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9.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0.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9" r:id="rId6"/>
    <p:sldMasterId id="2147483696" r:id="rId7"/>
    <p:sldMasterId id="2147483705" r:id="rId8"/>
    <p:sldMasterId id="2147483714" r:id="rId9"/>
    <p:sldMasterId id="2147483732" r:id="rId10"/>
    <p:sldMasterId id="2147483822" r:id="rId11"/>
    <p:sldMasterId id="2147483831" r:id="rId12"/>
    <p:sldMasterId id="2147483843" r:id="rId13"/>
    <p:sldMasterId id="2147483852" r:id="rId14"/>
    <p:sldMasterId id="2147483882" r:id="rId15"/>
  </p:sldMasterIdLst>
  <p:notesMasterIdLst>
    <p:notesMasterId r:id="rId118"/>
  </p:notesMasterIdLst>
  <p:handoutMasterIdLst>
    <p:handoutMasterId r:id="rId119"/>
  </p:handoutMasterIdLst>
  <p:sldIdLst>
    <p:sldId id="256" r:id="rId16"/>
    <p:sldId id="473" r:id="rId17"/>
    <p:sldId id="270" r:id="rId18"/>
    <p:sldId id="269" r:id="rId19"/>
    <p:sldId id="444" r:id="rId20"/>
    <p:sldId id="443" r:id="rId21"/>
    <p:sldId id="369" r:id="rId22"/>
    <p:sldId id="445" r:id="rId23"/>
    <p:sldId id="358" r:id="rId24"/>
    <p:sldId id="408" r:id="rId25"/>
    <p:sldId id="447" r:id="rId26"/>
    <p:sldId id="449" r:id="rId27"/>
    <p:sldId id="410" r:id="rId28"/>
    <p:sldId id="409" r:id="rId29"/>
    <p:sldId id="411" r:id="rId30"/>
    <p:sldId id="417" r:id="rId31"/>
    <p:sldId id="441" r:id="rId32"/>
    <p:sldId id="446" r:id="rId33"/>
    <p:sldId id="279" r:id="rId34"/>
    <p:sldId id="281" r:id="rId35"/>
    <p:sldId id="372" r:id="rId36"/>
    <p:sldId id="368" r:id="rId37"/>
    <p:sldId id="284" r:id="rId38"/>
    <p:sldId id="285" r:id="rId39"/>
    <p:sldId id="370" r:id="rId40"/>
    <p:sldId id="286" r:id="rId41"/>
    <p:sldId id="394" r:id="rId42"/>
    <p:sldId id="412" r:id="rId43"/>
    <p:sldId id="413" r:id="rId44"/>
    <p:sldId id="414" r:id="rId45"/>
    <p:sldId id="415" r:id="rId46"/>
    <p:sldId id="290" r:id="rId47"/>
    <p:sldId id="291" r:id="rId48"/>
    <p:sldId id="367" r:id="rId49"/>
    <p:sldId id="293" r:id="rId50"/>
    <p:sldId id="297" r:id="rId51"/>
    <p:sldId id="296" r:id="rId52"/>
    <p:sldId id="384" r:id="rId53"/>
    <p:sldId id="309" r:id="rId54"/>
    <p:sldId id="310" r:id="rId55"/>
    <p:sldId id="311" r:id="rId56"/>
    <p:sldId id="421" r:id="rId57"/>
    <p:sldId id="314" r:id="rId58"/>
    <p:sldId id="475" r:id="rId59"/>
    <p:sldId id="292" r:id="rId60"/>
    <p:sldId id="312" r:id="rId61"/>
    <p:sldId id="339" r:id="rId62"/>
    <p:sldId id="345" r:id="rId63"/>
    <p:sldId id="313" r:id="rId64"/>
    <p:sldId id="315" r:id="rId65"/>
    <p:sldId id="423" r:id="rId66"/>
    <p:sldId id="316" r:id="rId67"/>
    <p:sldId id="317" r:id="rId68"/>
    <p:sldId id="318" r:id="rId69"/>
    <p:sldId id="424" r:id="rId70"/>
    <p:sldId id="320" r:id="rId71"/>
    <p:sldId id="321" r:id="rId72"/>
    <p:sldId id="322" r:id="rId73"/>
    <p:sldId id="323" r:id="rId74"/>
    <p:sldId id="324" r:id="rId75"/>
    <p:sldId id="422" r:id="rId76"/>
    <p:sldId id="325" r:id="rId77"/>
    <p:sldId id="326" r:id="rId78"/>
    <p:sldId id="327" r:id="rId79"/>
    <p:sldId id="328" r:id="rId80"/>
    <p:sldId id="330" r:id="rId81"/>
    <p:sldId id="331" r:id="rId82"/>
    <p:sldId id="332" r:id="rId83"/>
    <p:sldId id="333" r:id="rId84"/>
    <p:sldId id="335" r:id="rId85"/>
    <p:sldId id="336" r:id="rId86"/>
    <p:sldId id="337" r:id="rId87"/>
    <p:sldId id="338" r:id="rId88"/>
    <p:sldId id="340" r:id="rId89"/>
    <p:sldId id="343" r:id="rId90"/>
    <p:sldId id="346" r:id="rId91"/>
    <p:sldId id="406" r:id="rId92"/>
    <p:sldId id="454" r:id="rId93"/>
    <p:sldId id="455" r:id="rId94"/>
    <p:sldId id="355" r:id="rId95"/>
    <p:sldId id="426" r:id="rId96"/>
    <p:sldId id="356" r:id="rId97"/>
    <p:sldId id="428" r:id="rId98"/>
    <p:sldId id="427" r:id="rId99"/>
    <p:sldId id="474" r:id="rId100"/>
    <p:sldId id="353" r:id="rId101"/>
    <p:sldId id="456" r:id="rId102"/>
    <p:sldId id="461" r:id="rId103"/>
    <p:sldId id="459" r:id="rId104"/>
    <p:sldId id="462" r:id="rId105"/>
    <p:sldId id="463" r:id="rId106"/>
    <p:sldId id="464" r:id="rId107"/>
    <p:sldId id="465" r:id="rId108"/>
    <p:sldId id="466" r:id="rId109"/>
    <p:sldId id="457" r:id="rId110"/>
    <p:sldId id="467" r:id="rId111"/>
    <p:sldId id="468" r:id="rId112"/>
    <p:sldId id="469" r:id="rId113"/>
    <p:sldId id="470" r:id="rId114"/>
    <p:sldId id="471" r:id="rId115"/>
    <p:sldId id="472" r:id="rId116"/>
    <p:sldId id="429" r:id="rId1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3399"/>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70492" autoAdjust="0"/>
  </p:normalViewPr>
  <p:slideViewPr>
    <p:cSldViewPr snapToGrid="0">
      <p:cViewPr varScale="1">
        <p:scale>
          <a:sx n="80" d="100"/>
          <a:sy n="80" d="100"/>
        </p:scale>
        <p:origin x="16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117" Type="http://schemas.openxmlformats.org/officeDocument/2006/relationships/slide" Target="slides/slide102.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12" Type="http://schemas.openxmlformats.org/officeDocument/2006/relationships/slide" Target="slides/slide97.xml"/><Relationship Id="rId16" Type="http://schemas.openxmlformats.org/officeDocument/2006/relationships/slide" Target="slides/slide1.xml"/><Relationship Id="rId107" Type="http://schemas.openxmlformats.org/officeDocument/2006/relationships/slide" Target="slides/slide92.xml"/><Relationship Id="rId11" Type="http://schemas.openxmlformats.org/officeDocument/2006/relationships/slideMaster" Target="slideMasters/slideMaster7.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102" Type="http://schemas.openxmlformats.org/officeDocument/2006/relationships/slide" Target="slides/slide87.xml"/><Relationship Id="rId123"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slide" Target="slides/slide80.xml"/><Relationship Id="rId19" Type="http://schemas.openxmlformats.org/officeDocument/2006/relationships/slide" Target="slides/slide4.xml"/><Relationship Id="rId14" Type="http://schemas.openxmlformats.org/officeDocument/2006/relationships/slideMaster" Target="slideMasters/slideMaster10.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slide" Target="slides/slide90.xml"/><Relationship Id="rId113" Type="http://schemas.openxmlformats.org/officeDocument/2006/relationships/slide" Target="slides/slide98.xml"/><Relationship Id="rId118" Type="http://schemas.openxmlformats.org/officeDocument/2006/relationships/notesMaster" Target="notesMasters/notesMaster1.xml"/><Relationship Id="rId8" Type="http://schemas.openxmlformats.org/officeDocument/2006/relationships/slideMaster" Target="slideMasters/slideMaster4.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slide" Target="slides/slide83.xml"/><Relationship Id="rId12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103" Type="http://schemas.openxmlformats.org/officeDocument/2006/relationships/slide" Target="slides/slide88.xml"/><Relationship Id="rId108" Type="http://schemas.openxmlformats.org/officeDocument/2006/relationships/slide" Target="slides/slide93.xml"/><Relationship Id="rId116" Type="http://schemas.openxmlformats.org/officeDocument/2006/relationships/slide" Target="slides/slide10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11" Type="http://schemas.openxmlformats.org/officeDocument/2006/relationships/slide" Target="slides/slide96.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slide" Target="slides/slide91.xml"/><Relationship Id="rId114" Type="http://schemas.openxmlformats.org/officeDocument/2006/relationships/slide" Target="slides/slide99.xml"/><Relationship Id="rId119" Type="http://schemas.openxmlformats.org/officeDocument/2006/relationships/handoutMaster" Target="handoutMasters/handoutMaster1.xml"/><Relationship Id="rId10" Type="http://schemas.openxmlformats.org/officeDocument/2006/relationships/slideMaster" Target="slideMasters/slideMaster6.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12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Master" Target="slideMasters/slideMaster9.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slide" Target="slides/slide9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 Id="rId120" Type="http://schemas.openxmlformats.org/officeDocument/2006/relationships/presProps" Target="presProps.xml"/><Relationship Id="rId7" Type="http://schemas.openxmlformats.org/officeDocument/2006/relationships/slideMaster" Target="slideMasters/slideMaster3.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customXml" Target="../customXml/item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110" Type="http://schemas.openxmlformats.org/officeDocument/2006/relationships/slide" Target="slides/slide95.xml"/><Relationship Id="rId115" Type="http://schemas.openxmlformats.org/officeDocument/2006/relationships/slide" Target="slides/slide10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4154" cy="467363"/>
          </a:xfrm>
          <a:prstGeom prst="rect">
            <a:avLst/>
          </a:prstGeom>
        </p:spPr>
        <p:txBody>
          <a:bodyPr vert="horz" lIns="92301" tIns="46150" rIns="92301" bIns="46150" rtlCol="0"/>
          <a:lstStyle>
            <a:lvl1pPr algn="l">
              <a:defRPr sz="1200"/>
            </a:lvl1pPr>
          </a:lstStyle>
          <a:p>
            <a:endParaRPr lang="en-US"/>
          </a:p>
        </p:txBody>
      </p:sp>
      <p:sp>
        <p:nvSpPr>
          <p:cNvPr id="3" name="Date Placeholder 2"/>
          <p:cNvSpPr>
            <a:spLocks noGrp="1"/>
          </p:cNvSpPr>
          <p:nvPr>
            <p:ph type="dt" sz="quarter" idx="1"/>
          </p:nvPr>
        </p:nvSpPr>
        <p:spPr>
          <a:xfrm>
            <a:off x="3977328" y="1"/>
            <a:ext cx="3044153" cy="467363"/>
          </a:xfrm>
          <a:prstGeom prst="rect">
            <a:avLst/>
          </a:prstGeom>
        </p:spPr>
        <p:txBody>
          <a:bodyPr vert="horz" lIns="92301" tIns="46150" rIns="92301" bIns="46150" rtlCol="0"/>
          <a:lstStyle>
            <a:lvl1pPr algn="r">
              <a:defRPr sz="1200"/>
            </a:lvl1pPr>
          </a:lstStyle>
          <a:p>
            <a:fld id="{350901E4-86F3-47FF-B553-FC3A0CD77A25}" type="datetimeFigureOut">
              <a:rPr lang="en-US" smtClean="0"/>
              <a:t>4/25/2017</a:t>
            </a:fld>
            <a:endParaRPr lang="en-US"/>
          </a:p>
        </p:txBody>
      </p:sp>
      <p:sp>
        <p:nvSpPr>
          <p:cNvPr id="4" name="Footer Placeholder 3"/>
          <p:cNvSpPr>
            <a:spLocks noGrp="1"/>
          </p:cNvSpPr>
          <p:nvPr>
            <p:ph type="ftr" sz="quarter" idx="2"/>
          </p:nvPr>
        </p:nvSpPr>
        <p:spPr>
          <a:xfrm>
            <a:off x="0" y="8841739"/>
            <a:ext cx="3044154" cy="467363"/>
          </a:xfrm>
          <a:prstGeom prst="rect">
            <a:avLst/>
          </a:prstGeom>
        </p:spPr>
        <p:txBody>
          <a:bodyPr vert="horz" lIns="92301" tIns="46150" rIns="92301" bIns="46150" rtlCol="0" anchor="b"/>
          <a:lstStyle>
            <a:lvl1pPr algn="l">
              <a:defRPr sz="1200"/>
            </a:lvl1pPr>
          </a:lstStyle>
          <a:p>
            <a:endParaRPr lang="en-US"/>
          </a:p>
        </p:txBody>
      </p:sp>
      <p:sp>
        <p:nvSpPr>
          <p:cNvPr id="5" name="Slide Number Placeholder 4"/>
          <p:cNvSpPr>
            <a:spLocks noGrp="1"/>
          </p:cNvSpPr>
          <p:nvPr>
            <p:ph type="sldNum" sz="quarter" idx="3"/>
          </p:nvPr>
        </p:nvSpPr>
        <p:spPr>
          <a:xfrm>
            <a:off x="3977328" y="8841739"/>
            <a:ext cx="3044153" cy="467363"/>
          </a:xfrm>
          <a:prstGeom prst="rect">
            <a:avLst/>
          </a:prstGeom>
        </p:spPr>
        <p:txBody>
          <a:bodyPr vert="horz" lIns="92301" tIns="46150" rIns="92301" bIns="46150" rtlCol="0" anchor="b"/>
          <a:lstStyle>
            <a:lvl1pPr algn="r">
              <a:defRPr sz="1200"/>
            </a:lvl1pPr>
          </a:lstStyle>
          <a:p>
            <a:fld id="{0985B9E7-7B92-4ED6-91E0-40F842940489}" type="slidenum">
              <a:rPr lang="en-US" smtClean="0"/>
              <a:t>‹#›</a:t>
            </a:fld>
            <a:endParaRPr lang="en-US"/>
          </a:p>
        </p:txBody>
      </p:sp>
    </p:spTree>
    <p:extLst>
      <p:ext uri="{BB962C8B-B14F-4D97-AF65-F5344CB8AC3E}">
        <p14:creationId xmlns:p14="http://schemas.microsoft.com/office/powerpoint/2010/main" val="2517928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43343" cy="467070"/>
          </a:xfrm>
          <a:prstGeom prst="rect">
            <a:avLst/>
          </a:prstGeom>
        </p:spPr>
        <p:txBody>
          <a:bodyPr vert="horz" lIns="93315" tIns="46658" rIns="93315" bIns="46658" rtlCol="0"/>
          <a:lstStyle>
            <a:lvl1pPr algn="l">
              <a:defRPr sz="1200"/>
            </a:lvl1pPr>
          </a:lstStyle>
          <a:p>
            <a:endParaRPr lang="en-US"/>
          </a:p>
        </p:txBody>
      </p:sp>
      <p:sp>
        <p:nvSpPr>
          <p:cNvPr id="3" name="Date Placeholder 2"/>
          <p:cNvSpPr>
            <a:spLocks noGrp="1"/>
          </p:cNvSpPr>
          <p:nvPr>
            <p:ph type="dt" idx="1"/>
          </p:nvPr>
        </p:nvSpPr>
        <p:spPr>
          <a:xfrm>
            <a:off x="3978134" y="3"/>
            <a:ext cx="3043343" cy="467070"/>
          </a:xfrm>
          <a:prstGeom prst="rect">
            <a:avLst/>
          </a:prstGeom>
        </p:spPr>
        <p:txBody>
          <a:bodyPr vert="horz" lIns="93315" tIns="46658" rIns="93315" bIns="46658" rtlCol="0"/>
          <a:lstStyle>
            <a:lvl1pPr algn="r">
              <a:defRPr sz="1200"/>
            </a:lvl1pPr>
          </a:lstStyle>
          <a:p>
            <a:fld id="{EB3B4196-06E4-4BF3-8E6F-18B8D8A55002}" type="datetimeFigureOut">
              <a:rPr lang="en-US" smtClean="0"/>
              <a:t>4/25/2017</a:t>
            </a:fld>
            <a:endParaRPr lang="en-US"/>
          </a:p>
        </p:txBody>
      </p:sp>
      <p:sp>
        <p:nvSpPr>
          <p:cNvPr id="4" name="Slide Image Placeholder 3"/>
          <p:cNvSpPr>
            <a:spLocks noGrp="1" noRot="1" noChangeAspect="1"/>
          </p:cNvSpPr>
          <p:nvPr>
            <p:ph type="sldImg" idx="2"/>
          </p:nvPr>
        </p:nvSpPr>
        <p:spPr>
          <a:xfrm>
            <a:off x="720725" y="1163638"/>
            <a:ext cx="5584825" cy="3141662"/>
          </a:xfrm>
          <a:prstGeom prst="rect">
            <a:avLst/>
          </a:prstGeom>
          <a:noFill/>
          <a:ln w="12700">
            <a:solidFill>
              <a:prstClr val="black"/>
            </a:solidFill>
          </a:ln>
        </p:spPr>
        <p:txBody>
          <a:bodyPr vert="horz" lIns="93315" tIns="46658" rIns="93315" bIns="46658" rtlCol="0" anchor="ctr"/>
          <a:lstStyle/>
          <a:p>
            <a:endParaRPr lang="en-US"/>
          </a:p>
        </p:txBody>
      </p:sp>
      <p:sp>
        <p:nvSpPr>
          <p:cNvPr id="5" name="Notes Placeholder 4"/>
          <p:cNvSpPr>
            <a:spLocks noGrp="1"/>
          </p:cNvSpPr>
          <p:nvPr>
            <p:ph type="body" sz="quarter" idx="3"/>
          </p:nvPr>
        </p:nvSpPr>
        <p:spPr>
          <a:xfrm>
            <a:off x="702311" y="4480005"/>
            <a:ext cx="5618480" cy="3665459"/>
          </a:xfrm>
          <a:prstGeom prst="rect">
            <a:avLst/>
          </a:prstGeom>
        </p:spPr>
        <p:txBody>
          <a:bodyPr vert="horz" lIns="93315" tIns="46658" rIns="93315" bIns="466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42032"/>
            <a:ext cx="3043343" cy="467070"/>
          </a:xfrm>
          <a:prstGeom prst="rect">
            <a:avLst/>
          </a:prstGeom>
        </p:spPr>
        <p:txBody>
          <a:bodyPr vert="horz" lIns="93315" tIns="46658" rIns="93315" bIns="46658" rtlCol="0" anchor="b"/>
          <a:lstStyle>
            <a:lvl1pPr algn="l">
              <a:defRPr sz="1200"/>
            </a:lvl1pPr>
          </a:lstStyle>
          <a:p>
            <a:endParaRPr lang="en-US"/>
          </a:p>
        </p:txBody>
      </p:sp>
      <p:sp>
        <p:nvSpPr>
          <p:cNvPr id="7" name="Slide Number Placeholder 6"/>
          <p:cNvSpPr>
            <a:spLocks noGrp="1"/>
          </p:cNvSpPr>
          <p:nvPr>
            <p:ph type="sldNum" sz="quarter" idx="5"/>
          </p:nvPr>
        </p:nvSpPr>
        <p:spPr>
          <a:xfrm>
            <a:off x="3978134" y="8842032"/>
            <a:ext cx="3043343" cy="467070"/>
          </a:xfrm>
          <a:prstGeom prst="rect">
            <a:avLst/>
          </a:prstGeom>
        </p:spPr>
        <p:txBody>
          <a:bodyPr vert="horz" lIns="93315" tIns="46658" rIns="93315" bIns="46658" rtlCol="0" anchor="b"/>
          <a:lstStyle>
            <a:lvl1pPr algn="r">
              <a:defRPr sz="1200"/>
            </a:lvl1pPr>
          </a:lstStyle>
          <a:p>
            <a:fld id="{9094E84A-7C2E-4E86-94DE-6099610890BA}" type="slidenum">
              <a:rPr lang="en-US" smtClean="0"/>
              <a:t>‹#›</a:t>
            </a:fld>
            <a:endParaRPr lang="en-US"/>
          </a:p>
        </p:txBody>
      </p:sp>
    </p:spTree>
    <p:extLst>
      <p:ext uri="{BB962C8B-B14F-4D97-AF65-F5344CB8AC3E}">
        <p14:creationId xmlns:p14="http://schemas.microsoft.com/office/powerpoint/2010/main" val="2572815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www.mindtools.com/pages/article/newHTE_96.htm" TargetMode="External"/><Relationship Id="rId2" Type="http://schemas.openxmlformats.org/officeDocument/2006/relationships/slide" Target="../slides/slide80.xml"/><Relationship Id="rId1" Type="http://schemas.openxmlformats.org/officeDocument/2006/relationships/notesMaster" Target="../notesMasters/notesMaster1.xml"/><Relationship Id="rId6" Type="http://schemas.openxmlformats.org/officeDocument/2006/relationships/hyperlink" Target="http://www.mindtools.com/pages/article/newTCS_87.htm" TargetMode="External"/><Relationship Id="rId5" Type="http://schemas.openxmlformats.org/officeDocument/2006/relationships/hyperlink" Target="http://www.mindtools.com/pages/article/newCS_92.htm" TargetMode="External"/><Relationship Id="rId4" Type="http://schemas.openxmlformats.org/officeDocument/2006/relationships/hyperlink" Target="http://www.mindtools.com/pages/article/newLDR_98.htm" TargetMode="Externa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INTRODUCTION AND COURSE OBJECTIVE/PURPOSE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to Do:</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Welcome participants to the New Officers Training:</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Suggested Language</a:t>
            </a:r>
            <a:r>
              <a:rPr lang="en-US" sz="1200" kern="1200" dirty="0">
                <a:solidFill>
                  <a:schemeClr val="tx1"/>
                </a:solidFill>
                <a:effectLst/>
                <a:latin typeface="+mn-lt"/>
                <a:ea typeface="+mn-ea"/>
                <a:cs typeface="+mn-cs"/>
              </a:rPr>
              <a:t>: Hello my name is___ I am the ____ at___. Welcome to AFGE’s New Officers Training. This training has been designed to enlighten you on your roles and responsibilities as Leaders in this organization. While there is no cookbook or exact formula to how you conduct yourselves as Leader, there are practices, and procedures that are common in this org to follow as well as some laws, statutes, and constitutional guidelines. We will discuss requirements as to what your role is and how you operate in it.  In addition, we will be offering you tools to help you build a healthier local.</a:t>
            </a:r>
          </a:p>
          <a:p>
            <a:r>
              <a:rPr lang="en-US" sz="1200" kern="1200" dirty="0">
                <a:solidFill>
                  <a:schemeClr val="tx1"/>
                </a:solidFill>
                <a:effectLst/>
                <a:latin typeface="+mn-lt"/>
                <a:ea typeface="+mn-ea"/>
                <a:cs typeface="+mn-cs"/>
              </a:rPr>
              <a:t>Building a healthier, stronger and more effective Local is the ultimate goal. As a leader you are in service to your Local and AFGE’s members. You are in a position to help build the union which is something that AFGE leaders from around the country agreed to be a priority in 2013 at the National Convention. At that convention, we created a shared vision for the future of our union and we called it Big Enough to Win.</a:t>
            </a:r>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t>1</a:t>
            </a:fld>
            <a:endParaRPr lang="en-US"/>
          </a:p>
        </p:txBody>
      </p:sp>
    </p:spTree>
    <p:extLst>
      <p:ext uri="{BB962C8B-B14F-4D97-AF65-F5344CB8AC3E}">
        <p14:creationId xmlns:p14="http://schemas.microsoft.com/office/powerpoint/2010/main" val="3387932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LABOR HISTORY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to Do:</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participants about key significant times in history where the labor movement change the course of history</a:t>
            </a:r>
          </a:p>
          <a:p>
            <a:pPr lvl="0"/>
            <a:r>
              <a:rPr lang="en-US" sz="1200" kern="1200" dirty="0">
                <a:solidFill>
                  <a:schemeClr val="tx1"/>
                </a:solidFill>
                <a:effectLst/>
                <a:latin typeface="+mn-lt"/>
                <a:ea typeface="+mn-ea"/>
                <a:cs typeface="+mn-cs"/>
              </a:rPr>
              <a:t>Divide the class up into small groups and give each group a piece of flipchart paper for them to write down their answers</a:t>
            </a:r>
          </a:p>
          <a:p>
            <a:pPr lvl="0"/>
            <a:r>
              <a:rPr lang="en-US" sz="1200" kern="1200" dirty="0">
                <a:solidFill>
                  <a:schemeClr val="tx1"/>
                </a:solidFill>
                <a:effectLst/>
                <a:latin typeface="+mn-lt"/>
                <a:ea typeface="+mn-ea"/>
                <a:cs typeface="+mn-cs"/>
              </a:rPr>
              <a:t>Let them work together as a group for about 20 minutes</a:t>
            </a:r>
          </a:p>
          <a:p>
            <a:r>
              <a:rPr lang="en-US" sz="1200" kern="1200" dirty="0">
                <a:solidFill>
                  <a:schemeClr val="tx1"/>
                </a:solidFill>
                <a:effectLst/>
                <a:latin typeface="+mn-lt"/>
                <a:ea typeface="+mn-ea"/>
                <a:cs typeface="+mn-cs"/>
              </a:rPr>
              <a:t>Allow each group to report out</a:t>
            </a:r>
            <a:r>
              <a:rPr lang="en-US" sz="1200" b="1"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t>10</a:t>
            </a:fld>
            <a:endParaRPr lang="en-US"/>
          </a:p>
        </p:txBody>
      </p:sp>
    </p:spTree>
    <p:extLst>
      <p:ext uri="{BB962C8B-B14F-4D97-AF65-F5344CB8AC3E}">
        <p14:creationId xmlns:p14="http://schemas.microsoft.com/office/powerpoint/2010/main" val="269999429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Suggested Language: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Language on the slide</a:t>
            </a:r>
          </a:p>
          <a:p>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91645537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Suggested Language:</a:t>
            </a:r>
          </a:p>
          <a:p>
            <a:endParaRPr lang="en-US" dirty="0"/>
          </a:p>
          <a:p>
            <a:r>
              <a:rPr lang="en-US" dirty="0"/>
              <a:t>OPTIONAL video to show participants</a:t>
            </a:r>
            <a:r>
              <a:rPr lang="en-US" baseline="0" dirty="0"/>
              <a:t>. </a:t>
            </a:r>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31373915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Suggested Language:</a:t>
            </a:r>
          </a:p>
          <a:p>
            <a:endParaRPr lang="en-US" dirty="0"/>
          </a:p>
          <a:p>
            <a:r>
              <a:rPr lang="en-US" dirty="0"/>
              <a:t>Tell participants that they will receive an electronic evaluation and that they should fill it in to help instructors</a:t>
            </a:r>
            <a:r>
              <a:rPr lang="en-US" baseline="0" dirty="0"/>
              <a:t> keep improving the training. </a:t>
            </a:r>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t>102</a:t>
            </a:fld>
            <a:endParaRPr lang="en-US"/>
          </a:p>
        </p:txBody>
      </p:sp>
    </p:spTree>
    <p:extLst>
      <p:ext uri="{BB962C8B-B14F-4D97-AF65-F5344CB8AC3E}">
        <p14:creationId xmlns:p14="http://schemas.microsoft.com/office/powerpoint/2010/main" val="3174406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AFGE HISTORY (GROUP WORK)</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Suggested Language: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to Do: Direct people to correct page/chapter, AFGE History in Resource Guide: </a:t>
            </a:r>
            <a:r>
              <a:rPr lang="en-US" sz="1200" kern="1200" dirty="0">
                <a:solidFill>
                  <a:schemeClr val="tx1"/>
                </a:solidFill>
                <a:effectLst/>
                <a:latin typeface="+mn-lt"/>
                <a:ea typeface="+mn-ea"/>
                <a:cs typeface="+mn-cs"/>
              </a:rPr>
              <a:t>There is a famous and well known quote that says, “You cannot know where you are going until you know where you have been” AFGE has a long standing and rich history that every leader should know. Use page ____ to read and answer the questions in your PW on page ____Once the group resumes, ask a few questions to generate a discussion about the history a few may be:</a:t>
            </a:r>
          </a:p>
          <a:p>
            <a:r>
              <a:rPr lang="en-US" sz="1200" kern="1200" dirty="0">
                <a:solidFill>
                  <a:schemeClr val="tx1"/>
                </a:solidFill>
                <a:effectLst/>
                <a:latin typeface="+mn-lt"/>
                <a:ea typeface="+mn-ea"/>
                <a:cs typeface="+mn-cs"/>
              </a:rPr>
              <a:t>Was there anything that stood out to you? What is one interesting thing about AFGE history that you didn’t previously know? What are some accomplishments that AFGE experienced in history? </a:t>
            </a:r>
          </a:p>
          <a:p>
            <a:r>
              <a:rPr lang="en-US" sz="1200" kern="1200" dirty="0">
                <a:solidFill>
                  <a:schemeClr val="tx1"/>
                </a:solidFill>
                <a:effectLst/>
                <a:latin typeface="+mn-lt"/>
                <a:ea typeface="+mn-ea"/>
                <a:cs typeface="+mn-cs"/>
              </a:rPr>
              <a:t>Possible transition into next section: Along with these accomplishments, there have been challenges, needless to say that AFGE have had to overcome in order to move forward and to position this union where we are today. Everything about this union’s history has contributed to the policies, procedures, governance, structure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that shape this union. These internal policies, procedures and the way we approach governance and the overall structure of AFGE is all shaped and outlined in our National Constitution. </a:t>
            </a:r>
            <a:endParaRPr lang="en-US" dirty="0"/>
          </a:p>
          <a:p>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t>11</a:t>
            </a:fld>
            <a:endParaRPr lang="en-US"/>
          </a:p>
        </p:txBody>
      </p:sp>
    </p:spTree>
    <p:extLst>
      <p:ext uri="{BB962C8B-B14F-4D97-AF65-F5344CB8AC3E}">
        <p14:creationId xmlns:p14="http://schemas.microsoft.com/office/powerpoint/2010/main" val="1363949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QUOTE ABOUT LABOR</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What to Do:</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someone read the quote out loud and start a very brief discussion on what it means.</a:t>
            </a:r>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t>12</a:t>
            </a:fld>
            <a:endParaRPr lang="en-US"/>
          </a:p>
        </p:txBody>
      </p:sp>
    </p:spTree>
    <p:extLst>
      <p:ext uri="{BB962C8B-B14F-4D97-AF65-F5344CB8AC3E}">
        <p14:creationId xmlns:p14="http://schemas.microsoft.com/office/powerpoint/2010/main" val="2879487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AFGE CONSTITUTION</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Suggested Language: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leader in AFGE knowing what is in the AFGE Constitution is imperative because it sets forth the rules by which the union conducts its business. Our Constitution is THE framework for how this union operates. It is important to know that the AFGE Constitution is a living document. Any changes or amendments to the constitution are made by democratically elected delegates at the National Convention.   This convention occurs every 3 years and is the highest governing authority of the union.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convention has the power to adopt and promulgate laws and policies of AFGE, interpret and amend the constitution, as we have already stated, elect the national President, Secretary-Treasurer, and National Vice-President for Women’s and Fair Practices, establish per-capita dues to the National, and act as a final court of review for members who feel they have not been treated fairly at lower levels of the union. </a:t>
            </a:r>
          </a:p>
          <a:p>
            <a:r>
              <a:rPr lang="en-US" sz="1200" kern="1200" dirty="0">
                <a:solidFill>
                  <a:schemeClr val="tx1"/>
                </a:solidFill>
                <a:effectLst/>
                <a:latin typeface="+mn-lt"/>
                <a:ea typeface="+mn-ea"/>
                <a:cs typeface="+mn-cs"/>
              </a:rPr>
              <a:t>Because the Constitution is so important, we will spend some time familiarizing ourselves with it in more detail. You all should have a copy of the Constitution. </a:t>
            </a:r>
          </a:p>
          <a:p>
            <a:r>
              <a:rPr lang="en-US" sz="1200" i="1" kern="1200" dirty="0">
                <a:solidFill>
                  <a:schemeClr val="tx1"/>
                </a:solidFill>
                <a:effectLst/>
                <a:latin typeface="+mn-lt"/>
                <a:ea typeface="+mn-ea"/>
                <a:cs typeface="+mn-cs"/>
              </a:rPr>
              <a:t>Other possible relevant points to make: AFGE National Constitution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AFGE National Constitution contains the rules and regulations adopted by the AFGE National Convention, which meets triennially.</a:t>
            </a:r>
          </a:p>
          <a:p>
            <a:pPr lvl="0"/>
            <a:r>
              <a:rPr lang="en-US" sz="1200" kern="1200" dirty="0">
                <a:solidFill>
                  <a:schemeClr val="tx1"/>
                </a:solidFill>
                <a:effectLst/>
                <a:latin typeface="+mn-lt"/>
                <a:ea typeface="+mn-ea"/>
                <a:cs typeface="+mn-cs"/>
              </a:rPr>
              <a:t>The AFGE National Constitution is the supreme governing document of the Federation. If a provision of a Council or Local constitution conflicts with the AFGE National Constitution, the conflicting provision may not be enforced.</a:t>
            </a:r>
          </a:p>
          <a:p>
            <a:pPr lvl="0"/>
            <a:r>
              <a:rPr lang="en-US" sz="1200" kern="1200" dirty="0">
                <a:solidFill>
                  <a:schemeClr val="tx1"/>
                </a:solidFill>
                <a:effectLst/>
                <a:latin typeface="+mn-lt"/>
                <a:ea typeface="+mn-ea"/>
                <a:cs typeface="+mn-cs"/>
              </a:rPr>
              <a:t>The AFGE National Constitution incorporates controlling laws, such as in Article XXIV, Section 8(c), regarding the bonding of all labor organizations required by law. The General Counsel’s Office reviews the Constitution and any proposed amendments prior to each National Convention to determine whether any provision or amendment might conflict.  In the event of any such conflict, the law must prevail.</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t>13</a:t>
            </a:fld>
            <a:endParaRPr lang="en-US"/>
          </a:p>
        </p:txBody>
      </p:sp>
    </p:spTree>
    <p:extLst>
      <p:ext uri="{BB962C8B-B14F-4D97-AF65-F5344CB8AC3E}">
        <p14:creationId xmlns:p14="http://schemas.microsoft.com/office/powerpoint/2010/main" val="3034811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07000"/>
              </a:lnSpc>
              <a:spcBef>
                <a:spcPts val="0"/>
              </a:spcBef>
              <a:spcAft>
                <a:spcPts val="800"/>
              </a:spcAft>
            </a:pPr>
            <a:r>
              <a:rPr lang="en-US" b="0" i="0" u="none" baseline="0" dirty="0"/>
              <a:t> </a:t>
            </a: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AFGE NATIONAL CONSTITUTION (GROUP WORK)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1" dirty="0">
                <a:effectLst/>
                <a:latin typeface="Arial Narrow" panose="020B0606020202030204" pitchFamily="34" charset="0"/>
                <a:ea typeface="Calibri" panose="020F0502020204030204" pitchFamily="34" charset="0"/>
                <a:cs typeface="Times New Roman" panose="02020603050405020304" pitchFamily="18" charset="0"/>
              </a:rPr>
              <a:t>Suggested Language</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 Even though this book is not terribly big, we certainly do not have the time to go through all of its content. If you have not done so already, as an AFGE Leader you should make it your business to read this cover to cover. Today as a group, we will review some of the key areas of the Constitution which include things like (read from the slide). In your PW, turn to page _______. There you should see the section AFGE National Constitution. We are going to mix it up a little so that you all can work with a different set of people. So gather your things, and we will count off in ____. All the 1s will gather at this table and so on….At your tables, in your groups, you will complete pages ________ using the AFGE Constitution, your own knowledge and the internet if needed. After you all have completed the hunt, your group will be assigned a topic to report out on, and we will ensure that everyone has the correct answers reflected in their workbooks</a:t>
            </a:r>
            <a:endParaRPr lang="en-US" b="0" i="0" u="none" baseline="0" dirty="0"/>
          </a:p>
          <a:p>
            <a:endParaRPr lang="en-US" b="1" u="sng" dirty="0"/>
          </a:p>
        </p:txBody>
      </p:sp>
      <p:sp>
        <p:nvSpPr>
          <p:cNvPr id="4" name="Slide Number Placeholder 3"/>
          <p:cNvSpPr>
            <a:spLocks noGrp="1"/>
          </p:cNvSpPr>
          <p:nvPr>
            <p:ph type="sldNum" sz="quarter" idx="10"/>
          </p:nvPr>
        </p:nvSpPr>
        <p:spPr/>
        <p:txBody>
          <a:bodyPr/>
          <a:lstStyle/>
          <a:p>
            <a:fld id="{9094E84A-7C2E-4E86-94DE-6099610890BA}" type="slidenum">
              <a:rPr lang="en-US" smtClean="0"/>
              <a:t>14</a:t>
            </a:fld>
            <a:endParaRPr lang="en-US"/>
          </a:p>
        </p:txBody>
      </p:sp>
    </p:spTree>
    <p:extLst>
      <p:ext uri="{BB962C8B-B14F-4D97-AF65-F5344CB8AC3E}">
        <p14:creationId xmlns:p14="http://schemas.microsoft.com/office/powerpoint/2010/main" val="2515834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baseline="0" dirty="0"/>
          </a:p>
          <a:p>
            <a:pPr marL="0" marR="0" algn="ctr">
              <a:lnSpc>
                <a:spcPct val="107000"/>
              </a:lnSpc>
              <a:spcBef>
                <a:spcPts val="0"/>
              </a:spcBef>
              <a:spcAft>
                <a:spcPts val="800"/>
              </a:spcAft>
            </a:pPr>
            <a:r>
              <a:rPr lang="en-US" sz="1200" b="1" kern="1200" dirty="0">
                <a:effectLst/>
                <a:latin typeface="Arial Narrow" panose="020B0606020202030204" pitchFamily="34" charset="0"/>
                <a:ea typeface="+mn-ea"/>
                <a:cs typeface="+mn-cs"/>
              </a:rPr>
              <a:t>DIRECTIONS FOR SCAVENEGER HUNT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kern="1200" dirty="0">
                <a:effectLst/>
                <a:latin typeface="Arial Narrow" panose="020B0606020202030204" pitchFamily="34" charset="0"/>
                <a:ea typeface="+mn-ea"/>
                <a:cs typeface="+mn-cs"/>
              </a:rPr>
              <a:t>Suggested Language: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a:effectLst/>
                <a:latin typeface="Arial Narrow" panose="020B0606020202030204" pitchFamily="34" charset="0"/>
                <a:ea typeface="+mn-ea"/>
                <a:cs typeface="+mn-cs"/>
              </a:rPr>
              <a:t>At your tables, in your groups, you will complete pages ________ using the AFGE Constitution, your own knowledge and the internet if needed. After you all have completed the hunt, your group will be assigned a topic to report out on, and we will ensure that everyone has the correct answers reflected in their workbooks. Once you have completed this Scavenger Hunt, please let us know and we will give you the materials for the next part. </a:t>
            </a:r>
            <a:endParaRPr lang="en-US" b="0" i="0" u="none" baseline="0" dirty="0"/>
          </a:p>
          <a:p>
            <a:endParaRPr lang="en-US" b="0" i="0" u="none" baseline="0" dirty="0"/>
          </a:p>
          <a:p>
            <a:endParaRPr lang="en-US" b="1" u="sng" dirty="0"/>
          </a:p>
        </p:txBody>
      </p:sp>
      <p:sp>
        <p:nvSpPr>
          <p:cNvPr id="4" name="Slide Number Placeholder 3"/>
          <p:cNvSpPr>
            <a:spLocks noGrp="1"/>
          </p:cNvSpPr>
          <p:nvPr>
            <p:ph type="sldNum" sz="quarter" idx="10"/>
          </p:nvPr>
        </p:nvSpPr>
        <p:spPr/>
        <p:txBody>
          <a:bodyPr/>
          <a:lstStyle/>
          <a:p>
            <a:fld id="{9094E84A-7C2E-4E86-94DE-6099610890BA}" type="slidenum">
              <a:rPr lang="en-US" smtClean="0"/>
              <a:t>15</a:t>
            </a:fld>
            <a:endParaRPr lang="en-US"/>
          </a:p>
        </p:txBody>
      </p:sp>
    </p:spTree>
    <p:extLst>
      <p:ext uri="{BB962C8B-B14F-4D97-AF65-F5344CB8AC3E}">
        <p14:creationId xmlns:p14="http://schemas.microsoft.com/office/powerpoint/2010/main" val="2632201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07000"/>
              </a:lnSpc>
              <a:spcBef>
                <a:spcPts val="0"/>
              </a:spcBef>
              <a:spcAft>
                <a:spcPts val="800"/>
              </a:spcAft>
            </a:pPr>
            <a:r>
              <a:rPr lang="en-US" sz="1200" b="1" kern="1200" dirty="0">
                <a:effectLst/>
                <a:latin typeface="Arial Narrow" panose="020B0606020202030204" pitchFamily="34" charset="0"/>
                <a:ea typeface="+mn-ea"/>
                <a:cs typeface="+mn-cs"/>
              </a:rPr>
              <a:t>DEBRIEF/REPORT OUT FOR SCAVENGER HUNT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kern="1200" dirty="0">
                <a:effectLst/>
                <a:latin typeface="Arial Narrow" panose="020B0606020202030204" pitchFamily="34" charset="0"/>
                <a:ea typeface="+mn-ea"/>
                <a:cs typeface="+mn-cs"/>
              </a:rPr>
              <a:t>Suggested Language: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200" dirty="0">
                <a:effectLst/>
                <a:latin typeface="Arial Narrow" panose="020B0606020202030204" pitchFamily="34" charset="0"/>
                <a:ea typeface="+mn-ea"/>
                <a:cs typeface="+mn-cs"/>
              </a:rPr>
              <a:t>Alright, let’s all come back together and start reporting out and reviewing some of this. We will review the answers to the Scavenger Hunt.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a:effectLst/>
                <a:latin typeface="Arial Narrow" panose="020B0606020202030204" pitchFamily="34" charset="0"/>
                <a:ea typeface="+mn-ea"/>
                <a:cs typeface="+mn-cs"/>
              </a:rPr>
              <a:t>So, with the “It’s in the Constitution” questionnaire, you were all given the answers already, but are there any questions that you all have regarding the questionnaire?  Let’s start with any questions that you all have. (Proceed to answer questions, and allow people to provide input as well.)</a:t>
            </a:r>
            <a:endParaRPr lang="en-US" b="1" u="sng" dirty="0"/>
          </a:p>
        </p:txBody>
      </p:sp>
      <p:sp>
        <p:nvSpPr>
          <p:cNvPr id="4" name="Slide Number Placeholder 3"/>
          <p:cNvSpPr>
            <a:spLocks noGrp="1"/>
          </p:cNvSpPr>
          <p:nvPr>
            <p:ph type="sldNum" sz="quarter" idx="10"/>
          </p:nvPr>
        </p:nvSpPr>
        <p:spPr/>
        <p:txBody>
          <a:bodyPr/>
          <a:lstStyle/>
          <a:p>
            <a:fld id="{9094E84A-7C2E-4E86-94DE-6099610890BA}" type="slidenum">
              <a:rPr lang="en-US" smtClean="0"/>
              <a:t>16</a:t>
            </a:fld>
            <a:endParaRPr lang="en-US"/>
          </a:p>
        </p:txBody>
      </p:sp>
    </p:spTree>
    <p:extLst>
      <p:ext uri="{BB962C8B-B14F-4D97-AF65-F5344CB8AC3E}">
        <p14:creationId xmlns:p14="http://schemas.microsoft.com/office/powerpoint/2010/main" val="695719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AFGE STRUCTURE ACTIVITY DEBRIEF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dirty="0">
                <a:effectLst/>
                <a:latin typeface="Arial Narrow" panose="020B0606020202030204" pitchFamily="34" charset="0"/>
                <a:ea typeface="Calibri" panose="020F0502020204030204" pitchFamily="34" charset="0"/>
                <a:cs typeface="Times New Roman" panose="02020603050405020304" pitchFamily="18" charset="0"/>
              </a:rPr>
              <a:t>Suggested Language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This is one of the recent depictions of AFGE’s structure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200" dirty="0">
                <a:effectLst/>
                <a:latin typeface="Arial Narrow" panose="020B0606020202030204" pitchFamily="34" charset="0"/>
                <a:ea typeface="+mn-ea"/>
                <a:cs typeface="+mn-cs"/>
              </a:rPr>
              <a:t>The National President (NP) is the principal officer of AFGE and the official spokesperson for the union.  S/he has full responsibility for administering and implementing policies between the NEC meetings and the AFGE conventions.  S/he is also responsible for presiding over the NEC; including planning and management of convention and NEC meeting logistics.  The National President is an AFL-CIO Vice President and a member of the AFL-CIO Executive Board.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200" dirty="0">
                <a:effectLst/>
                <a:latin typeface="Arial Narrow" panose="020B0606020202030204" pitchFamily="34" charset="0"/>
                <a:ea typeface="+mn-ea"/>
                <a:cs typeface="+mn-cs"/>
              </a:rPr>
              <a:t>The National Secretary-Treasurer is the national officer that is charged with maintaining the Federation’s documents, fiduciary records, and property including:  receiving all monies and disbursing monies of AFGE in payment of obligations for the Federation; investing surplus funds, directing audits of affiliates, and maintaining the union’s membership records; submitting financial reports to the NEC and at the triennial National Convention; and submitting the required financial reports to the DOL and IRS.  This officer also ensures that Districts, Councils, and Locals receive the information and forms they need to conduct District and Local elections and to elect delegates to the National Convention. What is the name of this person?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200" dirty="0">
                <a:effectLst/>
                <a:latin typeface="Arial Narrow" panose="020B0606020202030204" pitchFamily="34" charset="0"/>
                <a:ea typeface="+mn-ea"/>
                <a:cs typeface="+mn-cs"/>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200" dirty="0">
                <a:effectLst/>
                <a:latin typeface="Arial Narrow" panose="020B0606020202030204" pitchFamily="34" charset="0"/>
                <a:ea typeface="+mn-ea"/>
                <a:cs typeface="+mn-cs"/>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200" dirty="0">
                <a:effectLst/>
                <a:latin typeface="Arial Narrow" panose="020B0606020202030204" pitchFamily="34" charset="0"/>
                <a:ea typeface="+mn-ea"/>
                <a:cs typeface="+mn-cs"/>
              </a:rPr>
              <a:t>The NVP for Women’s and Fair Practices.  This officer is responsible for advocacy and training on family and medical leave, childcare, sexual harassment, and the impact of domestic violence in the workplace; enforcing AFGE’s internal sexual harassment policy approved by the NEC; providing civil rights expertise to the Federation; and concentrating on significant EEO representational matters of AFGE Locals and members; overseeing the Human Rights committee’s (HRC) budget as well as facilitating communication and activity of the HRC; and AFGE’s involvement in international affairs. What is the name of this person?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200" dirty="0">
                <a:effectLst/>
                <a:latin typeface="Arial Narrow" panose="020B0606020202030204" pitchFamily="34" charset="0"/>
                <a:ea typeface="+mn-ea"/>
                <a:cs typeface="+mn-cs"/>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200" dirty="0">
                <a:effectLst/>
                <a:latin typeface="Arial Narrow" panose="020B0606020202030204" pitchFamily="34" charset="0"/>
                <a:ea typeface="+mn-ea"/>
                <a:cs typeface="+mn-cs"/>
              </a:rPr>
              <a:t>In addition to the NVP, each District has two elected WFP officers; a Fair Practices Coordinator and a Women’s Coordinator who are charged with assisting Local Women’s and Fair Practice Coordinators in implementing District and national Human, Women’s, and Civil Rights programs at the Local or Council levels; working with AFL-CIO constituency groups and other organizations to improve the coalition base; working with Locals to ensure Local Women’s and Fair Practices Coordinators are appointed or elected; Lobbying and engaging local legislators on issues; and mobilizing AFGE members around civil, women’s and workers rights in the District.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kern="1200" dirty="0">
                <a:effectLst/>
                <a:latin typeface="Arial Narrow" panose="020B0606020202030204" pitchFamily="34" charset="0"/>
                <a:ea typeface="+mn-ea"/>
                <a:cs typeface="+mn-cs"/>
              </a:rPr>
              <a:t>Locals, Councils and Districts: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200" dirty="0">
                <a:effectLst/>
                <a:latin typeface="Arial Narrow" panose="020B0606020202030204" pitchFamily="34" charset="0"/>
                <a:ea typeface="+mn-ea"/>
                <a:cs typeface="+mn-cs"/>
              </a:rPr>
              <a:t>AFGE has more than 1100 chartered local unions in the US and its territories and Europe.  Members elect the officers and delegates of their Local and send them as representative to the AFGE National Convention (refer participants back to the roof).  All AFGE members must be members in good standing in their home Local in order to vote at the Convention.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200" dirty="0">
                <a:effectLst/>
                <a:latin typeface="Arial Narrow" panose="020B0606020202030204" pitchFamily="34" charset="0"/>
                <a:ea typeface="+mn-ea"/>
                <a:cs typeface="+mn-cs"/>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a:effectLst/>
                <a:latin typeface="Arial Narrow" panose="020B0606020202030204" pitchFamily="34" charset="0"/>
                <a:ea typeface="+mn-ea"/>
                <a:cs typeface="+mn-cs"/>
              </a:rPr>
              <a:t>Each local has an Executive Board.  The duties of the Executive Board members can be found in the AFGE Constitution and /or Local’s Constitution and Bylaws</a:t>
            </a:r>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t>17</a:t>
            </a:fld>
            <a:endParaRPr lang="en-US"/>
          </a:p>
        </p:txBody>
      </p:sp>
    </p:spTree>
    <p:extLst>
      <p:ext uri="{BB962C8B-B14F-4D97-AF65-F5344CB8AC3E}">
        <p14:creationId xmlns:p14="http://schemas.microsoft.com/office/powerpoint/2010/main" val="1832828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07000"/>
              </a:lnSpc>
              <a:spcBef>
                <a:spcPts val="0"/>
              </a:spcBef>
              <a:spcAft>
                <a:spcPts val="800"/>
              </a:spcAft>
            </a:pPr>
            <a:r>
              <a:rPr lang="en-US" sz="900" b="1" u="sng" kern="1200" dirty="0">
                <a:effectLst/>
                <a:latin typeface="Arial Narrow" panose="020B0606020202030204" pitchFamily="34" charset="0"/>
                <a:ea typeface="+mn-ea"/>
                <a:cs typeface="+mn-cs"/>
              </a:rPr>
              <a:t>Suggested Language: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US" kern="1200" dirty="0">
                <a:effectLst/>
                <a:latin typeface="Arial Narrow" panose="020B0606020202030204" pitchFamily="34" charset="0"/>
                <a:ea typeface="+mn-ea"/>
                <a:cs typeface="+mn-cs"/>
              </a:rPr>
              <a:t>National Convention.  The AFGE Constitution sets forth the rules by which the union conducts its business.  Any changes or amendments to the constitution are made by democratically elected delegates at the National Convention.   This convention occurs every 3 years and is the highest governing authority of the union. </a:t>
            </a:r>
            <a:endParaRPr lang="en-US" dirty="0">
              <a:effectLst/>
              <a:cs typeface="Times New Roman" panose="02020603050405020304" pitchFamily="18" charset="0"/>
            </a:endParaRPr>
          </a:p>
          <a:p>
            <a:r>
              <a:rPr lang="en-US"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dirty="0">
              <a:effectLst/>
            </a:endParaRPr>
          </a:p>
          <a:p>
            <a:pPr marL="342900" lvl="0" indent="-342900">
              <a:buFont typeface="Arial" panose="020B0604020202020204" pitchFamily="34" charset="0"/>
              <a:buChar char="•"/>
              <a:tabLst>
                <a:tab pos="457200" algn="l"/>
              </a:tabLst>
            </a:pPr>
            <a:r>
              <a:rPr lang="en-US" kern="1200" dirty="0">
                <a:effectLst/>
                <a:latin typeface="Arial Narrow" panose="020B0606020202030204" pitchFamily="34" charset="0"/>
                <a:ea typeface="+mn-ea"/>
                <a:cs typeface="+mn-cs"/>
              </a:rPr>
              <a:t>The convention has the power to adopt and promulgate laws and policies of AFGE, interpret and amend the constitution, as we have already stated, elect the national President, Secretary-Treasurer, and National Vice-President for Women’s and Fair Practices, establish per-capita dues to the National, and act as a final court of review for members who feel they have not been treated fairly at lower levels of the union.   </a:t>
            </a:r>
            <a:endParaRPr lang="en-US" dirty="0">
              <a:effectLst/>
              <a:cs typeface="Times New Roman" panose="02020603050405020304" pitchFamily="18" charset="0"/>
            </a:endParaRPr>
          </a:p>
          <a:p>
            <a:pPr marL="342900" lvl="0" indent="-342900">
              <a:buFont typeface="Arial" panose="020B0604020202020204" pitchFamily="34" charset="0"/>
              <a:buChar char="•"/>
              <a:tabLst>
                <a:tab pos="457200" algn="l"/>
              </a:tabLst>
            </a:pPr>
            <a:r>
              <a:rPr lang="en-US" kern="1200" dirty="0">
                <a:effectLst/>
                <a:latin typeface="Arial Narrow" panose="020B0606020202030204" pitchFamily="34" charset="0"/>
                <a:ea typeface="+mn-ea"/>
                <a:cs typeface="+mn-cs"/>
              </a:rPr>
              <a:t>On the 6nd floor you will find the National Executive Council (NEC).  The NEC is the policy making and governing body of the union.  The NEC monitors legislative matters directly affecting federal and DC government employees and initiates legislative actions as directed by the National Convention. </a:t>
            </a:r>
            <a:endParaRPr lang="en-US" dirty="0">
              <a:effectLst/>
              <a:cs typeface="Times New Roman" panose="02020603050405020304" pitchFamily="18" charset="0"/>
            </a:endParaRPr>
          </a:p>
          <a:p>
            <a:pPr marL="342900" lvl="0" indent="-342900">
              <a:buFont typeface="Arial" panose="020B0604020202020204" pitchFamily="34" charset="0"/>
              <a:buChar char="•"/>
              <a:tabLst>
                <a:tab pos="457200" algn="l"/>
              </a:tabLst>
            </a:pPr>
            <a:r>
              <a:rPr lang="en-US" kern="1200" dirty="0">
                <a:effectLst/>
                <a:latin typeface="Arial Narrow" panose="020B0606020202030204" pitchFamily="34" charset="0"/>
                <a:ea typeface="+mn-ea"/>
                <a:cs typeface="+mn-cs"/>
              </a:rPr>
              <a:t> Ask participants how many members make up the NEC?  </a:t>
            </a:r>
            <a:endParaRPr lang="en-US" dirty="0">
              <a:effectLst/>
              <a:cs typeface="Times New Roman" panose="02020603050405020304" pitchFamily="18" charset="0"/>
            </a:endParaRPr>
          </a:p>
          <a:p>
            <a:pPr marL="342900" lvl="0" indent="-342900">
              <a:buFont typeface="Arial" panose="020B0604020202020204" pitchFamily="34" charset="0"/>
              <a:buChar char="•"/>
              <a:tabLst>
                <a:tab pos="457200" algn="l"/>
              </a:tabLst>
            </a:pPr>
            <a:r>
              <a:rPr lang="en-US" kern="1200" dirty="0">
                <a:effectLst/>
                <a:latin typeface="Arial Narrow" panose="020B0606020202030204" pitchFamily="34" charset="0"/>
                <a:ea typeface="+mn-ea"/>
                <a:cs typeface="+mn-cs"/>
              </a:rPr>
              <a:t>The NEC is comprised of 15 members, the National President, the National Secretary Treasurer, the National Vice President of Women’s and Fair Practices, and the twelve National Vice Presidents.</a:t>
            </a:r>
            <a:endParaRPr lang="en-US" dirty="0">
              <a:effectLst/>
              <a:cs typeface="Times New Roman" panose="02020603050405020304" pitchFamily="18" charset="0"/>
            </a:endParaRPr>
          </a:p>
          <a:p>
            <a:endParaRPr lang="en-US" altLang="en-US" dirty="0"/>
          </a:p>
        </p:txBody>
      </p:sp>
      <p:sp>
        <p:nvSpPr>
          <p:cNvPr id="4" name="Slide Number Placeholder 3"/>
          <p:cNvSpPr>
            <a:spLocks noGrp="1"/>
          </p:cNvSpPr>
          <p:nvPr>
            <p:ph type="sldNum" sz="quarter" idx="5"/>
          </p:nvPr>
        </p:nvSpPr>
        <p:spPr/>
        <p:txBody>
          <a:bodyPr/>
          <a:lstStyle/>
          <a:p>
            <a:pPr defTabSz="924472">
              <a:defRPr/>
            </a:pPr>
            <a:fld id="{B8932450-8D52-457A-AC81-B069B05C77EE}" type="slidenum">
              <a:rPr lang="en-US" sz="1800" kern="0">
                <a:solidFill>
                  <a:sysClr val="windowText" lastClr="000000"/>
                </a:solidFill>
              </a:rPr>
              <a:pPr defTabSz="924472">
                <a:defRPr/>
              </a:pPr>
              <a:t>18</a:t>
            </a:fld>
            <a:endParaRPr lang="en-US" sz="1800" kern="0" dirty="0">
              <a:solidFill>
                <a:sysClr val="windowText" lastClr="000000"/>
              </a:solidFill>
            </a:endParaRPr>
          </a:p>
        </p:txBody>
      </p:sp>
    </p:spTree>
    <p:extLst>
      <p:ext uri="{BB962C8B-B14F-4D97-AF65-F5344CB8AC3E}">
        <p14:creationId xmlns:p14="http://schemas.microsoft.com/office/powerpoint/2010/main" val="56065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07000"/>
              </a:lnSpc>
              <a:spcBef>
                <a:spcPts val="0"/>
              </a:spcBef>
              <a:spcAft>
                <a:spcPts val="800"/>
              </a:spcAft>
            </a:pPr>
            <a:r>
              <a:rPr lang="en-US" dirty="0">
                <a:solidFill>
                  <a:prstClr val="black"/>
                </a:solidFill>
              </a:rPr>
              <a:t> </a:t>
            </a: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BREAKDOWN OF AFGE DISTRICTS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dirty="0">
                <a:effectLst/>
                <a:latin typeface="Arial Narrow" panose="020B0606020202030204" pitchFamily="34" charset="0"/>
                <a:ea typeface="Calibri" panose="020F0502020204030204" pitchFamily="34" charset="0"/>
                <a:cs typeface="Times New Roman" panose="02020603050405020304" pitchFamily="18" charset="0"/>
              </a:rPr>
              <a:t>Suggested Language: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Here are the 12 districts that comprise AFGE. This is how it is broken out geographically.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Again, there are 12 National Vice Presidents who oversee these districts.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The NVPs are charged with supervising and directing National Representatives (NRs) assigned to their District; assisting Locals in negotiating and implementing contracts; and handling grievances and appeals at the district level up to and including the regional level (in the 14</a:t>
            </a:r>
            <a:r>
              <a:rPr lang="en-US" sz="1200" baseline="30000" dirty="0">
                <a:effectLst/>
                <a:latin typeface="Arial Narrow" panose="020B0606020202030204" pitchFamily="34" charset="0"/>
                <a:ea typeface="Calibri" panose="020F0502020204030204" pitchFamily="34" charset="0"/>
                <a:cs typeface="Times New Roman" panose="02020603050405020304" pitchFamily="18" charset="0"/>
              </a:rPr>
              <a:t>th</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 District, the NVP deals directly with DC government department heads).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District staffing levels are based on membership numbers within the District.  For every 2000 union members, the District hires 1 National Representative.  Delegates representing the Locals within each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Arial Narrow" panose="020B0606020202030204" pitchFamily="34" charset="0"/>
                <a:ea typeface="Calibri" panose="020F0502020204030204" pitchFamily="34" charset="0"/>
                <a:cs typeface="Times New Roman" panose="02020603050405020304" pitchFamily="18" charset="0"/>
              </a:rPr>
              <a:t>District elect a NVP every three years at a District caucus.  In addition to electing a NVP at each District triennial caucus, a District elects a Fair Practices Affirmative Action Coordinator and a National Women’s Advisory Committee member</a:t>
            </a:r>
            <a:endParaRPr lang="en-US" dirty="0">
              <a:solidFill>
                <a:prstClr val="black"/>
              </a:solidFill>
            </a:endParaRPr>
          </a:p>
          <a:p>
            <a:pPr defTabSz="933156" eaLnBrk="0" fontAlgn="base" hangingPunct="0">
              <a:spcBef>
                <a:spcPct val="30000"/>
              </a:spcBef>
              <a:spcAft>
                <a:spcPct val="0"/>
              </a:spcAft>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t>19</a:t>
            </a:fld>
            <a:endParaRPr lang="en-US"/>
          </a:p>
        </p:txBody>
      </p:sp>
    </p:spTree>
    <p:extLst>
      <p:ext uri="{BB962C8B-B14F-4D97-AF65-F5344CB8AC3E}">
        <p14:creationId xmlns:p14="http://schemas.microsoft.com/office/powerpoint/2010/main" val="14644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Big Enough To Win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Suggested Language: </a:t>
            </a:r>
            <a:r>
              <a:rPr lang="en-US" sz="1200" kern="1200" dirty="0">
                <a:solidFill>
                  <a:schemeClr val="tx1"/>
                </a:solidFill>
                <a:effectLst/>
                <a:latin typeface="+mn-lt"/>
                <a:ea typeface="+mn-ea"/>
                <a:cs typeface="+mn-cs"/>
              </a:rPr>
              <a:t>How many people here was at the 2013 National Convention? (Ask if they would like to describe a short review of what they remember about </a:t>
            </a:r>
            <a:r>
              <a:rPr lang="en-US" sz="1200" kern="1200" dirty="0" err="1">
                <a:solidFill>
                  <a:schemeClr val="tx1"/>
                </a:solidFill>
                <a:effectLst/>
                <a:latin typeface="+mn-lt"/>
                <a:ea typeface="+mn-ea"/>
                <a:cs typeface="+mn-cs"/>
              </a:rPr>
              <a:t>BeTW</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In sum, </a:t>
            </a:r>
            <a:r>
              <a:rPr lang="en-US" sz="1200" kern="1200" dirty="0" err="1">
                <a:solidFill>
                  <a:schemeClr val="tx1"/>
                </a:solidFill>
                <a:effectLst/>
                <a:latin typeface="+mn-lt"/>
                <a:ea typeface="+mn-ea"/>
                <a:cs typeface="+mn-cs"/>
              </a:rPr>
              <a:t>BeTW</a:t>
            </a:r>
            <a:r>
              <a:rPr lang="en-US" sz="1200" kern="1200" dirty="0">
                <a:solidFill>
                  <a:schemeClr val="tx1"/>
                </a:solidFill>
                <a:effectLst/>
                <a:latin typeface="+mn-lt"/>
                <a:ea typeface="+mn-ea"/>
                <a:cs typeface="+mn-cs"/>
              </a:rPr>
              <a:t> The Big Enough to Win plan united AFGE leaders at all levels to:</a:t>
            </a:r>
          </a:p>
          <a:p>
            <a:pPr lvl="0" fontAlgn="ctr"/>
            <a:r>
              <a:rPr lang="en-US" sz="1200" kern="1200" dirty="0">
                <a:solidFill>
                  <a:schemeClr val="tx1"/>
                </a:solidFill>
                <a:effectLst/>
                <a:latin typeface="+mn-lt"/>
                <a:ea typeface="+mn-ea"/>
                <a:cs typeface="+mn-cs"/>
              </a:rPr>
              <a:t>Organize more members to become stronger.</a:t>
            </a:r>
          </a:p>
          <a:p>
            <a:pPr lvl="0" fontAlgn="ctr"/>
            <a:r>
              <a:rPr lang="en-US" sz="1200" kern="1200" dirty="0">
                <a:solidFill>
                  <a:schemeClr val="tx1"/>
                </a:solidFill>
                <a:effectLst/>
                <a:latin typeface="+mn-lt"/>
                <a:ea typeface="+mn-ea"/>
                <a:cs typeface="+mn-cs"/>
              </a:rPr>
              <a:t>Build our legislative and political power.</a:t>
            </a:r>
          </a:p>
          <a:p>
            <a:pPr lvl="0" fontAlgn="ctr"/>
            <a:r>
              <a:rPr lang="en-US" sz="1200" kern="1200" dirty="0">
                <a:solidFill>
                  <a:schemeClr val="tx1"/>
                </a:solidFill>
                <a:effectLst/>
                <a:latin typeface="+mn-lt"/>
                <a:ea typeface="+mn-ea"/>
                <a:cs typeface="+mn-cs"/>
              </a:rPr>
              <a:t>Strengthen every local.</a:t>
            </a:r>
          </a:p>
          <a:p>
            <a:pPr lvl="0" fontAlgn="ctr"/>
            <a:r>
              <a:rPr lang="en-US" sz="1200" kern="1200" dirty="0">
                <a:solidFill>
                  <a:schemeClr val="tx1"/>
                </a:solidFill>
                <a:effectLst/>
                <a:latin typeface="+mn-lt"/>
                <a:ea typeface="+mn-ea"/>
                <a:cs typeface="+mn-cs"/>
              </a:rPr>
              <a:t>Increase quality and quantity of training and communication.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we move along in this training, keep in mind this </a:t>
            </a:r>
            <a:r>
              <a:rPr lang="en-US" sz="1200" kern="1200" dirty="0" err="1">
                <a:solidFill>
                  <a:schemeClr val="tx1"/>
                </a:solidFill>
                <a:effectLst/>
                <a:latin typeface="+mn-lt"/>
                <a:ea typeface="+mn-ea"/>
                <a:cs typeface="+mn-cs"/>
              </a:rPr>
              <a:t>BeTW</a:t>
            </a:r>
            <a:r>
              <a:rPr lang="en-US" sz="1200" kern="1200" dirty="0">
                <a:solidFill>
                  <a:schemeClr val="tx1"/>
                </a:solidFill>
                <a:effectLst/>
                <a:latin typeface="+mn-lt"/>
                <a:ea typeface="+mn-ea"/>
                <a:cs typeface="+mn-cs"/>
              </a:rPr>
              <a:t> plan and the key aspects because this is truly the framework for how you build a strategy to making your Locals stronger.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Throughout this course it is critical to know that AFGE’s perspective about building strong Locals is rooted in the BIG ENOUGH TO WIN framework. We will be having a continuous discussion about what it means to be BIG ENOUGH TO WIN but everything we just talked about regarding building strong/effective Locals is directly tied to being </a:t>
            </a:r>
            <a:r>
              <a:rPr lang="en-US" sz="1200" kern="1200" dirty="0" err="1">
                <a:solidFill>
                  <a:schemeClr val="tx1"/>
                </a:solidFill>
                <a:effectLst/>
                <a:latin typeface="+mn-lt"/>
                <a:ea typeface="+mn-ea"/>
                <a:cs typeface="+mn-cs"/>
              </a:rPr>
              <a:t>BeTW</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t>2</a:t>
            </a:fld>
            <a:endParaRPr lang="en-US"/>
          </a:p>
        </p:txBody>
      </p:sp>
    </p:spTree>
    <p:extLst>
      <p:ext uri="{BB962C8B-B14F-4D97-AF65-F5344CB8AC3E}">
        <p14:creationId xmlns:p14="http://schemas.microsoft.com/office/powerpoint/2010/main" val="844835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gn="ctr">
              <a:lnSpc>
                <a:spcPct val="107000"/>
              </a:lnSpc>
              <a:spcBef>
                <a:spcPts val="0"/>
              </a:spcBef>
              <a:spcAft>
                <a:spcPts val="800"/>
              </a:spcAft>
            </a:pPr>
            <a:r>
              <a:rPr lang="en-US" altLang="en-US" dirty="0"/>
              <a:t> </a:t>
            </a: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BREAKDOWN OF AFGE COUNCILS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dirty="0">
                <a:effectLst/>
                <a:latin typeface="Arial Narrow" panose="020B0606020202030204" pitchFamily="34" charset="0"/>
                <a:ea typeface="Calibri" panose="020F0502020204030204" pitchFamily="34" charset="0"/>
                <a:cs typeface="Times New Roman" panose="02020603050405020304" pitchFamily="18" charset="0"/>
              </a:rPr>
              <a:t>Suggested Language: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The Constitution talks about Councils on Page 59: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AFGE has more than 121 chartered councils who have been approved by the union’s NEC.  Only locals in good standing may be affiliated with AFGE councils.  Of this number, approximately 30 are Bargaining Councils.  Bargaining Councils typically represent member locals at the agency level of the labor and management relationship; elect their own officers at their own conventions attended by Locals in the councils; negotiate agency-wide contracts covering council locals; and lobby for their Locals’ issues.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p>
          <a:p>
            <a:endParaRPr lang="en-US" altLang="en-US" dirty="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6570" indent="-289992">
              <a:defRPr>
                <a:solidFill>
                  <a:schemeClr val="tx1"/>
                </a:solidFill>
                <a:latin typeface="Arial" panose="020B0604020202020204" pitchFamily="34" charset="0"/>
              </a:defRPr>
            </a:lvl2pPr>
            <a:lvl3pPr marL="1164827" indent="-231669">
              <a:defRPr>
                <a:solidFill>
                  <a:schemeClr val="tx1"/>
                </a:solidFill>
                <a:latin typeface="Arial" panose="020B0604020202020204" pitchFamily="34" charset="0"/>
              </a:defRPr>
            </a:lvl3pPr>
            <a:lvl4pPr marL="1631404" indent="-231669">
              <a:defRPr>
                <a:solidFill>
                  <a:schemeClr val="tx1"/>
                </a:solidFill>
                <a:latin typeface="Arial" panose="020B0604020202020204" pitchFamily="34" charset="0"/>
              </a:defRPr>
            </a:lvl4pPr>
            <a:lvl5pPr marL="2097982" indent="-231669">
              <a:defRPr>
                <a:solidFill>
                  <a:schemeClr val="tx1"/>
                </a:solidFill>
                <a:latin typeface="Arial" panose="020B0604020202020204" pitchFamily="34" charset="0"/>
              </a:defRPr>
            </a:lvl5pPr>
            <a:lvl6pPr marL="2564560" indent="-231669" eaLnBrk="0" fontAlgn="base" hangingPunct="0">
              <a:spcBef>
                <a:spcPct val="0"/>
              </a:spcBef>
              <a:spcAft>
                <a:spcPct val="0"/>
              </a:spcAft>
              <a:defRPr>
                <a:solidFill>
                  <a:schemeClr val="tx1"/>
                </a:solidFill>
                <a:latin typeface="Arial" panose="020B0604020202020204" pitchFamily="34" charset="0"/>
              </a:defRPr>
            </a:lvl6pPr>
            <a:lvl7pPr marL="3031139" indent="-231669" eaLnBrk="0" fontAlgn="base" hangingPunct="0">
              <a:spcBef>
                <a:spcPct val="0"/>
              </a:spcBef>
              <a:spcAft>
                <a:spcPct val="0"/>
              </a:spcAft>
              <a:defRPr>
                <a:solidFill>
                  <a:schemeClr val="tx1"/>
                </a:solidFill>
                <a:latin typeface="Arial" panose="020B0604020202020204" pitchFamily="34" charset="0"/>
              </a:defRPr>
            </a:lvl7pPr>
            <a:lvl8pPr marL="3497719" indent="-231669" eaLnBrk="0" fontAlgn="base" hangingPunct="0">
              <a:spcBef>
                <a:spcPct val="0"/>
              </a:spcBef>
              <a:spcAft>
                <a:spcPct val="0"/>
              </a:spcAft>
              <a:defRPr>
                <a:solidFill>
                  <a:schemeClr val="tx1"/>
                </a:solidFill>
                <a:latin typeface="Arial" panose="020B0604020202020204" pitchFamily="34" charset="0"/>
              </a:defRPr>
            </a:lvl8pPr>
            <a:lvl9pPr marL="3964296" indent="-231669" eaLnBrk="0" fontAlgn="base" hangingPunct="0">
              <a:spcBef>
                <a:spcPct val="0"/>
              </a:spcBef>
              <a:spcAft>
                <a:spcPct val="0"/>
              </a:spcAft>
              <a:defRPr>
                <a:solidFill>
                  <a:schemeClr val="tx1"/>
                </a:solidFill>
                <a:latin typeface="Arial" panose="020B0604020202020204" pitchFamily="34" charset="0"/>
              </a:defRPr>
            </a:lvl9pPr>
          </a:lstStyle>
          <a:p>
            <a:fld id="{A26C4EAF-3C52-47CC-9C16-0F2CF69FD49A}" type="slidenum">
              <a:rPr lang="en-US" altLang="en-US" smtClean="0">
                <a:solidFill>
                  <a:prstClr val="black"/>
                </a:solidFill>
              </a:rPr>
              <a:pPr/>
              <a:t>20</a:t>
            </a:fld>
            <a:endParaRPr lang="en-US" altLang="en-US">
              <a:solidFill>
                <a:prstClr val="black"/>
              </a:solidFill>
            </a:endParaRPr>
          </a:p>
        </p:txBody>
      </p:sp>
    </p:spTree>
    <p:extLst>
      <p:ext uri="{BB962C8B-B14F-4D97-AF65-F5344CB8AC3E}">
        <p14:creationId xmlns:p14="http://schemas.microsoft.com/office/powerpoint/2010/main" val="564708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700088"/>
            <a:ext cx="6215063" cy="3495675"/>
          </a:xfrm>
        </p:spPr>
      </p:sp>
      <p:sp>
        <p:nvSpPr>
          <p:cNvPr id="4" name="Slide Number Placeholder 3"/>
          <p:cNvSpPr>
            <a:spLocks noGrp="1"/>
          </p:cNvSpPr>
          <p:nvPr>
            <p:ph type="sldNum" sz="quarter" idx="10"/>
          </p:nvPr>
        </p:nvSpPr>
        <p:spPr/>
        <p:txBody>
          <a:bodyPr/>
          <a:lstStyle/>
          <a:p>
            <a:fld id="{0CF121BA-5976-4A38-90F3-51164139EB15}" type="slidenum">
              <a:rPr lang="en-US" smtClean="0">
                <a:solidFill>
                  <a:prstClr val="black"/>
                </a:solidFill>
              </a:rPr>
              <a:pPr/>
              <a:t>21</a:t>
            </a:fld>
            <a:endParaRPr lang="en-US" dirty="0">
              <a:solidFill>
                <a:prstClr val="black"/>
              </a:solidFill>
            </a:endParaRPr>
          </a:p>
        </p:txBody>
      </p:sp>
      <p:sp>
        <p:nvSpPr>
          <p:cNvPr id="5" name="Notes Placeholder 4"/>
          <p:cNvSpPr>
            <a:spLocks noGrp="1"/>
          </p:cNvSpPr>
          <p:nvPr>
            <p:ph type="body" sz="quarter" idx="11"/>
          </p:nvPr>
        </p:nvSpPr>
        <p:spPr/>
        <p:txBody>
          <a:bodyPr/>
          <a:lstStyle/>
          <a:p>
            <a:pPr marL="0" marR="0" algn="ctr">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AFL-CIO AFFILIATION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dirty="0">
                <a:effectLst/>
                <a:latin typeface="Arial Narrow" panose="020B0606020202030204" pitchFamily="34" charset="0"/>
                <a:ea typeface="Calibri" panose="020F0502020204030204" pitchFamily="34" charset="0"/>
                <a:cs typeface="Times New Roman" panose="02020603050405020304" pitchFamily="18" charset="0"/>
              </a:rPr>
              <a:t>Suggested Language: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Lastly, an important and often over looked part of our structure is our overseer the AFL-CIO. The Constitution talks about the AFL-CIO and our affiliation with them on page 79.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AFGE is a member of the AFL-CIO. The AFL-CIO is a national trade union federation, the largest federation of unions in the United States, made up of 56 national and international unions, together representing more than 12.5 million workers was the result of a merger in 1955 between the American Federation of Labor and the Congress of Industrial Organizations. It’s headquarters is in Washington, DC</a:t>
            </a: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State AFL-CIO or State Federations: State federations tend to focus on state legislative lobbying, statewide economic policy, state elections, and other issues of a more over-arching nature. Local Bodies – Central Labor Councils (CLCs) and Area Labor Federations (ALFs): tend to focus on county or city lobbying, city or county elections, county or city zoning and other economic issues, and more local needs. Both state federations and local bodies work to mobilize members around organizing campaigns, collective bargaining campaigns, electoral politics, lobbying, strikes, picketing, boycotts, and similar needs.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Affiliates: National unions and their locals can affiliate with their state federation or CLC. It is usually at the local level (through outreach from the CLC) that locals and their members mobilize around organizing campaigns, etc. Constituency Groups: Non-profit, nonpartisan organizations chartered and funded by the AFL-CIO to enhance the representational effectives of various under-represented groups. Usually they serve as a means to enhance the organizing of new members and as voter registrations and mobilization bodies. Examples of these groups include the A. Phillip Randolph Institute, Alliance for Retired Americans, Coalition of Black Trade Unionists, Coalition of Labor union Women, Asian Pacific American Labor Alliance, Pride at Work, and Labor Council for Latin American Advancement.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Allied Groups: Organizations that have more informal relationships to the AFL-CIO. They are truly independent organizations that wish to work closely with the AFL-CIO and promote its missions and goals. Such groups include JWJ – Jobs with Justice, IWJ – Interfaith Worker Justice. Instructor Note: Remind participants that their dues are paid at the state level and that they should get involved with their State AFL-CIO if they are not. The CLCs or ALFs do require a minimal fee but they are encouraged to get involved at that level as well.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u="sng" dirty="0"/>
          </a:p>
        </p:txBody>
      </p:sp>
    </p:spTree>
    <p:extLst>
      <p:ext uri="{BB962C8B-B14F-4D97-AF65-F5344CB8AC3E}">
        <p14:creationId xmlns:p14="http://schemas.microsoft.com/office/powerpoint/2010/main" val="2501395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LEGAL FRAMEWORK FOR AFGE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dirty="0">
                <a:effectLst/>
                <a:latin typeface="Arial Narrow" panose="020B0606020202030204" pitchFamily="34" charset="0"/>
                <a:ea typeface="Calibri" panose="020F0502020204030204" pitchFamily="34" charset="0"/>
                <a:cs typeface="Times New Roman" panose="02020603050405020304" pitchFamily="18" charset="0"/>
              </a:rPr>
              <a:t>Suggested Language: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As a union that represents Federal and Local Government workers, there are a certain set of Federal laws that directly relate to how we operate and the work that we do. In this next section, we will talk through these laws to start to get a better understanding of those laws.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u="none" dirty="0">
              <a:solidFill>
                <a:srgbClr val="FF0000"/>
              </a:solidFill>
            </a:endParaRPr>
          </a:p>
        </p:txBody>
      </p:sp>
      <p:sp>
        <p:nvSpPr>
          <p:cNvPr id="4" name="Slide Number Placeholder 3"/>
          <p:cNvSpPr>
            <a:spLocks noGrp="1"/>
          </p:cNvSpPr>
          <p:nvPr>
            <p:ph type="sldNum" sz="quarter" idx="10"/>
          </p:nvPr>
        </p:nvSpPr>
        <p:spPr/>
        <p:txBody>
          <a:bodyPr/>
          <a:lstStyle/>
          <a:p>
            <a:fld id="{9094E84A-7C2E-4E86-94DE-6099610890BA}" type="slidenum">
              <a:rPr lang="en-US" smtClean="0"/>
              <a:t>22</a:t>
            </a:fld>
            <a:endParaRPr lang="en-US"/>
          </a:p>
        </p:txBody>
      </p:sp>
    </p:spTree>
    <p:extLst>
      <p:ext uri="{BB962C8B-B14F-4D97-AF65-F5344CB8AC3E}">
        <p14:creationId xmlns:p14="http://schemas.microsoft.com/office/powerpoint/2010/main" val="2073598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07000"/>
              </a:lnSpc>
              <a:spcBef>
                <a:spcPts val="0"/>
              </a:spcBef>
              <a:spcAft>
                <a:spcPts val="800"/>
              </a:spcAft>
            </a:pPr>
            <a:r>
              <a:rPr lang="en-US" sz="1200" b="1" u="sng" dirty="0">
                <a:effectLst/>
                <a:latin typeface="Arial Narrow" panose="020B0606020202030204" pitchFamily="34" charset="0"/>
                <a:ea typeface="Calibri" panose="020F0502020204030204" pitchFamily="34" charset="0"/>
                <a:cs typeface="Times New Roman" panose="02020603050405020304" pitchFamily="18" charset="0"/>
              </a:rPr>
              <a:t>Suggested Language: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Here are the three most important laws that we as union leaders should be very familiar with. These three laws are definitely within the NEED TO KNOW category.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I do want to point out that the last one, the DC Code specifically applies to those who are working in DC Locals only. So we will not spend time on that, just please familiarize yourself with the Code. It is searchable online, and we have included a website that will takeout directly to the Code here, as well as in your PW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b="1" u="sng" baseline="0" dirty="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9AB041-E6A0-421C-9D3F-63738B5299DB}" type="slidenum">
              <a:rPr lang="en-US" altLang="en-US" smtClean="0">
                <a:solidFill>
                  <a:prstClr val="black"/>
                </a:solidFill>
                <a:latin typeface="Arial" panose="020B0604020202020204" pitchFamily="34" charset="0"/>
              </a:rPr>
              <a:pPr>
                <a:spcBef>
                  <a:spcPct val="0"/>
                </a:spcBef>
              </a:pPr>
              <a:t>23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86314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07000"/>
              </a:lnSpc>
              <a:spcBef>
                <a:spcPts val="0"/>
              </a:spcBef>
              <a:spcAft>
                <a:spcPts val="800"/>
              </a:spcAft>
            </a:pPr>
            <a:r>
              <a:rPr lang="en-US" sz="1200" b="1" u="sng" dirty="0">
                <a:effectLst/>
                <a:latin typeface="Arial Narrow" panose="020B0606020202030204" pitchFamily="34" charset="0"/>
                <a:ea typeface="Calibri" panose="020F0502020204030204" pitchFamily="34" charset="0"/>
                <a:cs typeface="Times New Roman" panose="02020603050405020304" pitchFamily="18" charset="0"/>
              </a:rPr>
              <a:t>Suggested Language:</a:t>
            </a: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 </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The agencies responsible for enforcing the LMRDA, CSRA, and DC Labor Relations Law are as follows: the U.S. Department of Labor, Office of Labor Management Standards (DOL, OLMS), Federal Labor Relations Authority (FLRA), and, for DC Government Employees only, the Public Employee Relations Board (PERB).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We want to discuss, in more details, The Statue and The Standards of Conduct 29 C.F.R. §§ 457-459.  The Bill of Rights of members or labor organizations, C.F.R §458.2,. These are two very important regulations for union officials.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1430" indent="-291610">
              <a:defRPr>
                <a:solidFill>
                  <a:schemeClr val="tx1"/>
                </a:solidFill>
                <a:latin typeface="Arial" panose="020B0604020202020204" pitchFamily="34" charset="0"/>
              </a:defRPr>
            </a:lvl2pPr>
            <a:lvl3pPr marL="1172926" indent="-233290">
              <a:defRPr>
                <a:solidFill>
                  <a:schemeClr val="tx1"/>
                </a:solidFill>
                <a:latin typeface="Arial" panose="020B0604020202020204" pitchFamily="34" charset="0"/>
              </a:defRPr>
            </a:lvl3pPr>
            <a:lvl4pPr marL="1644364" indent="-233290">
              <a:defRPr>
                <a:solidFill>
                  <a:schemeClr val="tx1"/>
                </a:solidFill>
                <a:latin typeface="Arial" panose="020B0604020202020204" pitchFamily="34" charset="0"/>
              </a:defRPr>
            </a:lvl4pPr>
            <a:lvl5pPr marL="2114184" indent="-233290">
              <a:defRPr>
                <a:solidFill>
                  <a:schemeClr val="tx1"/>
                </a:solidFill>
                <a:latin typeface="Arial" panose="020B0604020202020204" pitchFamily="34" charset="0"/>
              </a:defRPr>
            </a:lvl5pPr>
            <a:lvl6pPr marL="2580763" indent="-233290" eaLnBrk="0" fontAlgn="base" hangingPunct="0">
              <a:spcBef>
                <a:spcPct val="0"/>
              </a:spcBef>
              <a:spcAft>
                <a:spcPct val="0"/>
              </a:spcAft>
              <a:defRPr>
                <a:solidFill>
                  <a:schemeClr val="tx1"/>
                </a:solidFill>
                <a:latin typeface="Arial" panose="020B0604020202020204" pitchFamily="34" charset="0"/>
              </a:defRPr>
            </a:lvl6pPr>
            <a:lvl7pPr marL="3047340" indent="-233290" eaLnBrk="0" fontAlgn="base" hangingPunct="0">
              <a:spcBef>
                <a:spcPct val="0"/>
              </a:spcBef>
              <a:spcAft>
                <a:spcPct val="0"/>
              </a:spcAft>
              <a:defRPr>
                <a:solidFill>
                  <a:schemeClr val="tx1"/>
                </a:solidFill>
                <a:latin typeface="Arial" panose="020B0604020202020204" pitchFamily="34" charset="0"/>
              </a:defRPr>
            </a:lvl7pPr>
            <a:lvl8pPr marL="3513918" indent="-233290" eaLnBrk="0" fontAlgn="base" hangingPunct="0">
              <a:spcBef>
                <a:spcPct val="0"/>
              </a:spcBef>
              <a:spcAft>
                <a:spcPct val="0"/>
              </a:spcAft>
              <a:defRPr>
                <a:solidFill>
                  <a:schemeClr val="tx1"/>
                </a:solidFill>
                <a:latin typeface="Arial" panose="020B0604020202020204" pitchFamily="34" charset="0"/>
              </a:defRPr>
            </a:lvl8pPr>
            <a:lvl9pPr marL="3980496" indent="-233290" eaLnBrk="0" fontAlgn="base" hangingPunct="0">
              <a:spcBef>
                <a:spcPct val="0"/>
              </a:spcBef>
              <a:spcAft>
                <a:spcPct val="0"/>
              </a:spcAft>
              <a:defRPr>
                <a:solidFill>
                  <a:schemeClr val="tx1"/>
                </a:solidFill>
                <a:latin typeface="Arial" panose="020B0604020202020204" pitchFamily="34" charset="0"/>
              </a:defRPr>
            </a:lvl9pPr>
          </a:lstStyle>
          <a:p>
            <a:fld id="{F034429B-D7A3-4577-8600-00409370271D}" type="slidenum">
              <a:rPr lang="en-US" altLang="en-US" smtClean="0">
                <a:solidFill>
                  <a:prstClr val="black"/>
                </a:solidFill>
              </a:rPr>
              <a:pPr/>
              <a:t>24</a:t>
            </a:fld>
            <a:endParaRPr lang="en-US" altLang="en-US">
              <a:solidFill>
                <a:prstClr val="black"/>
              </a:solidFill>
            </a:endParaRPr>
          </a:p>
        </p:txBody>
      </p:sp>
    </p:spTree>
    <p:extLst>
      <p:ext uri="{BB962C8B-B14F-4D97-AF65-F5344CB8AC3E}">
        <p14:creationId xmlns:p14="http://schemas.microsoft.com/office/powerpoint/2010/main" val="3458670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u="sng" dirty="0">
                <a:effectLst/>
                <a:latin typeface="Arial Narrow" panose="020B0606020202030204" pitchFamily="34" charset="0"/>
                <a:ea typeface="Calibri" panose="020F0502020204030204" pitchFamily="34" charset="0"/>
                <a:cs typeface="Times New Roman" panose="02020603050405020304" pitchFamily="18" charset="0"/>
              </a:rPr>
              <a:t>Suggested Language: </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The Civil Service Reform Act of 1970 led to the creation of Title 5 U.S. Code Chapter 71.  Agencies and Unions commonly refer to it as “the Statute” as it defines the legal framework for federal labor relations. Here is what you need to know about the Statute (read slide). If you have been a Steward, or been through our Steward class, then you know this stuff in detail. I encourage you all to attend a Representation class as, it goes into more detail about the Statute</a:t>
            </a:r>
            <a:endParaRPr lang="en-US" altLang="en-US" dirty="0"/>
          </a:p>
          <a:p>
            <a:endParaRPr lang="en-US" altLang="en-US" dirty="0"/>
          </a:p>
          <a:p>
            <a:endParaRPr lang="en-US" altLang="en-US" dirty="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1430" indent="-291610">
              <a:defRPr>
                <a:solidFill>
                  <a:schemeClr val="tx1"/>
                </a:solidFill>
                <a:latin typeface="Arial" panose="020B0604020202020204" pitchFamily="34" charset="0"/>
              </a:defRPr>
            </a:lvl2pPr>
            <a:lvl3pPr marL="1172926" indent="-233290">
              <a:defRPr>
                <a:solidFill>
                  <a:schemeClr val="tx1"/>
                </a:solidFill>
                <a:latin typeface="Arial" panose="020B0604020202020204" pitchFamily="34" charset="0"/>
              </a:defRPr>
            </a:lvl3pPr>
            <a:lvl4pPr marL="1644364" indent="-233290">
              <a:defRPr>
                <a:solidFill>
                  <a:schemeClr val="tx1"/>
                </a:solidFill>
                <a:latin typeface="Arial" panose="020B0604020202020204" pitchFamily="34" charset="0"/>
              </a:defRPr>
            </a:lvl4pPr>
            <a:lvl5pPr marL="2114184" indent="-233290">
              <a:defRPr>
                <a:solidFill>
                  <a:schemeClr val="tx1"/>
                </a:solidFill>
                <a:latin typeface="Arial" panose="020B0604020202020204" pitchFamily="34" charset="0"/>
              </a:defRPr>
            </a:lvl5pPr>
            <a:lvl6pPr marL="2580763" indent="-233290" eaLnBrk="0" fontAlgn="base" hangingPunct="0">
              <a:spcBef>
                <a:spcPct val="0"/>
              </a:spcBef>
              <a:spcAft>
                <a:spcPct val="0"/>
              </a:spcAft>
              <a:defRPr>
                <a:solidFill>
                  <a:schemeClr val="tx1"/>
                </a:solidFill>
                <a:latin typeface="Arial" panose="020B0604020202020204" pitchFamily="34" charset="0"/>
              </a:defRPr>
            </a:lvl6pPr>
            <a:lvl7pPr marL="3047340" indent="-233290" eaLnBrk="0" fontAlgn="base" hangingPunct="0">
              <a:spcBef>
                <a:spcPct val="0"/>
              </a:spcBef>
              <a:spcAft>
                <a:spcPct val="0"/>
              </a:spcAft>
              <a:defRPr>
                <a:solidFill>
                  <a:schemeClr val="tx1"/>
                </a:solidFill>
                <a:latin typeface="Arial" panose="020B0604020202020204" pitchFamily="34" charset="0"/>
              </a:defRPr>
            </a:lvl7pPr>
            <a:lvl8pPr marL="3513918" indent="-233290" eaLnBrk="0" fontAlgn="base" hangingPunct="0">
              <a:spcBef>
                <a:spcPct val="0"/>
              </a:spcBef>
              <a:spcAft>
                <a:spcPct val="0"/>
              </a:spcAft>
              <a:defRPr>
                <a:solidFill>
                  <a:schemeClr val="tx1"/>
                </a:solidFill>
                <a:latin typeface="Arial" panose="020B0604020202020204" pitchFamily="34" charset="0"/>
              </a:defRPr>
            </a:lvl8pPr>
            <a:lvl9pPr marL="3980496" indent="-233290" eaLnBrk="0" fontAlgn="base" hangingPunct="0">
              <a:spcBef>
                <a:spcPct val="0"/>
              </a:spcBef>
              <a:spcAft>
                <a:spcPct val="0"/>
              </a:spcAft>
              <a:defRPr>
                <a:solidFill>
                  <a:schemeClr val="tx1"/>
                </a:solidFill>
                <a:latin typeface="Arial" panose="020B0604020202020204" pitchFamily="34" charset="0"/>
              </a:defRPr>
            </a:lvl9pPr>
          </a:lstStyle>
          <a:p>
            <a:fld id="{F034429B-D7A3-4577-8600-00409370271D}" type="slidenum">
              <a:rPr lang="en-US" altLang="en-US" smtClean="0">
                <a:solidFill>
                  <a:prstClr val="black"/>
                </a:solidFill>
              </a:rPr>
              <a:pPr/>
              <a:t>25</a:t>
            </a:fld>
            <a:endParaRPr lang="en-US" altLang="en-US">
              <a:solidFill>
                <a:prstClr val="black"/>
              </a:solidFill>
            </a:endParaRPr>
          </a:p>
        </p:txBody>
      </p:sp>
    </p:spTree>
    <p:extLst>
      <p:ext uri="{BB962C8B-B14F-4D97-AF65-F5344CB8AC3E}">
        <p14:creationId xmlns:p14="http://schemas.microsoft.com/office/powerpoint/2010/main" val="1754927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200" b="1" u="sng" dirty="0">
                <a:effectLst/>
                <a:latin typeface="Arial Narrow" panose="020B0606020202030204" pitchFamily="34" charset="0"/>
                <a:ea typeface="Calibri" panose="020F0502020204030204" pitchFamily="34" charset="0"/>
                <a:cs typeface="Times New Roman" panose="02020603050405020304" pitchFamily="18" charset="0"/>
              </a:rPr>
              <a:t>Suggested Language: </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Overall the Standards of Conduct addresses these things (Read slide).</a:t>
            </a: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1430" indent="-291610">
              <a:defRPr>
                <a:solidFill>
                  <a:schemeClr val="tx1"/>
                </a:solidFill>
                <a:latin typeface="Arial" panose="020B0604020202020204" pitchFamily="34" charset="0"/>
              </a:defRPr>
            </a:lvl2pPr>
            <a:lvl3pPr marL="1172926" indent="-233290">
              <a:defRPr>
                <a:solidFill>
                  <a:schemeClr val="tx1"/>
                </a:solidFill>
                <a:latin typeface="Arial" panose="020B0604020202020204" pitchFamily="34" charset="0"/>
              </a:defRPr>
            </a:lvl3pPr>
            <a:lvl4pPr marL="1644364" indent="-233290">
              <a:defRPr>
                <a:solidFill>
                  <a:schemeClr val="tx1"/>
                </a:solidFill>
                <a:latin typeface="Arial" panose="020B0604020202020204" pitchFamily="34" charset="0"/>
              </a:defRPr>
            </a:lvl4pPr>
            <a:lvl5pPr marL="2114184" indent="-233290">
              <a:defRPr>
                <a:solidFill>
                  <a:schemeClr val="tx1"/>
                </a:solidFill>
                <a:latin typeface="Arial" panose="020B0604020202020204" pitchFamily="34" charset="0"/>
              </a:defRPr>
            </a:lvl5pPr>
            <a:lvl6pPr marL="2580763" indent="-233290" eaLnBrk="0" fontAlgn="base" hangingPunct="0">
              <a:spcBef>
                <a:spcPct val="0"/>
              </a:spcBef>
              <a:spcAft>
                <a:spcPct val="0"/>
              </a:spcAft>
              <a:defRPr>
                <a:solidFill>
                  <a:schemeClr val="tx1"/>
                </a:solidFill>
                <a:latin typeface="Arial" panose="020B0604020202020204" pitchFamily="34" charset="0"/>
              </a:defRPr>
            </a:lvl6pPr>
            <a:lvl7pPr marL="3047340" indent="-233290" eaLnBrk="0" fontAlgn="base" hangingPunct="0">
              <a:spcBef>
                <a:spcPct val="0"/>
              </a:spcBef>
              <a:spcAft>
                <a:spcPct val="0"/>
              </a:spcAft>
              <a:defRPr>
                <a:solidFill>
                  <a:schemeClr val="tx1"/>
                </a:solidFill>
                <a:latin typeface="Arial" panose="020B0604020202020204" pitchFamily="34" charset="0"/>
              </a:defRPr>
            </a:lvl7pPr>
            <a:lvl8pPr marL="3513918" indent="-233290" eaLnBrk="0" fontAlgn="base" hangingPunct="0">
              <a:spcBef>
                <a:spcPct val="0"/>
              </a:spcBef>
              <a:spcAft>
                <a:spcPct val="0"/>
              </a:spcAft>
              <a:defRPr>
                <a:solidFill>
                  <a:schemeClr val="tx1"/>
                </a:solidFill>
                <a:latin typeface="Arial" panose="020B0604020202020204" pitchFamily="34" charset="0"/>
              </a:defRPr>
            </a:lvl8pPr>
            <a:lvl9pPr marL="3980496" indent="-233290" eaLnBrk="0" fontAlgn="base" hangingPunct="0">
              <a:spcBef>
                <a:spcPct val="0"/>
              </a:spcBef>
              <a:spcAft>
                <a:spcPct val="0"/>
              </a:spcAft>
              <a:defRPr>
                <a:solidFill>
                  <a:schemeClr val="tx1"/>
                </a:solidFill>
                <a:latin typeface="Arial" panose="020B0604020202020204" pitchFamily="34" charset="0"/>
              </a:defRPr>
            </a:lvl9pPr>
          </a:lstStyle>
          <a:p>
            <a:fld id="{82625B90-6D9B-4A41-8519-CA8494FDFF06}" type="slidenum">
              <a:rPr lang="en-US" altLang="en-US" smtClean="0">
                <a:solidFill>
                  <a:prstClr val="black"/>
                </a:solidFill>
              </a:rPr>
              <a:pPr/>
              <a:t>26</a:t>
            </a:fld>
            <a:endParaRPr lang="en-US" altLang="en-US">
              <a:solidFill>
                <a:prstClr val="black"/>
              </a:solidFill>
            </a:endParaRPr>
          </a:p>
        </p:txBody>
      </p:sp>
    </p:spTree>
    <p:extLst>
      <p:ext uri="{BB962C8B-B14F-4D97-AF65-F5344CB8AC3E}">
        <p14:creationId xmlns:p14="http://schemas.microsoft.com/office/powerpoint/2010/main" val="2065558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marL="0" marR="0" algn="ctr">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REVIEWING THE LAWS (GROUPWORK)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dirty="0">
                <a:effectLst/>
                <a:latin typeface="Arial Narrow" panose="020B0606020202030204" pitchFamily="34" charset="0"/>
                <a:ea typeface="Calibri" panose="020F0502020204030204" pitchFamily="34" charset="0"/>
                <a:cs typeface="Times New Roman" panose="02020603050405020304" pitchFamily="18" charset="0"/>
              </a:rPr>
              <a:t>Suggested Language: </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OK– Now we will take some time to delve into a very important section of The Standard, The Bill of Rights of Members. Let’s break off into groups. You will be given a section to read through, discuss, and report out on the content.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u="sng" dirty="0">
                <a:effectLst/>
                <a:latin typeface="Arial Narrow" panose="020B0606020202030204" pitchFamily="34" charset="0"/>
                <a:ea typeface="Calibri" panose="020F0502020204030204" pitchFamily="34" charset="0"/>
                <a:cs typeface="Times New Roman" panose="02020603050405020304" pitchFamily="18" charset="0"/>
              </a:rPr>
              <a:t>Report Out Main Points: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 (a)(1) Every member of a labor organization shall have the same rights, subject to reasonable rules, to: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	Nominate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	Vote in elections/referenda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	Attend meetings and vote on business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(a)(2) Every member has a right to freedom of speech, but subject to reasonable rules, such as those that might pertain to the responsibility of members towards the organization, or interference with its legal or contractual duties. But be aware. Courts have found that union members have very broad rights to free speech.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(a)(4) members have the right to sue when their rights are violated, but they usually have to go through any internal process first.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 (a)(5) 458.2 contains safeguards against improper disciplinary action.  A member who is to be disciplined by the union must be 1) served with written specific charges, 2) given reasonable time to prepare his defense, and 3) afforded a full and fair hearing.  What your bylaws say cannot override these requirements.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(d) Finally under 458.2, you must make your contract available to members upon request.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 Just in case you were wondering, you cannot discipline members or otherwise coerce them to keep them from exercising these rights. (§458.37 458.38)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1430" indent="-291610">
              <a:defRPr>
                <a:solidFill>
                  <a:schemeClr val="tx1"/>
                </a:solidFill>
                <a:latin typeface="Arial" panose="020B0604020202020204" pitchFamily="34" charset="0"/>
              </a:defRPr>
            </a:lvl2pPr>
            <a:lvl3pPr marL="1172926" indent="-233290">
              <a:defRPr>
                <a:solidFill>
                  <a:schemeClr val="tx1"/>
                </a:solidFill>
                <a:latin typeface="Arial" panose="020B0604020202020204" pitchFamily="34" charset="0"/>
              </a:defRPr>
            </a:lvl3pPr>
            <a:lvl4pPr marL="1644364" indent="-233290">
              <a:defRPr>
                <a:solidFill>
                  <a:schemeClr val="tx1"/>
                </a:solidFill>
                <a:latin typeface="Arial" panose="020B0604020202020204" pitchFamily="34" charset="0"/>
              </a:defRPr>
            </a:lvl4pPr>
            <a:lvl5pPr marL="2114184" indent="-233290">
              <a:defRPr>
                <a:solidFill>
                  <a:schemeClr val="tx1"/>
                </a:solidFill>
                <a:latin typeface="Arial" panose="020B0604020202020204" pitchFamily="34" charset="0"/>
              </a:defRPr>
            </a:lvl5pPr>
            <a:lvl6pPr marL="2580763" indent="-233290" eaLnBrk="0" fontAlgn="base" hangingPunct="0">
              <a:spcBef>
                <a:spcPct val="0"/>
              </a:spcBef>
              <a:spcAft>
                <a:spcPct val="0"/>
              </a:spcAft>
              <a:defRPr>
                <a:solidFill>
                  <a:schemeClr val="tx1"/>
                </a:solidFill>
                <a:latin typeface="Arial" panose="020B0604020202020204" pitchFamily="34" charset="0"/>
              </a:defRPr>
            </a:lvl6pPr>
            <a:lvl7pPr marL="3047340" indent="-233290" eaLnBrk="0" fontAlgn="base" hangingPunct="0">
              <a:spcBef>
                <a:spcPct val="0"/>
              </a:spcBef>
              <a:spcAft>
                <a:spcPct val="0"/>
              </a:spcAft>
              <a:defRPr>
                <a:solidFill>
                  <a:schemeClr val="tx1"/>
                </a:solidFill>
                <a:latin typeface="Arial" panose="020B0604020202020204" pitchFamily="34" charset="0"/>
              </a:defRPr>
            </a:lvl7pPr>
            <a:lvl8pPr marL="3513918" indent="-233290" eaLnBrk="0" fontAlgn="base" hangingPunct="0">
              <a:spcBef>
                <a:spcPct val="0"/>
              </a:spcBef>
              <a:spcAft>
                <a:spcPct val="0"/>
              </a:spcAft>
              <a:defRPr>
                <a:solidFill>
                  <a:schemeClr val="tx1"/>
                </a:solidFill>
                <a:latin typeface="Arial" panose="020B0604020202020204" pitchFamily="34" charset="0"/>
              </a:defRPr>
            </a:lvl8pPr>
            <a:lvl9pPr marL="3980496" indent="-233290" eaLnBrk="0" fontAlgn="base" hangingPunct="0">
              <a:spcBef>
                <a:spcPct val="0"/>
              </a:spcBef>
              <a:spcAft>
                <a:spcPct val="0"/>
              </a:spcAft>
              <a:defRPr>
                <a:solidFill>
                  <a:schemeClr val="tx1"/>
                </a:solidFill>
                <a:latin typeface="Arial" panose="020B0604020202020204" pitchFamily="34" charset="0"/>
              </a:defRPr>
            </a:lvl9pPr>
          </a:lstStyle>
          <a:p>
            <a:fld id="{82625B90-6D9B-4A41-8519-CA8494FDFF06}" type="slidenum">
              <a:rPr lang="en-US" altLang="en-US" smtClean="0">
                <a:solidFill>
                  <a:prstClr val="black"/>
                </a:solidFill>
              </a:rPr>
              <a:pPr/>
              <a:t>27</a:t>
            </a:fld>
            <a:endParaRPr lang="en-US" altLang="en-US">
              <a:solidFill>
                <a:prstClr val="black"/>
              </a:solidFill>
            </a:endParaRPr>
          </a:p>
        </p:txBody>
      </p:sp>
    </p:spTree>
    <p:extLst>
      <p:ext uri="{BB962C8B-B14F-4D97-AF65-F5344CB8AC3E}">
        <p14:creationId xmlns:p14="http://schemas.microsoft.com/office/powerpoint/2010/main" val="459811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u="sng" kern="1200" dirty="0">
                <a:effectLst/>
                <a:latin typeface="Arial Narrow" panose="020B0606020202030204" pitchFamily="34" charset="0"/>
                <a:ea typeface="+mn-ea"/>
                <a:cs typeface="+mn-cs"/>
              </a:rPr>
              <a:t>Suggested Language: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200" dirty="0">
                <a:effectLst/>
                <a:latin typeface="Arial Narrow" panose="020B0606020202030204" pitchFamily="34" charset="0"/>
                <a:ea typeface="+mn-ea"/>
                <a:cs typeface="+mn-cs"/>
              </a:rPr>
              <a:t>Lets take a moment to pay special attention to an important area of the Constitution: Discipline. So, we could probably teach a separate class only on discipline and we don’t have time here, we are just going to cover the highlights of the Article. So, information on Discipline in the Constitution is found on Page 62 in Article XXIII, entitled: Offenses, Trials, Penalties, Appeals. This is definitely a section we like to emphasize to make sure everyone has clarity.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200" dirty="0">
                <a:effectLst/>
                <a:latin typeface="Arial Narrow" panose="020B0606020202030204" pitchFamily="34" charset="0"/>
                <a:ea typeface="+mn-ea"/>
                <a:cs typeface="+mn-cs"/>
              </a:rPr>
              <a:t>In section 1: The Local in which the member is part of is responsible for handling discipline. If the trial involves a Council Officer, then the Council is expected to handle the discipline.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200" dirty="0">
                <a:effectLst/>
                <a:latin typeface="Arial Narrow" panose="020B0606020202030204" pitchFamily="34" charset="0"/>
                <a:ea typeface="+mn-ea"/>
                <a:cs typeface="+mn-cs"/>
              </a:rPr>
              <a:t>In section 2: This is a list of things that are considered offenses against the Federation. At the top of the list is encourages members/Local to leave. This is the highest offense and results in expulsion for life.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200" dirty="0">
                <a:effectLst/>
                <a:latin typeface="Arial Narrow" panose="020B0606020202030204" pitchFamily="34" charset="0"/>
                <a:ea typeface="+mn-ea"/>
                <a:cs typeface="+mn-cs"/>
              </a:rPr>
              <a:t>In section 3: The National President, NVPs, the NEC, or Committee of Investigation (COI) can prefer charges.” A local COI has 120 days to investigate charges.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200" dirty="0">
                <a:effectLst/>
                <a:latin typeface="Arial Narrow" panose="020B0606020202030204" pitchFamily="34" charset="0"/>
                <a:ea typeface="+mn-ea"/>
                <a:cs typeface="+mn-cs"/>
              </a:rPr>
              <a:t>In section 4: A trial committee is made up of either all eligible members of an E-board or a committee elected by membership.  The trial must occur within 180 days of preferring of charges.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200" dirty="0">
                <a:effectLst/>
                <a:latin typeface="Arial Narrow" panose="020B0606020202030204" pitchFamily="34" charset="0"/>
                <a:ea typeface="+mn-ea"/>
                <a:cs typeface="+mn-cs"/>
              </a:rPr>
              <a:t>In section 5: The accused has a right to representation and the trial committee must produce a record of the proceeding.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200" dirty="0">
                <a:effectLst/>
                <a:latin typeface="Arial Narrow" panose="020B0606020202030204" pitchFamily="34" charset="0"/>
                <a:ea typeface="+mn-ea"/>
                <a:cs typeface="+mn-cs"/>
              </a:rPr>
              <a:t>In section 6: If the accused fails to show up, the trial must go on without him/her. You can’t just declare someone guilty on the spot.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200" dirty="0">
                <a:effectLst/>
                <a:latin typeface="Arial Narrow" panose="020B0606020202030204" pitchFamily="34" charset="0"/>
                <a:ea typeface="+mn-ea"/>
                <a:cs typeface="+mn-cs"/>
              </a:rPr>
              <a:t>In section 7: For local trial committees, the trial committee presents its finding to the membership. WITHOUT DEBATE, the membership votes to either accept or reject those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200" dirty="0">
                <a:effectLst/>
                <a:latin typeface="Arial Narrow" panose="020B0606020202030204" pitchFamily="34" charset="0"/>
                <a:ea typeface="+mn-ea"/>
                <a:cs typeface="+mn-cs"/>
              </a:rPr>
              <a:t>In section 8: The decision goes into effect immediately, pending appeal.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a:effectLst/>
                <a:latin typeface="Arial Narrow" panose="020B0606020202030204" pitchFamily="34" charset="0"/>
                <a:ea typeface="+mn-ea"/>
                <a:cs typeface="+mn-cs"/>
              </a:rPr>
              <a:t>In section 9: Appeals are made to the NEC and must be received within 15 days of the receipt of the trial committee’s decision. Only the accused may appeal</a:t>
            </a:r>
            <a:endParaRPr lang="en-US" b="0" i="0" u="none" baseline="0" dirty="0"/>
          </a:p>
          <a:p>
            <a:endParaRPr lang="en-US" b="0" i="0" u="none" baseline="0" dirty="0"/>
          </a:p>
          <a:p>
            <a:endParaRPr lang="en-US" b="0" i="0" u="none" baseline="0" dirty="0"/>
          </a:p>
          <a:p>
            <a:endParaRPr lang="en-US" b="0" i="0" u="none" baseline="0" dirty="0"/>
          </a:p>
          <a:p>
            <a:endParaRPr lang="en-US" b="0" i="0" u="none" baseline="0" dirty="0"/>
          </a:p>
          <a:p>
            <a:endParaRPr lang="en-US" b="1" u="sng" dirty="0"/>
          </a:p>
        </p:txBody>
      </p:sp>
      <p:sp>
        <p:nvSpPr>
          <p:cNvPr id="4" name="Slide Number Placeholder 3"/>
          <p:cNvSpPr>
            <a:spLocks noGrp="1"/>
          </p:cNvSpPr>
          <p:nvPr>
            <p:ph type="sldNum" sz="quarter" idx="10"/>
          </p:nvPr>
        </p:nvSpPr>
        <p:spPr/>
        <p:txBody>
          <a:bodyPr/>
          <a:lstStyle/>
          <a:p>
            <a:fld id="{9094E84A-7C2E-4E86-94DE-6099610890BA}" type="slidenum">
              <a:rPr lang="en-US" smtClean="0"/>
              <a:t>28</a:t>
            </a:fld>
            <a:endParaRPr lang="en-US"/>
          </a:p>
        </p:txBody>
      </p:sp>
    </p:spTree>
    <p:extLst>
      <p:ext uri="{BB962C8B-B14F-4D97-AF65-F5344CB8AC3E}">
        <p14:creationId xmlns:p14="http://schemas.microsoft.com/office/powerpoint/2010/main" val="1449004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900" b="1" u="sng" kern="1200" dirty="0">
                <a:effectLst/>
                <a:latin typeface="Arial Narrow" panose="020B0606020202030204" pitchFamily="34" charset="0"/>
                <a:ea typeface="+mn-ea"/>
                <a:cs typeface="+mn-cs"/>
              </a:rPr>
              <a:t>Suggested Language: The second subject is Conduct for Officer Elections. Okay, so first it is important to know the key players involved, which we will review now:</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b="1" u="sng" kern="1200" dirty="0">
                <a:effectLst/>
                <a:latin typeface="Arial Narrow" panose="020B0606020202030204" pitchFamily="34" charset="0"/>
                <a:ea typeface="+mn-ea"/>
                <a:cs typeface="+mn-cs"/>
              </a:rPr>
              <a:t>First Point: Election Committee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kern="1200" dirty="0">
                <a:effectLst/>
                <a:latin typeface="Arial Narrow" panose="020B0606020202030204" pitchFamily="34" charset="0"/>
                <a:ea typeface="+mn-ea"/>
                <a:cs typeface="+mn-cs"/>
              </a:rPr>
              <a:t>Nominations and elections of officers are governed by Appendix A of the AFGE National Constitution, which incorporates and satisfies the applicable legal requirements.  For the purposes and goal of this class, I am going to give you an abbreviated version of the election process.  The AFGE Election Manual, which is available on the AFGE website, provides a more in depth look at elections.</a:t>
            </a:r>
            <a:endParaRPr lang="en-US" dirty="0">
              <a:effectLst/>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kern="1200" dirty="0">
                <a:effectLst/>
                <a:latin typeface="Arial Narrow" panose="020B0606020202030204" pitchFamily="34" charset="0"/>
                <a:ea typeface="+mn-ea"/>
                <a:cs typeface="+mn-cs"/>
              </a:rPr>
              <a:t>One of the first steps your local should take is to select an </a:t>
            </a:r>
            <a:r>
              <a:rPr lang="en-US" b="1" kern="1200" dirty="0">
                <a:effectLst/>
                <a:latin typeface="Arial Narrow" panose="020B0606020202030204" pitchFamily="34" charset="0"/>
                <a:ea typeface="+mn-ea"/>
                <a:cs typeface="+mn-cs"/>
              </a:rPr>
              <a:t>election committee. </a:t>
            </a:r>
            <a:r>
              <a:rPr lang="en-US" kern="1200" dirty="0">
                <a:effectLst/>
                <a:latin typeface="Arial Narrow" panose="020B0606020202030204" pitchFamily="34" charset="0"/>
                <a:ea typeface="+mn-ea"/>
                <a:cs typeface="+mn-cs"/>
              </a:rPr>
              <a:t>The manner of the selection should be specified in your local bylaws.  The election committee should consist of at least three people, and if it’s larger, the number of members on the committee should be odd.  No member of the committee may be a candidate for, or incumbent of, a position in the election.  </a:t>
            </a:r>
            <a:endParaRPr lang="en-US" dirty="0">
              <a:effectLst/>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kern="1200" dirty="0">
                <a:effectLst/>
                <a:latin typeface="Arial Narrow" panose="020B0606020202030204" pitchFamily="34" charset="0"/>
                <a:ea typeface="+mn-ea"/>
                <a:cs typeface="+mn-cs"/>
              </a:rPr>
              <a:t>The committee has the complete authority to conduct all aspects of the nominations and election, including setting the dates and times and places of the nominations and election. The election committee should select a chair from amongst its members. Among the first things the election committee should do is rent a post-office box for handling its correspondence and ballots (mail or absentee) and familiarize themselves with the AFGE Election Manual.</a:t>
            </a:r>
            <a:endParaRPr lang="en-US" dirty="0">
              <a:effectLst/>
              <a:cs typeface="Times New Roman" panose="02020603050405020304" pitchFamily="18" charset="0"/>
            </a:endParaRPr>
          </a:p>
          <a:p>
            <a:pPr marL="0" marR="0">
              <a:lnSpc>
                <a:spcPct val="107000"/>
              </a:lnSpc>
              <a:spcBef>
                <a:spcPts val="0"/>
              </a:spcBef>
              <a:spcAft>
                <a:spcPts val="0"/>
              </a:spcAft>
            </a:pPr>
            <a:r>
              <a:rPr lang="en-US" sz="900" b="1" u="sng" kern="1200" dirty="0">
                <a:effectLst/>
                <a:latin typeface="Arial Narrow" panose="020B0606020202030204" pitchFamily="34" charset="0"/>
                <a:ea typeface="+mn-ea"/>
                <a:cs typeface="+mn-cs"/>
              </a:rPr>
              <a:t>Second Point: Local Officer’s Role: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kern="1200" dirty="0">
                <a:effectLst/>
                <a:latin typeface="Arial Narrow" panose="020B0606020202030204" pitchFamily="34" charset="0"/>
                <a:ea typeface="+mn-ea"/>
                <a:cs typeface="+mn-cs"/>
              </a:rPr>
              <a:t>The local’s officers, particularly the President and Treasurer, have a constitutional responsibility to cooperate with the committee, and cannot interfere with or usurp the decisions of the committee. The local’s officers should help the election committee to update the local’s membership list and the members’ addresses.  This is possibly the single most important action to ensure a smooth election.</a:t>
            </a:r>
            <a:endParaRPr lang="en-US" dirty="0">
              <a:effectLst/>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kern="1200" dirty="0">
                <a:effectLst/>
                <a:latin typeface="Arial Narrow" panose="020B0606020202030204" pitchFamily="34" charset="0"/>
                <a:ea typeface="+mn-ea"/>
                <a:cs typeface="+mn-cs"/>
              </a:rPr>
              <a:t>The election committee should draft campaign and election rules. The most important rules to remember regarding campaigning are the following:</a:t>
            </a:r>
            <a:endParaRPr lang="en-US" dirty="0">
              <a:effectLst/>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kern="1200" dirty="0">
                <a:effectLst/>
                <a:latin typeface="Arial Narrow" panose="020B0606020202030204" pitchFamily="34" charset="0"/>
                <a:ea typeface="+mn-ea"/>
                <a:cs typeface="+mn-cs"/>
              </a:rPr>
              <a:t>Every candidate has a right to campaign, so long as he or she does so without the use of employer (including employers other than the agency) or union (including any union, AFGE or other) funds or resources;</a:t>
            </a:r>
            <a:endParaRPr lang="en-US" dirty="0">
              <a:effectLst/>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kern="1200" dirty="0">
                <a:effectLst/>
                <a:latin typeface="Arial Narrow" panose="020B0606020202030204" pitchFamily="34" charset="0"/>
                <a:ea typeface="+mn-ea"/>
                <a:cs typeface="+mn-cs"/>
              </a:rPr>
              <a:t>The election committee must comply with all reasonable and timely requests of the candidates to distribute campaign literature to members, at the candidate's expense, and to provide the same opportunity to all candidates; and</a:t>
            </a:r>
            <a:endParaRPr lang="en-US" dirty="0">
              <a:effectLst/>
              <a:cs typeface="Times New Roman" panose="02020603050405020304" pitchFamily="18" charset="0"/>
            </a:endParaRPr>
          </a:p>
          <a:p>
            <a:pPr marL="0" marR="0">
              <a:lnSpc>
                <a:spcPct val="107000"/>
              </a:lnSpc>
              <a:spcBef>
                <a:spcPts val="0"/>
              </a:spcBef>
              <a:spcAft>
                <a:spcPts val="0"/>
              </a:spcAft>
            </a:pPr>
            <a:r>
              <a:rPr lang="en-US" sz="900" b="1" u="sng" kern="1200" dirty="0">
                <a:effectLst/>
                <a:latin typeface="Arial Narrow" panose="020B0606020202030204" pitchFamily="34" charset="0"/>
                <a:ea typeface="+mn-ea"/>
                <a:cs typeface="+mn-cs"/>
              </a:rPr>
              <a:t>Third Point: Observer: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kern="1200" dirty="0">
                <a:effectLst/>
                <a:latin typeface="Arial Narrow" panose="020B0606020202030204" pitchFamily="34" charset="0"/>
                <a:ea typeface="+mn-ea"/>
                <a:cs typeface="+mn-cs"/>
              </a:rPr>
              <a:t>Each candidate is entitled to have an observer, who is a member of the local, present at all stages of the election, such as when the ballots are picked up from the P.O box or counted.</a:t>
            </a:r>
            <a:endParaRPr lang="en-US" dirty="0">
              <a:effectLst/>
              <a:cs typeface="Times New Roman" panose="02020603050405020304" pitchFamily="18" charset="0"/>
            </a:endParaRPr>
          </a:p>
          <a:p>
            <a:pPr marL="0" marR="0">
              <a:lnSpc>
                <a:spcPct val="107000"/>
              </a:lnSpc>
              <a:spcBef>
                <a:spcPts val="0"/>
              </a:spcBef>
              <a:spcAft>
                <a:spcPts val="0"/>
              </a:spcAft>
            </a:pPr>
            <a:r>
              <a:rPr lang="en-US" sz="900" b="1" u="none" strike="noStrike"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u="none" dirty="0"/>
          </a:p>
          <a:p>
            <a:pPr marL="173079" indent="-173079">
              <a:buFont typeface="Arial" panose="020B0604020202020204" pitchFamily="34" charset="0"/>
              <a:buChar char="•"/>
            </a:pPr>
            <a:endParaRPr lang="en-US" b="0" u="none" dirty="0"/>
          </a:p>
          <a:p>
            <a:pPr marL="173079" indent="-173079">
              <a:buFont typeface="Arial" panose="020B0604020202020204" pitchFamily="34" charset="0"/>
              <a:buChar char="•"/>
            </a:pPr>
            <a:endParaRPr lang="en-US" b="0" u="none" dirty="0"/>
          </a:p>
          <a:p>
            <a:pPr marL="173079" indent="-173079">
              <a:buFont typeface="Arial" panose="020B0604020202020204" pitchFamily="34" charset="0"/>
              <a:buChar char="•"/>
            </a:pPr>
            <a:endParaRPr lang="en-US" b="0" u="none" dirty="0"/>
          </a:p>
          <a:p>
            <a:endParaRPr lang="en-US" b="1" u="sng" dirty="0"/>
          </a:p>
        </p:txBody>
      </p:sp>
      <p:sp>
        <p:nvSpPr>
          <p:cNvPr id="4" name="Slide Number Placeholder 3"/>
          <p:cNvSpPr>
            <a:spLocks noGrp="1"/>
          </p:cNvSpPr>
          <p:nvPr>
            <p:ph type="sldNum" sz="quarter" idx="10"/>
          </p:nvPr>
        </p:nvSpPr>
        <p:spPr/>
        <p:txBody>
          <a:bodyPr/>
          <a:lstStyle/>
          <a:p>
            <a:fld id="{9094E84A-7C2E-4E86-94DE-6099610890BA}" type="slidenum">
              <a:rPr lang="en-US" smtClean="0"/>
              <a:t>29</a:t>
            </a:fld>
            <a:endParaRPr lang="en-US"/>
          </a:p>
        </p:txBody>
      </p:sp>
    </p:spTree>
    <p:extLst>
      <p:ext uri="{BB962C8B-B14F-4D97-AF65-F5344CB8AC3E}">
        <p14:creationId xmlns:p14="http://schemas.microsoft.com/office/powerpoint/2010/main" val="1685586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COURSE OBJECTIVES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Suggested Language:</a:t>
            </a:r>
            <a:r>
              <a:rPr lang="en-US" sz="1200" kern="1200" dirty="0">
                <a:solidFill>
                  <a:schemeClr val="tx1"/>
                </a:solidFill>
                <a:effectLst/>
                <a:latin typeface="+mn-lt"/>
                <a:ea typeface="+mn-ea"/>
                <a:cs typeface="+mn-cs"/>
              </a:rPr>
              <a:t> “Here are our objectives for this course. Can someone read the first objective? </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Have a participant read the course objectives off the slide). </a:t>
            </a:r>
          </a:p>
          <a:p>
            <a:r>
              <a:rPr lang="en-US" sz="1200" b="1" u="sng" kern="1200" dirty="0">
                <a:solidFill>
                  <a:schemeClr val="tx1"/>
                </a:solidFill>
                <a:effectLst/>
                <a:latin typeface="+mn-lt"/>
                <a:ea typeface="+mn-ea"/>
                <a:cs typeface="+mn-cs"/>
              </a:rPr>
              <a:t>Suggested Language: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Among the top desired qualities for a leader (including charisma, vision-oriented, and social able) knowledge and expertise usually lands at the top of the list. The purpose of this course is to give you pertinent foundational information that you need to know as you start or continue your journey as a leader within AFGE. As we will discuss in this course, there are a lot of resources out there, particularly on the wonderful world-wide web, for you to access. What is important is that you keep yourself educated and in tune in your role as a Union Officer. </a:t>
            </a:r>
          </a:p>
          <a:p>
            <a:endParaRPr lang="en-US" dirty="0">
              <a:latin typeface="Arial Narrow" panose="020B0606020202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094E84A-7C2E-4E86-94DE-6099610890BA}" type="slidenum">
              <a:rPr lang="en-US" smtClean="0"/>
              <a:t>3</a:t>
            </a:fld>
            <a:endParaRPr lang="en-US"/>
          </a:p>
        </p:txBody>
      </p:sp>
    </p:spTree>
    <p:extLst>
      <p:ext uri="{BB962C8B-B14F-4D97-AF65-F5344CB8AC3E}">
        <p14:creationId xmlns:p14="http://schemas.microsoft.com/office/powerpoint/2010/main" val="1863324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u="sng" kern="1200" dirty="0">
                <a:effectLst/>
                <a:latin typeface="Arial Narrow" panose="020B0606020202030204" pitchFamily="34" charset="0"/>
                <a:ea typeface="+mn-ea"/>
                <a:cs typeface="+mn-cs"/>
              </a:rPr>
              <a:t>Suggested Language: </a:t>
            </a:r>
            <a:r>
              <a:rPr lang="en-US" sz="1200" kern="1200" dirty="0">
                <a:effectLst/>
                <a:latin typeface="Arial Narrow" panose="020B0606020202030204" pitchFamily="34" charset="0"/>
                <a:ea typeface="+mn-ea"/>
                <a:cs typeface="+mn-cs"/>
              </a:rPr>
              <a:t>Another key point to point out is the process of nominations: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US" kern="1200" dirty="0">
                <a:effectLst/>
                <a:latin typeface="Arial Narrow" panose="020B0606020202030204" pitchFamily="34" charset="0"/>
                <a:ea typeface="+mn-ea"/>
                <a:cs typeface="+mn-cs"/>
              </a:rPr>
              <a:t>The local must give at least ten days written notice prior to the nomination meeting or deadline for submission of nominations by mail. The notice must inform the members of the following information:</a:t>
            </a:r>
            <a:endParaRPr lang="en-US" dirty="0">
              <a:effectLst/>
              <a:cs typeface="Times New Roman" panose="02020603050405020304" pitchFamily="18" charset="0"/>
            </a:endParaRPr>
          </a:p>
          <a:p>
            <a:pPr marL="742950" lvl="1" indent="-285750">
              <a:buFont typeface="Arial" panose="020B0604020202020204" pitchFamily="34" charset="0"/>
              <a:buChar char="•"/>
              <a:tabLst>
                <a:tab pos="914400" algn="l"/>
              </a:tabLst>
            </a:pPr>
            <a:r>
              <a:rPr lang="en-US" kern="1200" dirty="0">
                <a:effectLst/>
                <a:latin typeface="Arial Narrow" panose="020B0606020202030204" pitchFamily="34" charset="0"/>
                <a:ea typeface="+mn-ea"/>
                <a:cs typeface="+mn-cs"/>
              </a:rPr>
              <a:t>1) which officers are to be elected;</a:t>
            </a:r>
            <a:endParaRPr lang="en-US" dirty="0">
              <a:effectLst/>
              <a:cs typeface="Times New Roman" panose="02020603050405020304" pitchFamily="18" charset="0"/>
            </a:endParaRPr>
          </a:p>
          <a:p>
            <a:pPr marL="742950" lvl="1" indent="-285750">
              <a:buFont typeface="Arial" panose="020B0604020202020204" pitchFamily="34" charset="0"/>
              <a:buChar char="•"/>
              <a:tabLst>
                <a:tab pos="914400" algn="l"/>
              </a:tabLst>
            </a:pPr>
            <a:r>
              <a:rPr lang="en-US" kern="1200" dirty="0">
                <a:effectLst/>
                <a:latin typeface="Arial Narrow" panose="020B0606020202030204" pitchFamily="34" charset="0"/>
                <a:ea typeface="+mn-ea"/>
                <a:cs typeface="+mn-cs"/>
              </a:rPr>
              <a:t>2) the term of office of the officers;</a:t>
            </a:r>
            <a:endParaRPr lang="en-US" dirty="0">
              <a:effectLst/>
              <a:cs typeface="Times New Roman" panose="02020603050405020304" pitchFamily="18" charset="0"/>
            </a:endParaRPr>
          </a:p>
          <a:p>
            <a:pPr marL="742950" lvl="1" indent="-285750">
              <a:buFont typeface="Arial" panose="020B0604020202020204" pitchFamily="34" charset="0"/>
              <a:buChar char="•"/>
              <a:tabLst>
                <a:tab pos="914400" algn="l"/>
              </a:tabLst>
            </a:pPr>
            <a:r>
              <a:rPr lang="en-US" kern="1200" dirty="0">
                <a:effectLst/>
                <a:latin typeface="Arial Narrow" panose="020B0606020202030204" pitchFamily="34" charset="0"/>
                <a:ea typeface="+mn-ea"/>
                <a:cs typeface="+mn-cs"/>
              </a:rPr>
              <a:t>3) the date, time, and place of  any nomination meeting, or the deadline for mailed nominations and the method of making and accepting  nominations; and</a:t>
            </a:r>
            <a:endParaRPr lang="en-US" dirty="0">
              <a:effectLst/>
              <a:cs typeface="Times New Roman" panose="02020603050405020304" pitchFamily="18" charset="0"/>
            </a:endParaRPr>
          </a:p>
          <a:p>
            <a:pPr marL="742950" lvl="1" indent="-285750">
              <a:buFont typeface="Arial" panose="020B0604020202020204" pitchFamily="34" charset="0"/>
              <a:buChar char="•"/>
              <a:tabLst>
                <a:tab pos="914400" algn="l"/>
              </a:tabLst>
            </a:pPr>
            <a:r>
              <a:rPr lang="en-US" kern="1200" dirty="0">
                <a:effectLst/>
                <a:latin typeface="Arial Narrow" panose="020B0606020202030204" pitchFamily="34" charset="0"/>
                <a:ea typeface="+mn-ea"/>
                <a:cs typeface="+mn-cs"/>
              </a:rPr>
              <a:t>4)  the eligibility requirements for holding office: </a:t>
            </a:r>
            <a:endParaRPr lang="en-US" dirty="0">
              <a:effectLst/>
              <a:cs typeface="Times New Roman" panose="02020603050405020304" pitchFamily="18" charset="0"/>
            </a:endParaRPr>
          </a:p>
          <a:p>
            <a:pPr marL="742950" lvl="1" indent="-285750">
              <a:buFont typeface="Arial" panose="020B0604020202020204" pitchFamily="34" charset="0"/>
              <a:buChar char="•"/>
              <a:tabLst>
                <a:tab pos="914400" algn="l"/>
              </a:tabLst>
            </a:pPr>
            <a:r>
              <a:rPr lang="en-US" kern="1200" dirty="0">
                <a:effectLst/>
                <a:latin typeface="Arial Narrow" panose="020B0606020202030204" pitchFamily="34" charset="0"/>
                <a:ea typeface="+mn-ea"/>
                <a:cs typeface="+mn-cs"/>
              </a:rPr>
              <a:t>a) being in good standing (current in dues); </a:t>
            </a:r>
            <a:endParaRPr lang="en-US" dirty="0">
              <a:effectLst/>
              <a:cs typeface="Times New Roman" panose="02020603050405020304" pitchFamily="18" charset="0"/>
            </a:endParaRPr>
          </a:p>
          <a:p>
            <a:pPr marL="742950" lvl="1" indent="-285750">
              <a:buFont typeface="Arial" panose="020B0604020202020204" pitchFamily="34" charset="0"/>
              <a:buChar char="•"/>
              <a:tabLst>
                <a:tab pos="914400" algn="l"/>
              </a:tabLst>
            </a:pPr>
            <a:r>
              <a:rPr lang="en-US" kern="1200" dirty="0">
                <a:effectLst/>
                <a:latin typeface="Arial Narrow" panose="020B0606020202030204" pitchFamily="34" charset="0"/>
                <a:ea typeface="+mn-ea"/>
                <a:cs typeface="+mn-cs"/>
              </a:rPr>
              <a:t>b) being a member of an AFGE local for at least one year (this does not apply to newly-formed locals);</a:t>
            </a:r>
            <a:endParaRPr lang="en-US" dirty="0">
              <a:effectLst/>
              <a:cs typeface="Times New Roman" panose="02020603050405020304" pitchFamily="18" charset="0"/>
            </a:endParaRPr>
          </a:p>
          <a:p>
            <a:pPr marL="742950" lvl="1" indent="-285750">
              <a:buFont typeface="Arial" panose="020B0604020202020204" pitchFamily="34" charset="0"/>
              <a:buChar char="•"/>
              <a:tabLst>
                <a:tab pos="914400" algn="l"/>
              </a:tabLst>
            </a:pPr>
            <a:r>
              <a:rPr lang="en-US" kern="1200" dirty="0">
                <a:effectLst/>
                <a:latin typeface="Arial Narrow" panose="020B0606020202030204" pitchFamily="34" charset="0"/>
                <a:ea typeface="+mn-ea"/>
                <a:cs typeface="+mn-cs"/>
              </a:rPr>
              <a:t>c) not being a member of any labor organization not affiliated with the AFL-CIO.</a:t>
            </a:r>
            <a:endParaRPr lang="en-US" dirty="0">
              <a:effectLst/>
              <a:cs typeface="Times New Roman" panose="02020603050405020304" pitchFamily="18" charset="0"/>
            </a:endParaRPr>
          </a:p>
          <a:p>
            <a:pPr marL="342900" lvl="0" indent="-342900">
              <a:buFont typeface="Arial" panose="020B0604020202020204" pitchFamily="34" charset="0"/>
              <a:buChar char="•"/>
              <a:tabLst>
                <a:tab pos="457200" algn="l"/>
              </a:tabLst>
            </a:pPr>
            <a:r>
              <a:rPr lang="en-US" kern="1200" dirty="0">
                <a:effectLst/>
                <a:latin typeface="Arial Narrow" panose="020B0606020202030204" pitchFamily="34" charset="0"/>
                <a:ea typeface="+mn-ea"/>
                <a:cs typeface="+mn-cs"/>
              </a:rPr>
              <a:t>Remember: The nomination notice must be issued (posted, emailed or mailed) at least 10 days in advance, so as to provide members with a reasonable opportunity to nominate candidates.  If your local covers more than one worksite, you may need to mail your notice, particularly to retirees.</a:t>
            </a:r>
            <a:endParaRPr lang="en-US" dirty="0">
              <a:effectLst/>
              <a:cs typeface="Times New Roman" panose="02020603050405020304" pitchFamily="18" charset="0"/>
            </a:endParaRPr>
          </a:p>
          <a:p>
            <a:pPr marL="0" indent="0">
              <a:buFont typeface="Arial" panose="020B0604020202020204" pitchFamily="34" charset="0"/>
              <a:buNone/>
            </a:pPr>
            <a:endParaRPr lang="en-US" b="0" u="none" baseline="0" dirty="0"/>
          </a:p>
          <a:p>
            <a:pPr marL="173079" indent="-173079">
              <a:buFont typeface="Arial" panose="020B0604020202020204" pitchFamily="34" charset="0"/>
              <a:buChar char="•"/>
            </a:pPr>
            <a:endParaRPr lang="en-US" b="0" u="none" dirty="0"/>
          </a:p>
          <a:p>
            <a:pPr marL="173079" indent="-173079">
              <a:buFont typeface="Arial" panose="020B0604020202020204" pitchFamily="34" charset="0"/>
              <a:buChar char="•"/>
            </a:pPr>
            <a:endParaRPr lang="en-US" b="0" u="none" dirty="0"/>
          </a:p>
          <a:p>
            <a:pPr marL="173079" indent="-173079">
              <a:buFont typeface="Arial" panose="020B0604020202020204" pitchFamily="34" charset="0"/>
              <a:buChar char="•"/>
            </a:pPr>
            <a:endParaRPr lang="en-US" b="0" u="none" dirty="0"/>
          </a:p>
          <a:p>
            <a:endParaRPr lang="en-US" b="1" u="sng" dirty="0"/>
          </a:p>
        </p:txBody>
      </p:sp>
      <p:sp>
        <p:nvSpPr>
          <p:cNvPr id="4" name="Slide Number Placeholder 3"/>
          <p:cNvSpPr>
            <a:spLocks noGrp="1"/>
          </p:cNvSpPr>
          <p:nvPr>
            <p:ph type="sldNum" sz="quarter" idx="10"/>
          </p:nvPr>
        </p:nvSpPr>
        <p:spPr/>
        <p:txBody>
          <a:bodyPr/>
          <a:lstStyle/>
          <a:p>
            <a:fld id="{9094E84A-7C2E-4E86-94DE-6099610890BA}" type="slidenum">
              <a:rPr lang="en-US" smtClean="0"/>
              <a:t>30</a:t>
            </a:fld>
            <a:endParaRPr lang="en-US"/>
          </a:p>
        </p:txBody>
      </p:sp>
    </p:spTree>
    <p:extLst>
      <p:ext uri="{BB962C8B-B14F-4D97-AF65-F5344CB8AC3E}">
        <p14:creationId xmlns:p14="http://schemas.microsoft.com/office/powerpoint/2010/main" val="1697527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900" b="1" u="sng" kern="1200" dirty="0">
                <a:effectLst/>
                <a:latin typeface="Arial Narrow" panose="020B0606020202030204" pitchFamily="34" charset="0"/>
                <a:ea typeface="+mn-ea"/>
                <a:cs typeface="+mn-cs"/>
              </a:rPr>
              <a:t>Suggested Language: So what about the actual election?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kern="1200" dirty="0">
                <a:effectLst/>
                <a:latin typeface="Arial Narrow" panose="020B0606020202030204" pitchFamily="34" charset="0"/>
                <a:ea typeface="+mn-ea"/>
                <a:cs typeface="+mn-cs"/>
              </a:rPr>
              <a:t>All elections, mail or manual ballot, must be conducted by secret ballot. The local must mail notice of the election to each member at his or her last known address at least fifteen days before the election.  If your local is conducting a manual ballot, the local may choose to conduct nominations and the election in one meeting.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kern="1200" dirty="0">
                <a:effectLst/>
                <a:latin typeface="Arial Narrow" panose="020B0606020202030204" pitchFamily="34" charset="0"/>
                <a:ea typeface="+mn-ea"/>
                <a:cs typeface="+mn-cs"/>
              </a:rPr>
              <a:t>In this case, the local may mail out a combined nomination and election meeting, but the notice must satisfy the requirements of both nomination and election notices. The election notice must specify the offices to be filled, time, date, place, manner of election, and any provision for absentee ballots. The notice should also provide provisions for a run-off ballot.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kern="1200" dirty="0">
                <a:effectLst/>
                <a:latin typeface="Arial Narrow" panose="020B0606020202030204" pitchFamily="34" charset="0"/>
                <a:ea typeface="+mn-ea"/>
                <a:cs typeface="+mn-cs"/>
              </a:rPr>
              <a:t>If the local is conducting its election by mail, the notice may include the actual ballot that will be used for voting. The voting instructions should call for the return of the ballot at a date a minimum of fifteen days later. Included with the ballot should be an envelope addressed back to the election committee and an otherwise blank envelope labeled “Secret Ballot.”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b="1" u="sng" kern="1200" dirty="0">
                <a:effectLst/>
                <a:latin typeface="Arial Narrow" panose="020B0606020202030204" pitchFamily="34" charset="0"/>
                <a:ea typeface="+mn-ea"/>
                <a:cs typeface="+mn-cs"/>
              </a:rPr>
              <a:t>BALLOTS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kern="1200" dirty="0">
                <a:effectLst/>
                <a:latin typeface="Arial Narrow" panose="020B0606020202030204" pitchFamily="34" charset="0"/>
                <a:ea typeface="+mn-ea"/>
                <a:cs typeface="+mn-cs"/>
              </a:rPr>
              <a:t>In either type of election, when either the polls have closed or the deadline for returning ballots has passed, the election committee must count the ballots. The election committee should count each vote where the voter’s intent is clear and the ballot remains secret.  Write-in votes are prohibited under the AFGE National Constitution. </a:t>
            </a:r>
            <a:endParaRPr lang="en-US" dirty="0">
              <a:effectLst/>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kern="1200" dirty="0">
                <a:effectLst/>
                <a:latin typeface="Arial Narrow" panose="020B0606020202030204" pitchFamily="34" charset="0"/>
                <a:ea typeface="+mn-ea"/>
                <a:cs typeface="+mn-cs"/>
              </a:rPr>
              <a:t>Officers must be elected by majority vote. If no one gets the majority of votes cast for an office on the first ballot, the election committee will need to hold a run-off election. When the election is complete, the election committee should gather the records and seal them.</a:t>
            </a:r>
            <a:endParaRPr lang="en-US" dirty="0">
              <a:effectLst/>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kern="1200" dirty="0">
                <a:effectLst/>
                <a:latin typeface="Arial Narrow" panose="020B0606020202030204" pitchFamily="34" charset="0"/>
                <a:ea typeface="+mn-ea"/>
                <a:cs typeface="+mn-cs"/>
              </a:rPr>
              <a:t>Protests and appeals are governed by Appendix A, Part III of the AFGE National Constitution. Elected officers assume offices after installation notwithstanding pending protests and they retain those offices until the term expires or until new officers are elected as a result of an ordered rerun election or of a decision on a complaint/appeal by the election committee, National Vice President, or the National President.</a:t>
            </a:r>
            <a:endParaRPr lang="en-US" dirty="0">
              <a:effectLst/>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kern="1200" dirty="0">
                <a:effectLst/>
                <a:latin typeface="Arial Narrow" panose="020B0606020202030204" pitchFamily="34" charset="0"/>
                <a:ea typeface="+mn-ea"/>
                <a:cs typeface="+mn-cs"/>
              </a:rPr>
              <a:t>The time limits for filing protests are set forth in Appendix A, Part III, and must be strictly followed by the protestor and the election committee.</a:t>
            </a:r>
            <a:endParaRPr lang="en-US" dirty="0">
              <a:effectLst/>
              <a:cs typeface="Times New Roman" panose="02020603050405020304" pitchFamily="18" charset="0"/>
            </a:endParaRPr>
          </a:p>
          <a:p>
            <a:pPr marL="0" marR="0">
              <a:lnSpc>
                <a:spcPct val="107000"/>
              </a:lnSpc>
              <a:spcBef>
                <a:spcPts val="0"/>
              </a:spcBef>
              <a:spcAft>
                <a:spcPts val="0"/>
              </a:spcAft>
            </a:pPr>
            <a:r>
              <a:rPr lang="en-US" sz="900" b="1" u="sng" kern="1200" dirty="0">
                <a:effectLst/>
                <a:latin typeface="Arial Narrow" panose="020B0606020202030204" pitchFamily="34" charset="0"/>
                <a:ea typeface="+mn-ea"/>
                <a:cs typeface="+mn-cs"/>
              </a:rPr>
              <a:t>RESULTS: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kern="1200" dirty="0">
                <a:effectLst/>
                <a:latin typeface="Arial Narrow" panose="020B0606020202030204" pitchFamily="34" charset="0"/>
                <a:ea typeface="+mn-ea"/>
                <a:cs typeface="+mn-cs"/>
              </a:rPr>
              <a:t>By majority</a:t>
            </a:r>
            <a:endParaRPr lang="en-US" dirty="0">
              <a:effectLst/>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kern="1200" dirty="0">
                <a:effectLst/>
                <a:latin typeface="Arial Narrow" panose="020B0606020202030204" pitchFamily="34" charset="0"/>
                <a:ea typeface="+mn-ea"/>
                <a:cs typeface="+mn-cs"/>
              </a:rPr>
              <a:t>Results should be sealed</a:t>
            </a:r>
            <a:endParaRPr lang="en-US" dirty="0">
              <a:effectLst/>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kern="1200" dirty="0">
                <a:effectLst/>
                <a:latin typeface="Arial Narrow" panose="020B0606020202030204" pitchFamily="34" charset="0"/>
                <a:ea typeface="+mn-ea"/>
                <a:cs typeface="+mn-cs"/>
              </a:rPr>
              <a:t>Protests and appeals are governed by Appendix A, Part III</a:t>
            </a:r>
            <a:endParaRPr lang="en-US" dirty="0">
              <a:effectLst/>
              <a:cs typeface="Times New Roman" panose="02020603050405020304" pitchFamily="18" charset="0"/>
            </a:endParaRPr>
          </a:p>
          <a:p>
            <a:pPr marL="0" marR="0">
              <a:lnSpc>
                <a:spcPct val="107000"/>
              </a:lnSpc>
              <a:spcBef>
                <a:spcPts val="0"/>
              </a:spcBef>
              <a:spcAft>
                <a:spcPts val="0"/>
              </a:spcAft>
            </a:pPr>
            <a:r>
              <a:rPr lang="en-US" sz="900" b="1" u="none" strike="noStrike"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b="0" u="none" dirty="0"/>
          </a:p>
          <a:p>
            <a:pPr marL="173079" indent="-173079">
              <a:buFont typeface="Arial" panose="020B0604020202020204" pitchFamily="34" charset="0"/>
              <a:buChar char="•"/>
            </a:pPr>
            <a:endParaRPr lang="en-US" b="0" u="none" dirty="0"/>
          </a:p>
          <a:p>
            <a:endParaRPr lang="en-US" b="1" u="sng" dirty="0"/>
          </a:p>
        </p:txBody>
      </p:sp>
      <p:sp>
        <p:nvSpPr>
          <p:cNvPr id="4" name="Slide Number Placeholder 3"/>
          <p:cNvSpPr>
            <a:spLocks noGrp="1"/>
          </p:cNvSpPr>
          <p:nvPr>
            <p:ph type="sldNum" sz="quarter" idx="10"/>
          </p:nvPr>
        </p:nvSpPr>
        <p:spPr/>
        <p:txBody>
          <a:bodyPr/>
          <a:lstStyle/>
          <a:p>
            <a:fld id="{9094E84A-7C2E-4E86-94DE-6099610890BA}" type="slidenum">
              <a:rPr lang="en-US" smtClean="0"/>
              <a:t>31</a:t>
            </a:fld>
            <a:endParaRPr lang="en-US"/>
          </a:p>
        </p:txBody>
      </p:sp>
    </p:spTree>
    <p:extLst>
      <p:ext uri="{BB962C8B-B14F-4D97-AF65-F5344CB8AC3E}">
        <p14:creationId xmlns:p14="http://schemas.microsoft.com/office/powerpoint/2010/main" val="4179070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07000"/>
              </a:lnSpc>
              <a:spcBef>
                <a:spcPts val="0"/>
              </a:spcBef>
              <a:spcAft>
                <a:spcPts val="800"/>
              </a:spcAft>
            </a:pPr>
            <a:r>
              <a:rPr lang="en-US" sz="1200" b="1" u="sng" dirty="0">
                <a:effectLst/>
                <a:latin typeface="Arial Narrow" panose="020B0606020202030204" pitchFamily="34" charset="0"/>
                <a:ea typeface="Calibri" panose="020F0502020204030204" pitchFamily="34" charset="0"/>
                <a:cs typeface="Times New Roman" panose="02020603050405020304" pitchFamily="18" charset="0"/>
              </a:rPr>
              <a:t>Suggested Language: </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Under law and </a:t>
            </a:r>
            <a:r>
              <a:rPr lang="en-US" sz="1200" dirty="0" err="1">
                <a:effectLst/>
                <a:latin typeface="Arial Narrow" panose="020B0606020202030204" pitchFamily="34" charset="0"/>
                <a:ea typeface="Calibri" panose="020F0502020204030204" pitchFamily="34" charset="0"/>
                <a:cs typeface="Times New Roman" panose="02020603050405020304" pitchFamily="18" charset="0"/>
              </a:rPr>
              <a:t>DoL</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 regulations (§458.26), AFGE may place affiliates in trusteeship for such purposes as (a) correcting corruption or financial malpractice, (b) assuring the performance of negotiated agreements or other duties of a representative of employees, (c) restoring democratic procedures, or (d) otherwise carrying out the legitimate objects of such labor organization.  The two most common reasons for trusteeship are that the officers fight so much amongst themselves that the local can’t function and the failure to pay per capita tax.</a:t>
            </a: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p>
          <a:p>
            <a:br>
              <a:rPr lang="en-US" altLang="en-US" dirty="0"/>
            </a:br>
            <a:r>
              <a:rPr lang="en-US" altLang="en-US" dirty="0"/>
              <a:t>.</a:t>
            </a:r>
          </a:p>
          <a:p>
            <a:r>
              <a:rPr lang="en-US" altLang="en-US" dirty="0"/>
              <a:t> </a:t>
            </a:r>
          </a:p>
          <a:p>
            <a:endParaRPr lang="en-US" altLang="en-US"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1430" indent="-291610">
              <a:defRPr>
                <a:solidFill>
                  <a:schemeClr val="tx1"/>
                </a:solidFill>
                <a:latin typeface="Arial" panose="020B0604020202020204" pitchFamily="34" charset="0"/>
              </a:defRPr>
            </a:lvl2pPr>
            <a:lvl3pPr marL="1172926" indent="-233290">
              <a:defRPr>
                <a:solidFill>
                  <a:schemeClr val="tx1"/>
                </a:solidFill>
                <a:latin typeface="Arial" panose="020B0604020202020204" pitchFamily="34" charset="0"/>
              </a:defRPr>
            </a:lvl3pPr>
            <a:lvl4pPr marL="1644364" indent="-233290">
              <a:defRPr>
                <a:solidFill>
                  <a:schemeClr val="tx1"/>
                </a:solidFill>
                <a:latin typeface="Arial" panose="020B0604020202020204" pitchFamily="34" charset="0"/>
              </a:defRPr>
            </a:lvl4pPr>
            <a:lvl5pPr marL="2114184" indent="-233290">
              <a:defRPr>
                <a:solidFill>
                  <a:schemeClr val="tx1"/>
                </a:solidFill>
                <a:latin typeface="Arial" panose="020B0604020202020204" pitchFamily="34" charset="0"/>
              </a:defRPr>
            </a:lvl5pPr>
            <a:lvl6pPr marL="2580763" indent="-233290" eaLnBrk="0" fontAlgn="base" hangingPunct="0">
              <a:spcBef>
                <a:spcPct val="0"/>
              </a:spcBef>
              <a:spcAft>
                <a:spcPct val="0"/>
              </a:spcAft>
              <a:defRPr>
                <a:solidFill>
                  <a:schemeClr val="tx1"/>
                </a:solidFill>
                <a:latin typeface="Arial" panose="020B0604020202020204" pitchFamily="34" charset="0"/>
              </a:defRPr>
            </a:lvl6pPr>
            <a:lvl7pPr marL="3047340" indent="-233290" eaLnBrk="0" fontAlgn="base" hangingPunct="0">
              <a:spcBef>
                <a:spcPct val="0"/>
              </a:spcBef>
              <a:spcAft>
                <a:spcPct val="0"/>
              </a:spcAft>
              <a:defRPr>
                <a:solidFill>
                  <a:schemeClr val="tx1"/>
                </a:solidFill>
                <a:latin typeface="Arial" panose="020B0604020202020204" pitchFamily="34" charset="0"/>
              </a:defRPr>
            </a:lvl7pPr>
            <a:lvl8pPr marL="3513918" indent="-233290" eaLnBrk="0" fontAlgn="base" hangingPunct="0">
              <a:spcBef>
                <a:spcPct val="0"/>
              </a:spcBef>
              <a:spcAft>
                <a:spcPct val="0"/>
              </a:spcAft>
              <a:defRPr>
                <a:solidFill>
                  <a:schemeClr val="tx1"/>
                </a:solidFill>
                <a:latin typeface="Arial" panose="020B0604020202020204" pitchFamily="34" charset="0"/>
              </a:defRPr>
            </a:lvl8pPr>
            <a:lvl9pPr marL="3980496" indent="-233290" eaLnBrk="0" fontAlgn="base" hangingPunct="0">
              <a:spcBef>
                <a:spcPct val="0"/>
              </a:spcBef>
              <a:spcAft>
                <a:spcPct val="0"/>
              </a:spcAft>
              <a:defRPr>
                <a:solidFill>
                  <a:schemeClr val="tx1"/>
                </a:solidFill>
                <a:latin typeface="Arial" panose="020B0604020202020204" pitchFamily="34" charset="0"/>
              </a:defRPr>
            </a:lvl9pPr>
          </a:lstStyle>
          <a:p>
            <a:fld id="{9FCE3D85-B58F-4C22-8503-F791FB5A588F}" type="slidenum">
              <a:rPr lang="en-US" altLang="en-US" smtClean="0">
                <a:solidFill>
                  <a:prstClr val="black"/>
                </a:solidFill>
              </a:rPr>
              <a:pPr/>
              <a:t>32</a:t>
            </a:fld>
            <a:endParaRPr lang="en-US" altLang="en-US">
              <a:solidFill>
                <a:prstClr val="black"/>
              </a:solidFill>
            </a:endParaRPr>
          </a:p>
        </p:txBody>
      </p:sp>
    </p:spTree>
    <p:extLst>
      <p:ext uri="{BB962C8B-B14F-4D97-AF65-F5344CB8AC3E}">
        <p14:creationId xmlns:p14="http://schemas.microsoft.com/office/powerpoint/2010/main" val="3227510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dirty="0">
                <a:effectLst/>
                <a:latin typeface="Arial Narrow" panose="020B0606020202030204" pitchFamily="34" charset="0"/>
                <a:ea typeface="Calibri" panose="020F0502020204030204" pitchFamily="34" charset="0"/>
                <a:cs typeface="Times New Roman" panose="02020603050405020304" pitchFamily="18" charset="0"/>
              </a:rPr>
              <a:t>Suggested Language: </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When it imposes trusteeship on a local, AFGE removes the current officers, but must allow the local to elect delegates to national elections.  Also, AFGE cannot impose trusteeship to seize assets from locals, except for what the local may owe in per capita or other assessments (§ 458.27).  </a:t>
            </a:r>
            <a:r>
              <a:rPr lang="en-US" sz="1200" dirty="0" err="1">
                <a:effectLst/>
                <a:latin typeface="Arial Narrow" panose="020B0606020202030204" pitchFamily="34" charset="0"/>
                <a:ea typeface="Calibri" panose="020F0502020204030204" pitchFamily="34" charset="0"/>
                <a:cs typeface="Times New Roman" panose="02020603050405020304" pitchFamily="18" charset="0"/>
              </a:rPr>
              <a:t>DoL</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 will consider a trusteeship valid for 18 months if AFGE follows its Constitution and there was a fair hearing(§ 458.28</a:t>
            </a:r>
          </a:p>
          <a:p>
            <a:pPr marL="0" marR="0">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Suggested Language: </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DOL regulations also impose a number of fiduciary obligations (§§458.31, 458.32, 458.33, 458.34, 458.35) upon local union officers, which we will be covering in greater detail in that section. The overarching principle to take home is that the local’s money belongs to the members and should be spent for their benefit as a union.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When you get a chance, read 29 U.S.C. § 501(a). This statute means, among other things, that you should have no conflicts of interest with the local, such as business dealings, nor should your family. While legally the local can lend money to members or officers, it shouldn’t.  If it does, any loans should not exceed $2,000 and must be treated like a loan, meaning that it should be pursuant to an agreement that sets up regular payments and interest.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Department of Labor regulations (§458.3 and § 403) require that your local file LM reports, which we will discuss more during the section on Fiduciary Responsibilities. One small point to remember is that you are required to file your constitution and bylaws with it. As a result, your bylaws are a matter of public record.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Arial Narrow" panose="020B0606020202030204" pitchFamily="34" charset="0"/>
                <a:ea typeface="Calibri" panose="020F0502020204030204" pitchFamily="34" charset="0"/>
                <a:cs typeface="Times New Roman" panose="02020603050405020304" pitchFamily="18" charset="0"/>
              </a:rPr>
              <a:t>On a related note, people convicted of certain crimes may not hold union office for thirteen years after conviction or the end of his or her imprisonment, whichever is more recent.  The statute (29 U.S.C. § 504) lists a number of offenses, including bribery, extortion, murder, rape, and violation of narcotics law, but some of the offenses are not as clear.  It can get confusing with regard to whether an offense is covered or when the thirteen years begins to run, so if you have any questions about this, you should contact the General Counsel’s Office</a:t>
            </a:r>
            <a:endParaRPr lang="en-US" altLang="en-US"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1430" indent="-291610">
              <a:defRPr>
                <a:solidFill>
                  <a:schemeClr val="tx1"/>
                </a:solidFill>
                <a:latin typeface="Arial" panose="020B0604020202020204" pitchFamily="34" charset="0"/>
              </a:defRPr>
            </a:lvl2pPr>
            <a:lvl3pPr marL="1172926" indent="-233290">
              <a:defRPr>
                <a:solidFill>
                  <a:schemeClr val="tx1"/>
                </a:solidFill>
                <a:latin typeface="Arial" panose="020B0604020202020204" pitchFamily="34" charset="0"/>
              </a:defRPr>
            </a:lvl3pPr>
            <a:lvl4pPr marL="1644364" indent="-233290">
              <a:defRPr>
                <a:solidFill>
                  <a:schemeClr val="tx1"/>
                </a:solidFill>
                <a:latin typeface="Arial" panose="020B0604020202020204" pitchFamily="34" charset="0"/>
              </a:defRPr>
            </a:lvl4pPr>
            <a:lvl5pPr marL="2114184" indent="-233290">
              <a:defRPr>
                <a:solidFill>
                  <a:schemeClr val="tx1"/>
                </a:solidFill>
                <a:latin typeface="Arial" panose="020B0604020202020204" pitchFamily="34" charset="0"/>
              </a:defRPr>
            </a:lvl5pPr>
            <a:lvl6pPr marL="2580763" indent="-233290" eaLnBrk="0" fontAlgn="base" hangingPunct="0">
              <a:spcBef>
                <a:spcPct val="0"/>
              </a:spcBef>
              <a:spcAft>
                <a:spcPct val="0"/>
              </a:spcAft>
              <a:defRPr>
                <a:solidFill>
                  <a:schemeClr val="tx1"/>
                </a:solidFill>
                <a:latin typeface="Arial" panose="020B0604020202020204" pitchFamily="34" charset="0"/>
              </a:defRPr>
            </a:lvl6pPr>
            <a:lvl7pPr marL="3047340" indent="-233290" eaLnBrk="0" fontAlgn="base" hangingPunct="0">
              <a:spcBef>
                <a:spcPct val="0"/>
              </a:spcBef>
              <a:spcAft>
                <a:spcPct val="0"/>
              </a:spcAft>
              <a:defRPr>
                <a:solidFill>
                  <a:schemeClr val="tx1"/>
                </a:solidFill>
                <a:latin typeface="Arial" panose="020B0604020202020204" pitchFamily="34" charset="0"/>
              </a:defRPr>
            </a:lvl7pPr>
            <a:lvl8pPr marL="3513918" indent="-233290" eaLnBrk="0" fontAlgn="base" hangingPunct="0">
              <a:spcBef>
                <a:spcPct val="0"/>
              </a:spcBef>
              <a:spcAft>
                <a:spcPct val="0"/>
              </a:spcAft>
              <a:defRPr>
                <a:solidFill>
                  <a:schemeClr val="tx1"/>
                </a:solidFill>
                <a:latin typeface="Arial" panose="020B0604020202020204" pitchFamily="34" charset="0"/>
              </a:defRPr>
            </a:lvl8pPr>
            <a:lvl9pPr marL="3980496" indent="-233290" eaLnBrk="0" fontAlgn="base" hangingPunct="0">
              <a:spcBef>
                <a:spcPct val="0"/>
              </a:spcBef>
              <a:spcAft>
                <a:spcPct val="0"/>
              </a:spcAft>
              <a:defRPr>
                <a:solidFill>
                  <a:schemeClr val="tx1"/>
                </a:solidFill>
                <a:latin typeface="Arial" panose="020B0604020202020204" pitchFamily="34" charset="0"/>
              </a:defRPr>
            </a:lvl9pPr>
          </a:lstStyle>
          <a:p>
            <a:fld id="{C4E9B15E-C0C7-424E-AFAC-A14E5737D920}" type="slidenum">
              <a:rPr lang="en-US" altLang="en-US" smtClean="0">
                <a:solidFill>
                  <a:prstClr val="black"/>
                </a:solidFill>
              </a:rPr>
              <a:pPr/>
              <a:t>33</a:t>
            </a:fld>
            <a:endParaRPr lang="en-US" altLang="en-US">
              <a:solidFill>
                <a:prstClr val="black"/>
              </a:solidFill>
            </a:endParaRPr>
          </a:p>
        </p:txBody>
      </p:sp>
    </p:spTree>
    <p:extLst>
      <p:ext uri="{BB962C8B-B14F-4D97-AF65-F5344CB8AC3E}">
        <p14:creationId xmlns:p14="http://schemas.microsoft.com/office/powerpoint/2010/main" val="942072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HARD CASE ACTIVITY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Suggested Language: </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Alright, so let’s put our knowledge and experience to the test. We will look at some scenarios together, and think about the best resolves, the response….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t>34</a:t>
            </a:fld>
            <a:endParaRPr lang="en-US"/>
          </a:p>
        </p:txBody>
      </p:sp>
    </p:spTree>
    <p:extLst>
      <p:ext uri="{BB962C8B-B14F-4D97-AF65-F5344CB8AC3E}">
        <p14:creationId xmlns:p14="http://schemas.microsoft.com/office/powerpoint/2010/main" val="15322441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Have participants read the scenario off the slide, and answer the question as a large group.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LMRDA §101(a)(2); 29 CFR §458.2(a), §458.37; libel cases; call security.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t>35</a:t>
            </a:fld>
            <a:endParaRPr lang="en-US"/>
          </a:p>
        </p:txBody>
      </p:sp>
    </p:spTree>
    <p:extLst>
      <p:ext uri="{BB962C8B-B14F-4D97-AF65-F5344CB8AC3E}">
        <p14:creationId xmlns:p14="http://schemas.microsoft.com/office/powerpoint/2010/main" val="16110863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5 U.S.C. §7116(c);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Arial Narrow" panose="020B0606020202030204" pitchFamily="34" charset="0"/>
                <a:ea typeface="Calibri" panose="020F0502020204030204" pitchFamily="34" charset="0"/>
                <a:cs typeface="Times New Roman" panose="02020603050405020304" pitchFamily="18" charset="0"/>
              </a:rPr>
              <a:t>FLRA ALJ 4-CO-10021 (1992); charges and trial under Article XXIII</a:t>
            </a:r>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t>36</a:t>
            </a:fld>
            <a:endParaRPr lang="en-US"/>
          </a:p>
        </p:txBody>
      </p:sp>
    </p:spTree>
    <p:extLst>
      <p:ext uri="{BB962C8B-B14F-4D97-AF65-F5344CB8AC3E}">
        <p14:creationId xmlns:p14="http://schemas.microsoft.com/office/powerpoint/2010/main" val="41551306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 C.F.R. §458.36; various state criminal statutes</a:t>
            </a:r>
          </a:p>
          <a:p>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t>37</a:t>
            </a:fld>
            <a:endParaRPr lang="en-US"/>
          </a:p>
        </p:txBody>
      </p:sp>
    </p:spTree>
    <p:extLst>
      <p:ext uri="{BB962C8B-B14F-4D97-AF65-F5344CB8AC3E}">
        <p14:creationId xmlns:p14="http://schemas.microsoft.com/office/powerpoint/2010/main" val="33201254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FIDUCIARY RESPONSIBILTIES SECTION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u="sng" dirty="0">
                <a:effectLst/>
                <a:latin typeface="Arial Narrow" panose="020B0606020202030204" pitchFamily="34" charset="0"/>
                <a:ea typeface="Calibri" panose="020F0502020204030204" pitchFamily="34" charset="0"/>
                <a:cs typeface="Times New Roman" panose="02020603050405020304" pitchFamily="18" charset="0"/>
              </a:rPr>
              <a:t>Suggested Language: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As a union that represents Federal and Local Government workers, there are a certain set of Federal laws that directly relate to how we operate and the work that we do. In this next section, we will talk through these laws to start to get a better understanding of those laws.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Now we are going to talk about some of your fiduciary responsibilities.  I do want to clarify that while you are getting a portion of the material from the Financial Officer’s training, what will be presented to you today is not, I repeat, is not a substitute for the Financial Officer’s training.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Arial Narrow" panose="020B0606020202030204" pitchFamily="34" charset="0"/>
                <a:ea typeface="Calibri" panose="020F0502020204030204" pitchFamily="34" charset="0"/>
                <a:cs typeface="Times New Roman" panose="02020603050405020304" pitchFamily="18" charset="0"/>
              </a:rPr>
              <a:t>Let’s start by identifying who the Financial Officers are: Ask the participants to identify who they believe the Financial Officers are before you show the slide</a:t>
            </a:r>
            <a:endParaRPr lang="en-US" b="0" u="none" dirty="0">
              <a:solidFill>
                <a:srgbClr val="FF0000"/>
              </a:solidFill>
            </a:endParaRPr>
          </a:p>
          <a:p>
            <a:endParaRPr lang="en-US" b="0" u="none" dirty="0">
              <a:solidFill>
                <a:srgbClr val="FF0000"/>
              </a:solidFill>
            </a:endParaRPr>
          </a:p>
          <a:p>
            <a:endParaRPr lang="en-US" b="0" u="none" dirty="0">
              <a:solidFill>
                <a:srgbClr val="FF0000"/>
              </a:solidFill>
            </a:endParaRPr>
          </a:p>
          <a:p>
            <a:endParaRPr lang="en-US" b="0" u="none" dirty="0">
              <a:solidFill>
                <a:srgbClr val="FF0000"/>
              </a:solidFill>
            </a:endParaRPr>
          </a:p>
          <a:p>
            <a:endParaRPr lang="en-US" b="1" u="sng" dirty="0">
              <a:solidFill>
                <a:srgbClr val="FF0000"/>
              </a:solidFill>
            </a:endParaRPr>
          </a:p>
        </p:txBody>
      </p:sp>
      <p:sp>
        <p:nvSpPr>
          <p:cNvPr id="4" name="Slide Number Placeholder 3"/>
          <p:cNvSpPr>
            <a:spLocks noGrp="1"/>
          </p:cNvSpPr>
          <p:nvPr>
            <p:ph type="sldNum" sz="quarter" idx="10"/>
          </p:nvPr>
        </p:nvSpPr>
        <p:spPr/>
        <p:txBody>
          <a:bodyPr/>
          <a:lstStyle/>
          <a:p>
            <a:fld id="{9094E84A-7C2E-4E86-94DE-6099610890BA}" type="slidenum">
              <a:rPr lang="en-US" smtClean="0"/>
              <a:t>38</a:t>
            </a:fld>
            <a:endParaRPr lang="en-US"/>
          </a:p>
        </p:txBody>
      </p:sp>
    </p:spTree>
    <p:extLst>
      <p:ext uri="{BB962C8B-B14F-4D97-AF65-F5344CB8AC3E}">
        <p14:creationId xmlns:p14="http://schemas.microsoft.com/office/powerpoint/2010/main" val="17447012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07000"/>
              </a:lnSpc>
              <a:spcBef>
                <a:spcPts val="0"/>
              </a:spcBef>
              <a:spcAft>
                <a:spcPts val="800"/>
              </a:spcAft>
            </a:pPr>
            <a:r>
              <a:rPr lang="en-US" altLang="en-US" dirty="0"/>
              <a:t> </a:t>
            </a:r>
            <a:r>
              <a:rPr lang="en-US" sz="1200" b="1" u="sng" dirty="0">
                <a:effectLst/>
                <a:latin typeface="Arial Narrow" panose="020B0606020202030204" pitchFamily="34" charset="0"/>
                <a:ea typeface="Calibri" panose="020F0502020204030204" pitchFamily="34" charset="0"/>
                <a:cs typeface="Times New Roman" panose="02020603050405020304" pitchFamily="18" charset="0"/>
              </a:rPr>
              <a:t>Suggested Language: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So who is has responsibility over finances? These people! Yes, all of these individuals in some capacity is responsible for the Local’s finances. So essentially all Officers should know the ins and outs of Fiduciary responsibilities.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Arial Narrow" panose="020B0606020202030204" pitchFamily="34" charset="0"/>
                <a:ea typeface="Calibri" panose="020F0502020204030204" pitchFamily="34" charset="0"/>
                <a:cs typeface="Times New Roman" panose="02020603050405020304" pitchFamily="18" charset="0"/>
              </a:rPr>
              <a:t>I repeat, Every Local president and officer stands in a fiduciary position with respect to the union and its members</a:t>
            </a:r>
            <a:endParaRPr lang="en-US" altLang="en-US" dirty="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6570" indent="-289992">
              <a:defRPr>
                <a:solidFill>
                  <a:schemeClr val="tx1"/>
                </a:solidFill>
                <a:latin typeface="Arial" panose="020B0604020202020204" pitchFamily="34" charset="0"/>
              </a:defRPr>
            </a:lvl2pPr>
            <a:lvl3pPr marL="1164827" indent="-231669">
              <a:defRPr>
                <a:solidFill>
                  <a:schemeClr val="tx1"/>
                </a:solidFill>
                <a:latin typeface="Arial" panose="020B0604020202020204" pitchFamily="34" charset="0"/>
              </a:defRPr>
            </a:lvl3pPr>
            <a:lvl4pPr marL="1631404" indent="-231669">
              <a:defRPr>
                <a:solidFill>
                  <a:schemeClr val="tx1"/>
                </a:solidFill>
                <a:latin typeface="Arial" panose="020B0604020202020204" pitchFamily="34" charset="0"/>
              </a:defRPr>
            </a:lvl4pPr>
            <a:lvl5pPr marL="2097982" indent="-231669">
              <a:defRPr>
                <a:solidFill>
                  <a:schemeClr val="tx1"/>
                </a:solidFill>
                <a:latin typeface="Arial" panose="020B0604020202020204" pitchFamily="34" charset="0"/>
              </a:defRPr>
            </a:lvl5pPr>
            <a:lvl6pPr marL="2564560" indent="-231669" eaLnBrk="0" fontAlgn="base" hangingPunct="0">
              <a:spcBef>
                <a:spcPct val="0"/>
              </a:spcBef>
              <a:spcAft>
                <a:spcPct val="0"/>
              </a:spcAft>
              <a:defRPr>
                <a:solidFill>
                  <a:schemeClr val="tx1"/>
                </a:solidFill>
                <a:latin typeface="Arial" panose="020B0604020202020204" pitchFamily="34" charset="0"/>
              </a:defRPr>
            </a:lvl6pPr>
            <a:lvl7pPr marL="3031139" indent="-231669" eaLnBrk="0" fontAlgn="base" hangingPunct="0">
              <a:spcBef>
                <a:spcPct val="0"/>
              </a:spcBef>
              <a:spcAft>
                <a:spcPct val="0"/>
              </a:spcAft>
              <a:defRPr>
                <a:solidFill>
                  <a:schemeClr val="tx1"/>
                </a:solidFill>
                <a:latin typeface="Arial" panose="020B0604020202020204" pitchFamily="34" charset="0"/>
              </a:defRPr>
            </a:lvl7pPr>
            <a:lvl8pPr marL="3497719" indent="-231669" eaLnBrk="0" fontAlgn="base" hangingPunct="0">
              <a:spcBef>
                <a:spcPct val="0"/>
              </a:spcBef>
              <a:spcAft>
                <a:spcPct val="0"/>
              </a:spcAft>
              <a:defRPr>
                <a:solidFill>
                  <a:schemeClr val="tx1"/>
                </a:solidFill>
                <a:latin typeface="Arial" panose="020B0604020202020204" pitchFamily="34" charset="0"/>
              </a:defRPr>
            </a:lvl8pPr>
            <a:lvl9pPr marL="3964296" indent="-231669" eaLnBrk="0" fontAlgn="base" hangingPunct="0">
              <a:spcBef>
                <a:spcPct val="0"/>
              </a:spcBef>
              <a:spcAft>
                <a:spcPct val="0"/>
              </a:spcAft>
              <a:defRPr>
                <a:solidFill>
                  <a:schemeClr val="tx1"/>
                </a:solidFill>
                <a:latin typeface="Arial" panose="020B0604020202020204" pitchFamily="34" charset="0"/>
              </a:defRPr>
            </a:lvl9pPr>
          </a:lstStyle>
          <a:p>
            <a:fld id="{77AF830D-7617-4543-9591-43C1DF2B329A}" type="slidenum">
              <a:rPr lang="en-US" altLang="en-US" smtClean="0">
                <a:solidFill>
                  <a:prstClr val="black"/>
                </a:solidFill>
              </a:rPr>
              <a:pPr/>
              <a:t>39</a:t>
            </a:fld>
            <a:endParaRPr lang="en-US" altLang="en-US">
              <a:solidFill>
                <a:prstClr val="black"/>
              </a:solidFill>
            </a:endParaRPr>
          </a:p>
        </p:txBody>
      </p:sp>
    </p:spTree>
    <p:extLst>
      <p:ext uri="{BB962C8B-B14F-4D97-AF65-F5344CB8AC3E}">
        <p14:creationId xmlns:p14="http://schemas.microsoft.com/office/powerpoint/2010/main" val="4130920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COURSE OVERVIEW</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Suggested Language:</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Timeline: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to achieve these objectives, we will be in this learning community together for three days. In the beginning of this course, we will talk through federal law, we will then move into the AFGE Governance, and Structure, followed by overall legal and fiduciary responsibilities, which will be a hefty part of this course because of the significance of these responsibilities. </a:t>
            </a:r>
          </a:p>
          <a:p>
            <a:pPr lvl="0"/>
            <a:r>
              <a:rPr lang="en-US" sz="1200" b="1" kern="1200" dirty="0">
                <a:solidFill>
                  <a:schemeClr val="tx1"/>
                </a:solidFill>
                <a:effectLst/>
                <a:latin typeface="+mn-lt"/>
                <a:ea typeface="+mn-ea"/>
                <a:cs typeface="+mn-cs"/>
              </a:rPr>
              <a:t>Course Materials/Resources:</a:t>
            </a:r>
            <a:r>
              <a:rPr lang="en-US" sz="1200" b="1"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Walk participants through the materials that they would need for the session which is primarily the participant workbook, a writing utensil (for in person trainings), and any handouts that may be specific to your Region/ District or Local.</a:t>
            </a:r>
          </a:p>
          <a:p>
            <a:r>
              <a:rPr lang="en-US" sz="1200" kern="1200" dirty="0">
                <a:solidFill>
                  <a:schemeClr val="tx1"/>
                </a:solidFill>
                <a:effectLst/>
                <a:latin typeface="+mn-lt"/>
                <a:ea typeface="+mn-ea"/>
                <a:cs typeface="+mn-cs"/>
              </a:rPr>
              <a:t>2. Briefly walk through the contents of the Participant Guide, pointing out the major sections, and explaining how the guide will be used. </a:t>
            </a:r>
          </a:p>
          <a:p>
            <a:r>
              <a:rPr lang="en-US" sz="1200" kern="1200" dirty="0">
                <a:solidFill>
                  <a:schemeClr val="tx1"/>
                </a:solidFill>
                <a:effectLst/>
                <a:latin typeface="+mn-lt"/>
                <a:ea typeface="+mn-ea"/>
                <a:cs typeface="+mn-cs"/>
              </a:rPr>
              <a:t>3. Tell participants that we will peruse through several resources online as well, and that they are encouraged to take notes on those resources, including web address if not already provided in the PW.</a:t>
            </a:r>
            <a:endParaRPr lang="en-US" dirty="0"/>
          </a:p>
          <a:p>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t>4</a:t>
            </a:fld>
            <a:endParaRPr lang="en-US"/>
          </a:p>
        </p:txBody>
      </p:sp>
    </p:spTree>
    <p:extLst>
      <p:ext uri="{BB962C8B-B14F-4D97-AF65-F5344CB8AC3E}">
        <p14:creationId xmlns:p14="http://schemas.microsoft.com/office/powerpoint/2010/main" val="7755820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07000"/>
              </a:lnSpc>
              <a:spcBef>
                <a:spcPts val="0"/>
              </a:spcBef>
              <a:spcAft>
                <a:spcPts val="800"/>
              </a:spcAft>
            </a:pPr>
            <a:r>
              <a:rPr lang="en-US" sz="1200" b="1" u="sng" dirty="0">
                <a:effectLst/>
                <a:latin typeface="Arial Narrow" panose="020B0606020202030204" pitchFamily="34" charset="0"/>
                <a:ea typeface="Calibri" panose="020F0502020204030204" pitchFamily="34" charset="0"/>
                <a:cs typeface="Times New Roman" panose="02020603050405020304" pitchFamily="18" charset="0"/>
              </a:rPr>
              <a:t>Suggested Language: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Overall, as a Financial Officer, you are entrusted by the membership to faithfully perform vital duties such as:  safeguarding the property of the Local and its Members, collecting and disbursing Local funds, accurately recording all financial transactions, and reporting to Federal and State Government Agencies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p>
          <a:p>
            <a:endParaRPr lang="en-US" altLang="en-US" dirty="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6570" indent="-289992">
              <a:defRPr>
                <a:solidFill>
                  <a:schemeClr val="tx1"/>
                </a:solidFill>
                <a:latin typeface="Arial" panose="020B0604020202020204" pitchFamily="34" charset="0"/>
              </a:defRPr>
            </a:lvl2pPr>
            <a:lvl3pPr marL="1164827" indent="-231669">
              <a:defRPr>
                <a:solidFill>
                  <a:schemeClr val="tx1"/>
                </a:solidFill>
                <a:latin typeface="Arial" panose="020B0604020202020204" pitchFamily="34" charset="0"/>
              </a:defRPr>
            </a:lvl3pPr>
            <a:lvl4pPr marL="1631404" indent="-231669">
              <a:defRPr>
                <a:solidFill>
                  <a:schemeClr val="tx1"/>
                </a:solidFill>
                <a:latin typeface="Arial" panose="020B0604020202020204" pitchFamily="34" charset="0"/>
              </a:defRPr>
            </a:lvl4pPr>
            <a:lvl5pPr marL="2097982" indent="-231669">
              <a:defRPr>
                <a:solidFill>
                  <a:schemeClr val="tx1"/>
                </a:solidFill>
                <a:latin typeface="Arial" panose="020B0604020202020204" pitchFamily="34" charset="0"/>
              </a:defRPr>
            </a:lvl5pPr>
            <a:lvl6pPr marL="2564560" indent="-231669" eaLnBrk="0" fontAlgn="base" hangingPunct="0">
              <a:spcBef>
                <a:spcPct val="0"/>
              </a:spcBef>
              <a:spcAft>
                <a:spcPct val="0"/>
              </a:spcAft>
              <a:defRPr>
                <a:solidFill>
                  <a:schemeClr val="tx1"/>
                </a:solidFill>
                <a:latin typeface="Arial" panose="020B0604020202020204" pitchFamily="34" charset="0"/>
              </a:defRPr>
            </a:lvl6pPr>
            <a:lvl7pPr marL="3031139" indent="-231669" eaLnBrk="0" fontAlgn="base" hangingPunct="0">
              <a:spcBef>
                <a:spcPct val="0"/>
              </a:spcBef>
              <a:spcAft>
                <a:spcPct val="0"/>
              </a:spcAft>
              <a:defRPr>
                <a:solidFill>
                  <a:schemeClr val="tx1"/>
                </a:solidFill>
                <a:latin typeface="Arial" panose="020B0604020202020204" pitchFamily="34" charset="0"/>
              </a:defRPr>
            </a:lvl7pPr>
            <a:lvl8pPr marL="3497719" indent="-231669" eaLnBrk="0" fontAlgn="base" hangingPunct="0">
              <a:spcBef>
                <a:spcPct val="0"/>
              </a:spcBef>
              <a:spcAft>
                <a:spcPct val="0"/>
              </a:spcAft>
              <a:defRPr>
                <a:solidFill>
                  <a:schemeClr val="tx1"/>
                </a:solidFill>
                <a:latin typeface="Arial" panose="020B0604020202020204" pitchFamily="34" charset="0"/>
              </a:defRPr>
            </a:lvl8pPr>
            <a:lvl9pPr marL="3964296" indent="-231669" eaLnBrk="0" fontAlgn="base" hangingPunct="0">
              <a:spcBef>
                <a:spcPct val="0"/>
              </a:spcBef>
              <a:spcAft>
                <a:spcPct val="0"/>
              </a:spcAft>
              <a:defRPr>
                <a:solidFill>
                  <a:schemeClr val="tx1"/>
                </a:solidFill>
                <a:latin typeface="Arial" panose="020B0604020202020204" pitchFamily="34" charset="0"/>
              </a:defRPr>
            </a:lvl9pPr>
          </a:lstStyle>
          <a:p>
            <a:fld id="{F559F5D5-FAD6-448F-A89D-450631724AE1}" type="slidenum">
              <a:rPr lang="en-US" altLang="en-US" smtClean="0">
                <a:solidFill>
                  <a:prstClr val="black"/>
                </a:solidFill>
              </a:rPr>
              <a:pPr/>
              <a:t>40</a:t>
            </a:fld>
            <a:endParaRPr lang="en-US" altLang="en-US">
              <a:solidFill>
                <a:prstClr val="black"/>
              </a:solidFill>
            </a:endParaRPr>
          </a:p>
        </p:txBody>
      </p:sp>
    </p:spTree>
    <p:extLst>
      <p:ext uri="{BB962C8B-B14F-4D97-AF65-F5344CB8AC3E}">
        <p14:creationId xmlns:p14="http://schemas.microsoft.com/office/powerpoint/2010/main" val="15924803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07000"/>
              </a:lnSpc>
              <a:spcBef>
                <a:spcPts val="0"/>
              </a:spcBef>
              <a:spcAft>
                <a:spcPts val="800"/>
              </a:spcAft>
            </a:pPr>
            <a:r>
              <a:rPr lang="en-US" sz="1200" b="1" u="sng" dirty="0">
                <a:effectLst/>
                <a:latin typeface="Arial Narrow" panose="020B0606020202030204" pitchFamily="34" charset="0"/>
                <a:ea typeface="Calibri" panose="020F0502020204030204" pitchFamily="34" charset="0"/>
                <a:cs typeface="Times New Roman" panose="02020603050405020304" pitchFamily="18" charset="0"/>
              </a:rPr>
              <a:t>Suggested Language:</a:t>
            </a: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 </a:t>
            </a:r>
            <a:r>
              <a:rPr lang="en-US" sz="1200" dirty="0">
                <a:effectLst/>
                <a:latin typeface="Arial Narrow" panose="020B0606020202030204" pitchFamily="34" charset="0"/>
                <a:ea typeface="Calibri" panose="020F0502020204030204" pitchFamily="34" charset="0"/>
                <a:cs typeface="Times New Roman" panose="02020603050405020304" pitchFamily="18" charset="0"/>
              </a:rPr>
              <a:t>You manage and handle funds that belong to the Local and its members.  Ask the participants who the money belongs to?  That is correct, the Local and its members.  It is not your money, but in your fiduciary position, you have a great responsibility to handle the Local and members’ money with care.</a:t>
            </a: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981075" algn="l"/>
              </a:tabLs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defTabSz="938017"/>
            <a:endParaRPr lang="en-US" altLang="en-US" dirty="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6570" indent="-289992">
              <a:defRPr>
                <a:solidFill>
                  <a:schemeClr val="tx1"/>
                </a:solidFill>
                <a:latin typeface="Arial" panose="020B0604020202020204" pitchFamily="34" charset="0"/>
              </a:defRPr>
            </a:lvl2pPr>
            <a:lvl3pPr marL="1164827" indent="-231669">
              <a:defRPr>
                <a:solidFill>
                  <a:schemeClr val="tx1"/>
                </a:solidFill>
                <a:latin typeface="Arial" panose="020B0604020202020204" pitchFamily="34" charset="0"/>
              </a:defRPr>
            </a:lvl3pPr>
            <a:lvl4pPr marL="1631404" indent="-231669">
              <a:defRPr>
                <a:solidFill>
                  <a:schemeClr val="tx1"/>
                </a:solidFill>
                <a:latin typeface="Arial" panose="020B0604020202020204" pitchFamily="34" charset="0"/>
              </a:defRPr>
            </a:lvl4pPr>
            <a:lvl5pPr marL="2097982" indent="-231669">
              <a:defRPr>
                <a:solidFill>
                  <a:schemeClr val="tx1"/>
                </a:solidFill>
                <a:latin typeface="Arial" panose="020B0604020202020204" pitchFamily="34" charset="0"/>
              </a:defRPr>
            </a:lvl5pPr>
            <a:lvl6pPr marL="2564560" indent="-231669" eaLnBrk="0" fontAlgn="base" hangingPunct="0">
              <a:spcBef>
                <a:spcPct val="0"/>
              </a:spcBef>
              <a:spcAft>
                <a:spcPct val="0"/>
              </a:spcAft>
              <a:defRPr>
                <a:solidFill>
                  <a:schemeClr val="tx1"/>
                </a:solidFill>
                <a:latin typeface="Arial" panose="020B0604020202020204" pitchFamily="34" charset="0"/>
              </a:defRPr>
            </a:lvl6pPr>
            <a:lvl7pPr marL="3031139" indent="-231669" eaLnBrk="0" fontAlgn="base" hangingPunct="0">
              <a:spcBef>
                <a:spcPct val="0"/>
              </a:spcBef>
              <a:spcAft>
                <a:spcPct val="0"/>
              </a:spcAft>
              <a:defRPr>
                <a:solidFill>
                  <a:schemeClr val="tx1"/>
                </a:solidFill>
                <a:latin typeface="Arial" panose="020B0604020202020204" pitchFamily="34" charset="0"/>
              </a:defRPr>
            </a:lvl7pPr>
            <a:lvl8pPr marL="3497719" indent="-231669" eaLnBrk="0" fontAlgn="base" hangingPunct="0">
              <a:spcBef>
                <a:spcPct val="0"/>
              </a:spcBef>
              <a:spcAft>
                <a:spcPct val="0"/>
              </a:spcAft>
              <a:defRPr>
                <a:solidFill>
                  <a:schemeClr val="tx1"/>
                </a:solidFill>
                <a:latin typeface="Arial" panose="020B0604020202020204" pitchFamily="34" charset="0"/>
              </a:defRPr>
            </a:lvl8pPr>
            <a:lvl9pPr marL="3964296" indent="-231669" eaLnBrk="0" fontAlgn="base" hangingPunct="0">
              <a:spcBef>
                <a:spcPct val="0"/>
              </a:spcBef>
              <a:spcAft>
                <a:spcPct val="0"/>
              </a:spcAft>
              <a:defRPr>
                <a:solidFill>
                  <a:schemeClr val="tx1"/>
                </a:solidFill>
                <a:latin typeface="Arial" panose="020B0604020202020204" pitchFamily="34" charset="0"/>
              </a:defRPr>
            </a:lvl9pPr>
          </a:lstStyle>
          <a:p>
            <a:fld id="{19E4674D-50F7-448C-AD92-CF9989142D4F}" type="slidenum">
              <a:rPr lang="en-US" altLang="en-US" smtClean="0">
                <a:solidFill>
                  <a:prstClr val="black"/>
                </a:solidFill>
              </a:rPr>
              <a:pPr/>
              <a:t>41</a:t>
            </a:fld>
            <a:endParaRPr lang="en-US" altLang="en-US">
              <a:solidFill>
                <a:prstClr val="black"/>
              </a:solidFill>
            </a:endParaRPr>
          </a:p>
        </p:txBody>
      </p:sp>
    </p:spTree>
    <p:extLst>
      <p:ext uri="{BB962C8B-B14F-4D97-AF65-F5344CB8AC3E}">
        <p14:creationId xmlns:p14="http://schemas.microsoft.com/office/powerpoint/2010/main" val="13045067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r>
              <a:rPr lang="en-US" altLang="en-US" b="1" u="sng" dirty="0"/>
              <a:t>Suggested</a:t>
            </a:r>
            <a:r>
              <a:rPr lang="en-US" altLang="en-US" b="1" u="sng" baseline="0" dirty="0"/>
              <a:t> Language: </a:t>
            </a:r>
          </a:p>
          <a:p>
            <a:endParaRPr lang="en-US" altLang="en-US" b="1" u="sng" baseline="0" dirty="0"/>
          </a:p>
          <a:p>
            <a:r>
              <a:rPr lang="en-US" altLang="en-US" b="0" u="none" baseline="0" dirty="0"/>
              <a:t>There are several places where fiduciary responsibilities are outlined, and as an AFGE leader, you should know all of them, and what they say. As we have been saying throughout the training, we do not have the time to go through every single thing, but we will spend time reviewing some of the highlights. </a:t>
            </a:r>
          </a:p>
          <a:p>
            <a:endParaRPr lang="en-US" altLang="en-US" b="0" u="none" baseline="0" dirty="0"/>
          </a:p>
          <a:p>
            <a:r>
              <a:rPr lang="en-US" altLang="en-US" b="0" u="none" baseline="0" dirty="0"/>
              <a:t>So this is where you can find information on Fiduciary responsibilities </a:t>
            </a:r>
            <a:r>
              <a:rPr lang="en-US" altLang="en-US" b="0" i="1" u="none" baseline="0" dirty="0"/>
              <a:t>(click the slide to show the list). </a:t>
            </a:r>
          </a:p>
          <a:p>
            <a:endParaRPr lang="en-US" altLang="en-US" b="0" i="1" u="none" baseline="0" dirty="0"/>
          </a:p>
          <a:p>
            <a:r>
              <a:rPr lang="en-US" altLang="en-US" b="0" i="1" u="none" baseline="0" dirty="0"/>
              <a:t>So lets start reviewing some of the highlights. Starting with what is outlined in the Constitution…. </a:t>
            </a: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6570" indent="-289992">
              <a:defRPr>
                <a:solidFill>
                  <a:schemeClr val="tx1"/>
                </a:solidFill>
                <a:latin typeface="Arial" panose="020B0604020202020204" pitchFamily="34" charset="0"/>
              </a:defRPr>
            </a:lvl2pPr>
            <a:lvl3pPr marL="1164827" indent="-231669">
              <a:defRPr>
                <a:solidFill>
                  <a:schemeClr val="tx1"/>
                </a:solidFill>
                <a:latin typeface="Arial" panose="020B0604020202020204" pitchFamily="34" charset="0"/>
              </a:defRPr>
            </a:lvl3pPr>
            <a:lvl4pPr marL="1631404" indent="-231669">
              <a:defRPr>
                <a:solidFill>
                  <a:schemeClr val="tx1"/>
                </a:solidFill>
                <a:latin typeface="Arial" panose="020B0604020202020204" pitchFamily="34" charset="0"/>
              </a:defRPr>
            </a:lvl4pPr>
            <a:lvl5pPr marL="2097982" indent="-231669">
              <a:defRPr>
                <a:solidFill>
                  <a:schemeClr val="tx1"/>
                </a:solidFill>
                <a:latin typeface="Arial" panose="020B0604020202020204" pitchFamily="34" charset="0"/>
              </a:defRPr>
            </a:lvl5pPr>
            <a:lvl6pPr marL="2564560" indent="-231669" eaLnBrk="0" fontAlgn="base" hangingPunct="0">
              <a:spcBef>
                <a:spcPct val="0"/>
              </a:spcBef>
              <a:spcAft>
                <a:spcPct val="0"/>
              </a:spcAft>
              <a:defRPr>
                <a:solidFill>
                  <a:schemeClr val="tx1"/>
                </a:solidFill>
                <a:latin typeface="Arial" panose="020B0604020202020204" pitchFamily="34" charset="0"/>
              </a:defRPr>
            </a:lvl6pPr>
            <a:lvl7pPr marL="3031139" indent="-231669" eaLnBrk="0" fontAlgn="base" hangingPunct="0">
              <a:spcBef>
                <a:spcPct val="0"/>
              </a:spcBef>
              <a:spcAft>
                <a:spcPct val="0"/>
              </a:spcAft>
              <a:defRPr>
                <a:solidFill>
                  <a:schemeClr val="tx1"/>
                </a:solidFill>
                <a:latin typeface="Arial" panose="020B0604020202020204" pitchFamily="34" charset="0"/>
              </a:defRPr>
            </a:lvl7pPr>
            <a:lvl8pPr marL="3497719" indent="-231669" eaLnBrk="0" fontAlgn="base" hangingPunct="0">
              <a:spcBef>
                <a:spcPct val="0"/>
              </a:spcBef>
              <a:spcAft>
                <a:spcPct val="0"/>
              </a:spcAft>
              <a:defRPr>
                <a:solidFill>
                  <a:schemeClr val="tx1"/>
                </a:solidFill>
                <a:latin typeface="Arial" panose="020B0604020202020204" pitchFamily="34" charset="0"/>
              </a:defRPr>
            </a:lvl8pPr>
            <a:lvl9pPr marL="3964296" indent="-231669" eaLnBrk="0" fontAlgn="base" hangingPunct="0">
              <a:spcBef>
                <a:spcPct val="0"/>
              </a:spcBef>
              <a:spcAft>
                <a:spcPct val="0"/>
              </a:spcAft>
              <a:defRPr>
                <a:solidFill>
                  <a:schemeClr val="tx1"/>
                </a:solidFill>
                <a:latin typeface="Arial" panose="020B0604020202020204" pitchFamily="34" charset="0"/>
              </a:defRPr>
            </a:lvl9pPr>
          </a:lstStyle>
          <a:p>
            <a:fld id="{77AF830D-7617-4543-9591-43C1DF2B329A}" type="slidenum">
              <a:rPr lang="en-US" altLang="en-US" smtClean="0">
                <a:solidFill>
                  <a:prstClr val="black"/>
                </a:solidFill>
              </a:rPr>
              <a:pPr/>
              <a:t>42</a:t>
            </a:fld>
            <a:endParaRPr lang="en-US" altLang="en-US">
              <a:solidFill>
                <a:prstClr val="black"/>
              </a:solidFill>
            </a:endParaRPr>
          </a:p>
        </p:txBody>
      </p:sp>
    </p:spTree>
    <p:extLst>
      <p:ext uri="{BB962C8B-B14F-4D97-AF65-F5344CB8AC3E}">
        <p14:creationId xmlns:p14="http://schemas.microsoft.com/office/powerpoint/2010/main" val="28107990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8017"/>
            <a:r>
              <a:rPr lang="en-US" altLang="en-US" b="1" dirty="0"/>
              <a:t>Suggested Language: </a:t>
            </a:r>
          </a:p>
          <a:p>
            <a:pPr defTabSz="938017"/>
            <a:endParaRPr lang="en-US" altLang="en-US" b="1" dirty="0"/>
          </a:p>
          <a:p>
            <a:pPr defTabSz="938017"/>
            <a:r>
              <a:rPr lang="en-US" altLang="en-US" b="0" dirty="0"/>
              <a:t>Our</a:t>
            </a:r>
            <a:r>
              <a:rPr lang="en-US" altLang="en-US" b="0" baseline="0" dirty="0"/>
              <a:t> AFGE Constitution also addresses Fiduciary Responsibilities. </a:t>
            </a:r>
            <a:r>
              <a:rPr lang="en-US" altLang="en-US" b="0" dirty="0"/>
              <a:t>They</a:t>
            </a:r>
            <a:r>
              <a:rPr lang="en-US" altLang="en-US" b="0" baseline="0" dirty="0"/>
              <a:t> are found in </a:t>
            </a:r>
            <a:r>
              <a:rPr lang="en-US" altLang="en-US" dirty="0"/>
              <a:t>Appendix B, starting</a:t>
            </a:r>
            <a:r>
              <a:rPr lang="en-US" altLang="en-US" baseline="0" dirty="0"/>
              <a:t> on page 103</a:t>
            </a:r>
            <a:r>
              <a:rPr lang="en-US" altLang="en-US" dirty="0"/>
              <a:t>:</a:t>
            </a:r>
          </a:p>
          <a:p>
            <a:pPr defTabSz="938017"/>
            <a:endParaRPr lang="en-US" altLang="en-US" dirty="0"/>
          </a:p>
          <a:p>
            <a:pPr defTabSz="938017"/>
            <a:r>
              <a:rPr lang="en-US" altLang="en-US" dirty="0"/>
              <a:t>1.</a:t>
            </a:r>
            <a:r>
              <a:rPr lang="en-US" altLang="en-US" baseline="0" dirty="0"/>
              <a:t> </a:t>
            </a:r>
            <a:r>
              <a:rPr lang="en-US" altLang="en-US" dirty="0"/>
              <a:t>Article II, Section 2:</a:t>
            </a:r>
            <a:r>
              <a:rPr lang="en-US" altLang="en-US" baseline="0" dirty="0"/>
              <a:t> The local pays dues and/or per capita tax to the national council for members</a:t>
            </a:r>
          </a:p>
          <a:p>
            <a:pPr defTabSz="938017"/>
            <a:r>
              <a:rPr lang="en-US" altLang="en-US" baseline="0" dirty="0"/>
              <a:t>2. </a:t>
            </a:r>
            <a:r>
              <a:rPr lang="en-US" altLang="en-US" dirty="0"/>
              <a:t>Article IV, Section 1:</a:t>
            </a:r>
            <a:r>
              <a:rPr lang="en-US" altLang="en-US" baseline="0" dirty="0"/>
              <a:t> How local dues shall be established and adjusted based on payment of per capita tax as well as operating expenses for the local itself. </a:t>
            </a:r>
          </a:p>
          <a:p>
            <a:pPr defTabSz="938017"/>
            <a:r>
              <a:rPr lang="en-US" altLang="en-US" baseline="0" dirty="0"/>
              <a:t>3. Article V: What should be kept in financial records, who signs checks (President and the Treasurer), bonds, Officers right to view financial records at any and all times </a:t>
            </a:r>
          </a:p>
          <a:p>
            <a:pPr defTabSz="938017"/>
            <a:r>
              <a:rPr lang="en-US" altLang="en-US" baseline="0" dirty="0"/>
              <a:t>4. </a:t>
            </a:r>
            <a:r>
              <a:rPr lang="en-US" altLang="en-US" dirty="0"/>
              <a:t>Article VI, Sections 5:</a:t>
            </a:r>
            <a:r>
              <a:rPr lang="en-US" altLang="en-US" baseline="0" dirty="0"/>
              <a:t> includes maintaining the bookkeeping system, creating financial reports, handle money in/money out, etc. </a:t>
            </a:r>
            <a:endParaRPr lang="en-US" altLang="en-US" dirty="0"/>
          </a:p>
          <a:p>
            <a:pPr defTabSz="938017"/>
            <a:r>
              <a:rPr lang="en-US" altLang="en-US" dirty="0"/>
              <a:t>5. Article VIII, Sections 3, and 4:</a:t>
            </a:r>
            <a:r>
              <a:rPr lang="en-US" altLang="en-US" baseline="0" dirty="0"/>
              <a:t>  Expenditures more than $500 by the E-board should be approved my members! Executive Board should create annual </a:t>
            </a:r>
            <a:r>
              <a:rPr lang="en-US" altLang="en-US" b="1" baseline="0" dirty="0"/>
              <a:t>budget that is approved by members</a:t>
            </a:r>
            <a:endParaRPr lang="en-US" altLang="en-US" b="1" dirty="0"/>
          </a:p>
          <a:p>
            <a:pPr defTabSz="938017"/>
            <a:endParaRPr lang="en-US" altLang="en-US" b="1" dirty="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518C70-6914-4EB6-BC3C-EAD1A89F2EC0}" type="slidenum">
              <a:rPr lang="en-US" altLang="en-US" smtClean="0">
                <a:solidFill>
                  <a:prstClr val="black"/>
                </a:solidFill>
                <a:latin typeface="Arial" panose="020B0604020202020204" pitchFamily="34" charset="0"/>
              </a:rPr>
              <a:pPr>
                <a:spcBef>
                  <a:spcPct val="0"/>
                </a:spcBef>
              </a:pPr>
              <a:t>43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2501963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9190"/>
            <a:r>
              <a:rPr lang="en-US" altLang="en-US" b="1" dirty="0"/>
              <a:t>Suggested Language: </a:t>
            </a:r>
          </a:p>
          <a:p>
            <a:pPr defTabSz="929190"/>
            <a:endParaRPr lang="en-US" altLang="en-US" b="1" dirty="0"/>
          </a:p>
          <a:p>
            <a:pPr defTabSz="929190"/>
            <a:r>
              <a:rPr lang="en-US" altLang="en-US" b="0" dirty="0"/>
              <a:t>Our</a:t>
            </a:r>
            <a:r>
              <a:rPr lang="en-US" altLang="en-US" b="0" baseline="0" dirty="0"/>
              <a:t> AFGE Constitution also addresses Fiduciary Responsibilities. </a:t>
            </a:r>
            <a:r>
              <a:rPr lang="en-US" altLang="en-US" b="0" dirty="0"/>
              <a:t>They</a:t>
            </a:r>
            <a:r>
              <a:rPr lang="en-US" altLang="en-US" b="0" baseline="0" dirty="0"/>
              <a:t> are found in </a:t>
            </a:r>
            <a:r>
              <a:rPr lang="en-US" altLang="en-US" dirty="0"/>
              <a:t>Appendix B, starting</a:t>
            </a:r>
            <a:r>
              <a:rPr lang="en-US" altLang="en-US" baseline="0" dirty="0"/>
              <a:t> on page 103</a:t>
            </a:r>
            <a:r>
              <a:rPr lang="en-US" altLang="en-US" dirty="0"/>
              <a:t>:</a:t>
            </a:r>
          </a:p>
          <a:p>
            <a:pPr defTabSz="929190"/>
            <a:endParaRPr lang="en-US" altLang="en-US" dirty="0"/>
          </a:p>
          <a:p>
            <a:pPr defTabSz="929190"/>
            <a:r>
              <a:rPr lang="en-US" altLang="en-US" dirty="0"/>
              <a:t>1.</a:t>
            </a:r>
            <a:r>
              <a:rPr lang="en-US" altLang="en-US" baseline="0" dirty="0"/>
              <a:t> </a:t>
            </a:r>
            <a:r>
              <a:rPr lang="en-US" altLang="en-US" dirty="0"/>
              <a:t>Article II, Section 2:</a:t>
            </a:r>
            <a:r>
              <a:rPr lang="en-US" altLang="en-US" baseline="0" dirty="0"/>
              <a:t> The local pays dues and/or per capita tax to the national council for members</a:t>
            </a:r>
          </a:p>
          <a:p>
            <a:pPr defTabSz="929190"/>
            <a:r>
              <a:rPr lang="en-US" altLang="en-US" baseline="0" dirty="0"/>
              <a:t>2. </a:t>
            </a:r>
            <a:r>
              <a:rPr lang="en-US" altLang="en-US" dirty="0"/>
              <a:t>Article IV, Section 1:</a:t>
            </a:r>
            <a:r>
              <a:rPr lang="en-US" altLang="en-US" baseline="0" dirty="0"/>
              <a:t> How local dues shall be established and adjusted based on payment of per capita tax as well as operating expenses for the local itself. </a:t>
            </a:r>
          </a:p>
          <a:p>
            <a:pPr defTabSz="929190"/>
            <a:r>
              <a:rPr lang="en-US" altLang="en-US" baseline="0" dirty="0"/>
              <a:t>3. Article V: What should be kept in financial records, who signs checks (President and the Treasurer), bonds, Officers right to view financial records at any and all times </a:t>
            </a:r>
          </a:p>
          <a:p>
            <a:pPr defTabSz="929190"/>
            <a:r>
              <a:rPr lang="en-US" altLang="en-US" baseline="0" dirty="0"/>
              <a:t>4. </a:t>
            </a:r>
            <a:r>
              <a:rPr lang="en-US" altLang="en-US" dirty="0"/>
              <a:t>Article VI, Sections 5:</a:t>
            </a:r>
            <a:r>
              <a:rPr lang="en-US" altLang="en-US" baseline="0" dirty="0"/>
              <a:t> includes maintaining the bookkeeping system, creating financial reports, handle money in/money out, etc. </a:t>
            </a:r>
            <a:endParaRPr lang="en-US" altLang="en-US" dirty="0"/>
          </a:p>
          <a:p>
            <a:pPr defTabSz="929190"/>
            <a:r>
              <a:rPr lang="en-US" altLang="en-US" dirty="0"/>
              <a:t>5. Article VIII, Sections 3, and 4:</a:t>
            </a:r>
            <a:r>
              <a:rPr lang="en-US" altLang="en-US" baseline="0" dirty="0"/>
              <a:t>  Expenditures more than $500 by the E-board should be approved my members! Executive Board should create annual </a:t>
            </a:r>
            <a:r>
              <a:rPr lang="en-US" altLang="en-US" b="1" baseline="0" dirty="0"/>
              <a:t>budget that is approved by members</a:t>
            </a:r>
            <a:endParaRPr lang="en-US" altLang="en-US" b="1" dirty="0"/>
          </a:p>
          <a:p>
            <a:pPr defTabSz="929190"/>
            <a:endParaRPr lang="en-US" altLang="en-US" b="1" dirty="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264" indent="-288866">
              <a:spcBef>
                <a:spcPct val="30000"/>
              </a:spcBef>
              <a:defRPr sz="1200">
                <a:solidFill>
                  <a:schemeClr val="tx1"/>
                </a:solidFill>
                <a:latin typeface="Calibri" panose="020F0502020204030204" pitchFamily="34" charset="0"/>
              </a:defRPr>
            </a:lvl2pPr>
            <a:lvl3pPr marL="1161888" indent="-231095">
              <a:spcBef>
                <a:spcPct val="30000"/>
              </a:spcBef>
              <a:defRPr sz="1200">
                <a:solidFill>
                  <a:schemeClr val="tx1"/>
                </a:solidFill>
                <a:latin typeface="Calibri" panose="020F0502020204030204" pitchFamily="34" charset="0"/>
              </a:defRPr>
            </a:lvl3pPr>
            <a:lvl4pPr marL="1628890" indent="-231095">
              <a:spcBef>
                <a:spcPct val="30000"/>
              </a:spcBef>
              <a:defRPr sz="1200">
                <a:solidFill>
                  <a:schemeClr val="tx1"/>
                </a:solidFill>
                <a:latin typeface="Calibri" panose="020F0502020204030204" pitchFamily="34" charset="0"/>
              </a:defRPr>
            </a:lvl4pPr>
            <a:lvl5pPr marL="2094288" indent="-231095">
              <a:spcBef>
                <a:spcPct val="30000"/>
              </a:spcBef>
              <a:defRPr sz="1200">
                <a:solidFill>
                  <a:schemeClr val="tx1"/>
                </a:solidFill>
                <a:latin typeface="Calibri" panose="020F0502020204030204" pitchFamily="34" charset="0"/>
              </a:defRPr>
            </a:lvl5pPr>
            <a:lvl6pPr marL="2556476" indent="-231095" eaLnBrk="0" fontAlgn="base" hangingPunct="0">
              <a:spcBef>
                <a:spcPct val="30000"/>
              </a:spcBef>
              <a:spcAft>
                <a:spcPct val="0"/>
              </a:spcAft>
              <a:defRPr sz="1200">
                <a:solidFill>
                  <a:schemeClr val="tx1"/>
                </a:solidFill>
                <a:latin typeface="Calibri" panose="020F0502020204030204" pitchFamily="34" charset="0"/>
              </a:defRPr>
            </a:lvl6pPr>
            <a:lvl7pPr marL="3018663" indent="-231095" eaLnBrk="0" fontAlgn="base" hangingPunct="0">
              <a:spcBef>
                <a:spcPct val="30000"/>
              </a:spcBef>
              <a:spcAft>
                <a:spcPct val="0"/>
              </a:spcAft>
              <a:defRPr sz="1200">
                <a:solidFill>
                  <a:schemeClr val="tx1"/>
                </a:solidFill>
                <a:latin typeface="Calibri" panose="020F0502020204030204" pitchFamily="34" charset="0"/>
              </a:defRPr>
            </a:lvl7pPr>
            <a:lvl8pPr marL="3480850" indent="-231095" eaLnBrk="0" fontAlgn="base" hangingPunct="0">
              <a:spcBef>
                <a:spcPct val="30000"/>
              </a:spcBef>
              <a:spcAft>
                <a:spcPct val="0"/>
              </a:spcAft>
              <a:defRPr sz="1200">
                <a:solidFill>
                  <a:schemeClr val="tx1"/>
                </a:solidFill>
                <a:latin typeface="Calibri" panose="020F0502020204030204" pitchFamily="34" charset="0"/>
              </a:defRPr>
            </a:lvl8pPr>
            <a:lvl9pPr marL="3943037" indent="-23109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7518C70-6914-4EB6-BC3C-EAD1A89F2EC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30550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defRPr/>
            </a:pPr>
            <a:r>
              <a:rPr lang="en-US" b="1" dirty="0"/>
              <a:t>Suggested Language: </a:t>
            </a:r>
            <a:r>
              <a:rPr lang="en-US" dirty="0"/>
              <a:t>DOL regulations also impose a number of fiduciary obligations (§§458.31, 458.32, 458.33, 458.34, 458.35) upon local union officers, which we will be covering in greater detail in that section. The overarching principle to take home is that the local’s money belongs to the members and should be spent for their benefit as a union. </a:t>
            </a:r>
          </a:p>
          <a:p>
            <a:pPr>
              <a:defRPr/>
            </a:pPr>
            <a:endParaRPr lang="en-US" dirty="0"/>
          </a:p>
          <a:p>
            <a:pPr>
              <a:defRPr/>
            </a:pPr>
            <a:r>
              <a:rPr lang="en-US" dirty="0"/>
              <a:t>When you get a chance, read 29 U.S.C. § 501(a). This statute means, among other things, that you should have no conflicts of interest with the local, such as business dealings, nor should your family. While legally the local can lend money to members or officers, it shouldn’t.  If it does, any loans should not exceed $2,000 and must be treated like a loan, meaning that it should be pursuant to an agreement that sets up regular payments and interest.</a:t>
            </a:r>
          </a:p>
          <a:p>
            <a:pPr>
              <a:defRPr/>
            </a:pPr>
            <a:r>
              <a:rPr lang="en-US" dirty="0"/>
              <a:t> </a:t>
            </a:r>
          </a:p>
          <a:p>
            <a:pPr>
              <a:defRPr/>
            </a:pPr>
            <a:r>
              <a:rPr lang="en-US" dirty="0"/>
              <a:t>Department of Labor regulations (§458.3 and § 403) require that your local file LM reports, which we will discuss more during the section on Fiduciary Responsibilities. One small point to remember is that you are required to file your constitution and bylaws with it. As a result, your bylaws are a matter of public record</a:t>
            </a:r>
            <a:r>
              <a:rPr lang="en-US" b="1" dirty="0"/>
              <a:t>.</a:t>
            </a:r>
            <a:endParaRPr lang="en-US" dirty="0"/>
          </a:p>
          <a:p>
            <a:pPr>
              <a:defRPr/>
            </a:pPr>
            <a:r>
              <a:rPr lang="en-US" b="1" dirty="0"/>
              <a:t> </a:t>
            </a:r>
            <a:endParaRPr lang="en-US" dirty="0"/>
          </a:p>
          <a:p>
            <a:pPr>
              <a:defRPr/>
            </a:pPr>
            <a:r>
              <a:rPr lang="en-US" dirty="0"/>
              <a:t>On a related note, people convicted of certain crimes may not hold union office for thirteen years after conviction or the end of his or her imprisonment, whichever is more recent.  The statute (29 U.S.C. § 504) lists a number of offenses, including bribery, extortion, murder, rape, and violation of narcotics law, but some of the offenses are not as clear.  It can get confusing with regard to whether an offense is covered or when the thirteen years begins to run, so if you have any questions about this, you should contact the General Counsel’s Office</a:t>
            </a:r>
            <a:r>
              <a:rPr lang="en-US" b="1" dirty="0"/>
              <a:t>. </a:t>
            </a:r>
            <a:endParaRPr lang="en-US" dirty="0"/>
          </a:p>
          <a:p>
            <a:pPr>
              <a:defRPr/>
            </a:pPr>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3E98CA-42FD-4EA6-AF26-9CD4412BFC39}" type="slidenum">
              <a:rPr lang="en-US" altLang="en-US" smtClean="0">
                <a:solidFill>
                  <a:prstClr val="black"/>
                </a:solidFill>
                <a:latin typeface="Arial" panose="020B0604020202020204" pitchFamily="34" charset="0"/>
              </a:rPr>
              <a:pPr>
                <a:spcBef>
                  <a:spcPct val="0"/>
                </a:spcBef>
              </a:pPr>
              <a:t>45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5686519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6570" indent="-289992">
              <a:defRPr>
                <a:solidFill>
                  <a:schemeClr val="tx1"/>
                </a:solidFill>
                <a:latin typeface="Arial" panose="020B0604020202020204" pitchFamily="34" charset="0"/>
              </a:defRPr>
            </a:lvl2pPr>
            <a:lvl3pPr marL="1164827" indent="-231669">
              <a:defRPr>
                <a:solidFill>
                  <a:schemeClr val="tx1"/>
                </a:solidFill>
                <a:latin typeface="Arial" panose="020B0604020202020204" pitchFamily="34" charset="0"/>
              </a:defRPr>
            </a:lvl3pPr>
            <a:lvl4pPr marL="1631404" indent="-231669">
              <a:defRPr>
                <a:solidFill>
                  <a:schemeClr val="tx1"/>
                </a:solidFill>
                <a:latin typeface="Arial" panose="020B0604020202020204" pitchFamily="34" charset="0"/>
              </a:defRPr>
            </a:lvl4pPr>
            <a:lvl5pPr marL="2097982" indent="-231669">
              <a:defRPr>
                <a:solidFill>
                  <a:schemeClr val="tx1"/>
                </a:solidFill>
                <a:latin typeface="Arial" panose="020B0604020202020204" pitchFamily="34" charset="0"/>
              </a:defRPr>
            </a:lvl5pPr>
            <a:lvl6pPr marL="2564560" indent="-231669" eaLnBrk="0" fontAlgn="base" hangingPunct="0">
              <a:spcBef>
                <a:spcPct val="0"/>
              </a:spcBef>
              <a:spcAft>
                <a:spcPct val="0"/>
              </a:spcAft>
              <a:defRPr>
                <a:solidFill>
                  <a:schemeClr val="tx1"/>
                </a:solidFill>
                <a:latin typeface="Arial" panose="020B0604020202020204" pitchFamily="34" charset="0"/>
              </a:defRPr>
            </a:lvl6pPr>
            <a:lvl7pPr marL="3031139" indent="-231669" eaLnBrk="0" fontAlgn="base" hangingPunct="0">
              <a:spcBef>
                <a:spcPct val="0"/>
              </a:spcBef>
              <a:spcAft>
                <a:spcPct val="0"/>
              </a:spcAft>
              <a:defRPr>
                <a:solidFill>
                  <a:schemeClr val="tx1"/>
                </a:solidFill>
                <a:latin typeface="Arial" panose="020B0604020202020204" pitchFamily="34" charset="0"/>
              </a:defRPr>
            </a:lvl7pPr>
            <a:lvl8pPr marL="3497719" indent="-231669" eaLnBrk="0" fontAlgn="base" hangingPunct="0">
              <a:spcBef>
                <a:spcPct val="0"/>
              </a:spcBef>
              <a:spcAft>
                <a:spcPct val="0"/>
              </a:spcAft>
              <a:defRPr>
                <a:solidFill>
                  <a:schemeClr val="tx1"/>
                </a:solidFill>
                <a:latin typeface="Arial" panose="020B0604020202020204" pitchFamily="34" charset="0"/>
              </a:defRPr>
            </a:lvl8pPr>
            <a:lvl9pPr marL="3964296" indent="-231669" eaLnBrk="0" fontAlgn="base" hangingPunct="0">
              <a:spcBef>
                <a:spcPct val="0"/>
              </a:spcBef>
              <a:spcAft>
                <a:spcPct val="0"/>
              </a:spcAft>
              <a:defRPr>
                <a:solidFill>
                  <a:schemeClr val="tx1"/>
                </a:solidFill>
                <a:latin typeface="Arial" panose="020B0604020202020204" pitchFamily="34" charset="0"/>
              </a:defRPr>
            </a:lvl9pPr>
          </a:lstStyle>
          <a:p>
            <a:fld id="{DB18AA5F-7898-4F55-AE9D-42AB6B4D2D6E}" type="slidenum">
              <a:rPr lang="en-US" altLang="en-US" smtClean="0">
                <a:solidFill>
                  <a:prstClr val="black"/>
                </a:solidFill>
              </a:rPr>
              <a:pPr/>
              <a:t>46</a:t>
            </a:fld>
            <a:endParaRPr lang="en-US" altLang="en-US">
              <a:solidFill>
                <a:prstClr val="black"/>
              </a:solidFill>
            </a:endParaRPr>
          </a:p>
        </p:txBody>
      </p:sp>
    </p:spTree>
    <p:extLst>
      <p:ext uri="{BB962C8B-B14F-4D97-AF65-F5344CB8AC3E}">
        <p14:creationId xmlns:p14="http://schemas.microsoft.com/office/powerpoint/2010/main" val="24485177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Suggested Language:</a:t>
            </a:r>
          </a:p>
          <a:p>
            <a:pPr eaLnBrk="1" hangingPunct="1">
              <a:spcBef>
                <a:spcPct val="0"/>
              </a:spcBef>
            </a:pPr>
            <a:r>
              <a:rPr lang="en-US" altLang="en-US" b="1" dirty="0"/>
              <a:t> Before</a:t>
            </a:r>
            <a:r>
              <a:rPr lang="en-US" altLang="en-US" b="1" baseline="0" dirty="0"/>
              <a:t> we get off the topic of managing the Local’s money properly, let address a topic of interest: CREDIT CARDS</a:t>
            </a:r>
            <a:endParaRPr lang="en-US" altLang="en-US" b="1" dirty="0"/>
          </a:p>
          <a:p>
            <a:pPr eaLnBrk="1" hangingPunct="1">
              <a:spcBef>
                <a:spcPct val="0"/>
              </a:spcBef>
            </a:pPr>
            <a:endParaRPr lang="en-US" altLang="en-US" b="1" dirty="0"/>
          </a:p>
          <a:p>
            <a:pPr eaLnBrk="1" hangingPunct="1">
              <a:spcBef>
                <a:spcPct val="0"/>
              </a:spcBef>
            </a:pPr>
            <a:endParaRPr lang="en-US" altLang="en-US" b="1" dirty="0"/>
          </a:p>
          <a:p>
            <a:pPr eaLnBrk="1" hangingPunct="1">
              <a:spcBef>
                <a:spcPct val="0"/>
              </a:spcBef>
            </a:pPr>
            <a:r>
              <a:rPr lang="en-US" altLang="en-US" dirty="0"/>
              <a:t>A local cannot effectively conduct financial business without the use of a credit card, but there are some inherent problems with credit card usage.  To avoid such problems, credit cards should be in the name of the individual local officer; monthly dollar amount limits should be placed on credit cards; no ATM or debit capability should be allowed; credit cards should be used for Local business only (no personal charges by an officer); a credit card statement should not be considered authorization for payment (you must provide receipts, hotel statements, vouchers, etc.); and use of a credit card should be defined in the Local’s Bylaws.</a:t>
            </a:r>
          </a:p>
          <a:p>
            <a:pPr eaLnBrk="1" hangingPunct="1">
              <a:spcBef>
                <a:spcPct val="0"/>
              </a:spcBef>
            </a:pPr>
            <a:endParaRPr lang="en-US" altLang="en-US" b="1" dirty="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A7DBA9-8298-4E18-8A62-623DF08F4DE6}" type="slidenum">
              <a:rPr lang="en-US" altLang="en-US" smtClean="0">
                <a:solidFill>
                  <a:prstClr val="black"/>
                </a:solidFill>
                <a:latin typeface="Arial" panose="020B0604020202020204" pitchFamily="34" charset="0"/>
              </a:rPr>
              <a:pPr>
                <a:spcBef>
                  <a:spcPct val="0"/>
                </a:spcBef>
              </a:pPr>
              <a:t>47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5916528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None/>
            </a:pPr>
            <a:r>
              <a:rPr lang="en-US" altLang="en-US" b="1" dirty="0"/>
              <a:t>Suggested</a:t>
            </a:r>
            <a:r>
              <a:rPr lang="en-US" altLang="en-US" b="1" baseline="0" dirty="0"/>
              <a:t> Language: Ok– secondly in regards to </a:t>
            </a:r>
            <a:r>
              <a:rPr lang="en-US" altLang="en-US" b="1" baseline="0" dirty="0" err="1"/>
              <a:t>properlu</a:t>
            </a:r>
            <a:r>
              <a:rPr lang="en-US" altLang="en-US" b="1" baseline="0" dirty="0"/>
              <a:t> managing the Local’s funds, lets talk LOANS! </a:t>
            </a:r>
          </a:p>
          <a:p>
            <a:pPr>
              <a:buFontTx/>
              <a:buNone/>
            </a:pPr>
            <a:endParaRPr lang="en-US" altLang="en-US" b="1" baseline="0" dirty="0"/>
          </a:p>
          <a:p>
            <a:pPr>
              <a:buFontTx/>
              <a:buNone/>
            </a:pPr>
            <a:r>
              <a:rPr lang="en-US" altLang="en-US" b="1" baseline="0" dirty="0"/>
              <a:t>JUST SAY NO! </a:t>
            </a:r>
          </a:p>
          <a:p>
            <a:pPr>
              <a:buFontTx/>
              <a:buNone/>
            </a:pPr>
            <a:endParaRPr lang="en-US" altLang="en-US" b="1" baseline="0" dirty="0"/>
          </a:p>
          <a:p>
            <a:pPr>
              <a:buFontTx/>
              <a:buNone/>
            </a:pPr>
            <a:r>
              <a:rPr lang="en-US" altLang="en-US" dirty="0"/>
              <a:t>AFGE does not recommend making loans to members because recover of defaulted loans are costly and difficult.  However, if a local decides to make a loan, you should follow the guidelines written.</a:t>
            </a:r>
          </a:p>
          <a:p>
            <a:endParaRPr lang="en-US" altLang="en-US" dirty="0"/>
          </a:p>
          <a:p>
            <a:r>
              <a:rPr lang="en-US" altLang="en-US" dirty="0"/>
              <a:t>They must be approved by the membership;</a:t>
            </a:r>
          </a:p>
          <a:p>
            <a:r>
              <a:rPr lang="en-US" altLang="en-US" dirty="0"/>
              <a:t>The executive board cannot approve loans;</a:t>
            </a:r>
          </a:p>
          <a:p>
            <a:r>
              <a:rPr lang="en-US" altLang="en-US" dirty="0"/>
              <a:t>and a loan cannot be more than $2,000 per individual.</a:t>
            </a:r>
          </a:p>
          <a:p>
            <a:r>
              <a:rPr lang="en-US" altLang="en-US" dirty="0"/>
              <a:t> </a:t>
            </a:r>
          </a:p>
          <a:p>
            <a:r>
              <a:rPr lang="en-US" altLang="en-US" b="1" dirty="0"/>
              <a:t>SAY:   </a:t>
            </a:r>
            <a:r>
              <a:rPr lang="en-US" altLang="en-US" dirty="0"/>
              <a:t>For any loan, there should be a very clear standard criteria that the Local has adopted.  Remember what the Local does for one member, you must do for all members and all outstanding advances in excess of $2,000 are considered a loan by the DOL.</a:t>
            </a:r>
          </a:p>
          <a:p>
            <a:r>
              <a:rPr lang="en-US" altLang="en-US" dirty="0"/>
              <a:t> </a:t>
            </a:r>
          </a:p>
          <a:p>
            <a:endParaRPr lang="en-US" altLang="en-US" dirty="0"/>
          </a:p>
          <a:p>
            <a:pPr>
              <a:buFontTx/>
              <a:buChar char="•"/>
            </a:pPr>
            <a:r>
              <a:rPr lang="en-US" altLang="en-US" dirty="0"/>
              <a:t>SAY:   Remember, what the Local does for one member, you must do for all members.</a:t>
            </a:r>
            <a:endParaRPr lang="en-US" altLang="en-US" b="1" dirty="0"/>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ED59A6-B45C-4FAC-B522-61A235EC2512}" type="slidenum">
              <a:rPr lang="en-US" altLang="en-US" smtClean="0">
                <a:solidFill>
                  <a:prstClr val="black"/>
                </a:solidFill>
                <a:latin typeface="Arial" panose="020B0604020202020204" pitchFamily="34" charset="0"/>
              </a:rPr>
              <a:pPr>
                <a:spcBef>
                  <a:spcPct val="0"/>
                </a:spcBef>
              </a:pPr>
              <a:t>48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9921897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Suggested Language: </a:t>
            </a:r>
          </a:p>
          <a:p>
            <a:endParaRPr lang="en-US" altLang="en-US" b="1" dirty="0"/>
          </a:p>
          <a:p>
            <a:r>
              <a:rPr lang="en-US" altLang="en-US" b="1" dirty="0"/>
              <a:t>Fiduciary</a:t>
            </a:r>
            <a:r>
              <a:rPr lang="en-US" altLang="en-US" b="1" baseline="0" dirty="0"/>
              <a:t> responsibilities are federally regulated! So there are real and intense fines and penalties if they are violated. </a:t>
            </a:r>
          </a:p>
          <a:p>
            <a:endParaRPr lang="en-US" altLang="en-US" b="1" baseline="0" dirty="0"/>
          </a:p>
          <a:p>
            <a:r>
              <a:rPr lang="en-US" altLang="en-US" b="1" baseline="0" dirty="0"/>
              <a:t>Consequences could include an officer being personally responsible for losses…. </a:t>
            </a:r>
            <a:endParaRPr lang="en-US" altLang="en-US" b="1" dirty="0"/>
          </a:p>
          <a:p>
            <a:endParaRPr lang="en-US" altLang="en-US" b="1" dirty="0"/>
          </a:p>
          <a:p>
            <a:r>
              <a:rPr lang="en-US" altLang="en-US" dirty="0"/>
              <a:t>Union officials who violate these federally created fiduciary duties are subject to civil lawsuits in federal or state court for money damages or other appropriate relief.  In addition, there are criminal penalties for embezzling or stealing Local property – fines up to $10,000.00,  imprisonment for up to five years, or both.</a:t>
            </a:r>
          </a:p>
          <a:p>
            <a:endParaRPr lang="en-US" altLang="en-US" dirty="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59C341-D252-4144-98F7-75DE74CB9D9B}" type="slidenum">
              <a:rPr lang="en-US" altLang="en-US" smtClean="0">
                <a:solidFill>
                  <a:prstClr val="black"/>
                </a:solidFill>
                <a:latin typeface="Arial" panose="020B0604020202020204" pitchFamily="34" charset="0"/>
              </a:rPr>
              <a:pPr>
                <a:spcBef>
                  <a:spcPct val="0"/>
                </a:spcBef>
              </a:pPr>
              <a:t>49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597728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NORMS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to Do:</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flipchart paper and markers to write down responses: </a:t>
            </a:r>
          </a:p>
          <a:p>
            <a:r>
              <a:rPr lang="en-US" sz="1200" kern="1200" dirty="0">
                <a:solidFill>
                  <a:schemeClr val="tx1"/>
                </a:solidFill>
                <a:effectLst/>
                <a:latin typeface="+mn-lt"/>
                <a:ea typeface="+mn-ea"/>
                <a:cs typeface="+mn-cs"/>
              </a:rPr>
              <a:t>Tell participants that in order to make this course successful, and make the best learning community we could possibly make, lets establish a set of norms that we can abide by throughout the duration of this course. We do this a lot, and it often becomes mundane, but this is a pretty long course, so I want you to really give it some thought, As we interact with each other, and as we work together, what would be most helpful for you to learn? What ground rules should we establish? </a:t>
            </a:r>
          </a:p>
          <a:p>
            <a:endParaRPr lang="en-US" dirty="0"/>
          </a:p>
        </p:txBody>
      </p:sp>
      <p:sp>
        <p:nvSpPr>
          <p:cNvPr id="4" name="Slide Number Placeholder 3"/>
          <p:cNvSpPr>
            <a:spLocks noGrp="1"/>
          </p:cNvSpPr>
          <p:nvPr>
            <p:ph type="sldNum" sz="quarter" idx="10"/>
          </p:nvPr>
        </p:nvSpPr>
        <p:spPr/>
        <p:txBody>
          <a:bodyPr/>
          <a:lstStyle/>
          <a:p>
            <a:pPr defTabSz="923087">
              <a:defRPr/>
            </a:pPr>
            <a:fld id="{9094E84A-7C2E-4E86-94DE-6099610890BA}" type="slidenum">
              <a:rPr lang="en-US" sz="1800" kern="0">
                <a:solidFill>
                  <a:sysClr val="windowText" lastClr="000000"/>
                </a:solidFill>
              </a:rPr>
              <a:pPr defTabSz="923087">
                <a:defRPr/>
              </a:pPr>
              <a:t>5</a:t>
            </a:fld>
            <a:endParaRPr lang="en-US" sz="1800" kern="0">
              <a:solidFill>
                <a:sysClr val="windowText" lastClr="000000"/>
              </a:solidFill>
            </a:endParaRPr>
          </a:p>
        </p:txBody>
      </p:sp>
    </p:spTree>
    <p:extLst>
      <p:ext uri="{BB962C8B-B14F-4D97-AF65-F5344CB8AC3E}">
        <p14:creationId xmlns:p14="http://schemas.microsoft.com/office/powerpoint/2010/main" val="17473843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Suggested Language:</a:t>
            </a:r>
          </a:p>
          <a:p>
            <a:endParaRPr lang="en-US" altLang="en-US" b="1" dirty="0"/>
          </a:p>
          <a:p>
            <a:r>
              <a:rPr lang="en-US" altLang="en-US" b="1" dirty="0"/>
              <a:t>As</a:t>
            </a:r>
            <a:r>
              <a:rPr lang="en-US" altLang="en-US" b="1" baseline="0" dirty="0"/>
              <a:t> with any organizations there is a system for checks and balances in regards to </a:t>
            </a:r>
            <a:r>
              <a:rPr lang="en-US" altLang="en-US" b="1" baseline="0" dirty="0" err="1"/>
              <a:t>finaces</a:t>
            </a:r>
            <a:r>
              <a:rPr lang="en-US" altLang="en-US" b="1" baseline="0" dirty="0"/>
              <a:t> at AFGE, and that comes in the form of an annual local audit. </a:t>
            </a:r>
            <a:endParaRPr lang="en-US" altLang="en-US" b="1" dirty="0"/>
          </a:p>
          <a:p>
            <a:endParaRPr lang="en-US" altLang="en-US" b="1" dirty="0"/>
          </a:p>
          <a:p>
            <a:r>
              <a:rPr lang="en-US" altLang="en-US" dirty="0"/>
              <a:t>Each Local is required to conduct an audit at least once a year and make a certification using audit Certification Form 41 to the National Secretary-Treasurer showing that n audit has bee completed.  It is mandatory that you conduct an audit at the close of each year end, when there is a chance in financial officers, or when there is a suspicion of any wrong doing.</a:t>
            </a:r>
          </a:p>
          <a:p>
            <a:endParaRPr lang="en-US" altLang="en-US" dirty="0"/>
          </a:p>
          <a:p>
            <a:r>
              <a:rPr lang="en-US" altLang="en-US" dirty="0"/>
              <a:t>Because this is actually so important to the fiduciary</a:t>
            </a:r>
            <a:r>
              <a:rPr lang="en-US" altLang="en-US" baseline="0" dirty="0"/>
              <a:t> process, lets review more details about audits. </a:t>
            </a:r>
            <a:endParaRPr lang="en-US" altLang="en-US" dirty="0"/>
          </a:p>
          <a:p>
            <a:endParaRPr lang="en-US" altLang="en-US" b="1"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108D13-2A25-4DE0-A22B-BB4AD936F468}" type="slidenum">
              <a:rPr lang="en-US" altLang="en-US" smtClean="0">
                <a:solidFill>
                  <a:prstClr val="black"/>
                </a:solidFill>
                <a:latin typeface="Arial" panose="020B0604020202020204" pitchFamily="34" charset="0"/>
              </a:rPr>
              <a:pPr>
                <a:spcBef>
                  <a:spcPct val="0"/>
                </a:spcBef>
              </a:pPr>
              <a:t>50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96705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Suggested Language:</a:t>
            </a:r>
          </a:p>
          <a:p>
            <a:endParaRPr lang="en-US" altLang="en-US" b="1" dirty="0"/>
          </a:p>
          <a:p>
            <a:r>
              <a:rPr lang="en-US" altLang="en-US" b="1" dirty="0"/>
              <a:t>Read information from the slide. </a:t>
            </a:r>
          </a:p>
          <a:p>
            <a:endParaRPr lang="en-US" altLang="en-US" b="1"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108D13-2A25-4DE0-A22B-BB4AD936F468}" type="slidenum">
              <a:rPr lang="en-US" altLang="en-US" smtClean="0">
                <a:solidFill>
                  <a:prstClr val="black"/>
                </a:solidFill>
                <a:latin typeface="Arial" panose="020B0604020202020204" pitchFamily="34" charset="0"/>
              </a:rPr>
              <a:pPr>
                <a:spcBef>
                  <a:spcPct val="0"/>
                </a:spcBef>
              </a:pPr>
              <a:t>51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598642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8017"/>
            <a:r>
              <a:rPr lang="en-US" altLang="en-US" b="1" dirty="0"/>
              <a:t>Suggested Language; </a:t>
            </a:r>
            <a:r>
              <a:rPr lang="en-US" altLang="en-US" dirty="0"/>
              <a:t>If you haven’t done so already, you should make sure that you identify an audit committee or someone to conduct the audit.  If you are having an annual internal audit, the President should appoint an odd number of members (3-5) that do not have signature authority on any accounts to this committee.  You may hire outside accountants or bookkeepers to perform an annual external audit if you so choose.  AFGE suggests that the Financial Officers conduct an audit of the Savings, Checking, Investment, and Credit Card account statements on a monthly basis to insure that all items have been reconciled.  A review of the checkbook and dues deduction listings is also recommended.  </a:t>
            </a:r>
          </a:p>
          <a:p>
            <a:pPr defTabSz="938017"/>
            <a:endParaRPr lang="en-US" altLang="en-US" dirty="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3137A1-DD9A-478F-9B6A-CE4F0D2142C4}" type="slidenum">
              <a:rPr lang="en-US" altLang="en-US" smtClean="0">
                <a:solidFill>
                  <a:prstClr val="black"/>
                </a:solidFill>
                <a:latin typeface="Arial" panose="020B0604020202020204" pitchFamily="34" charset="0"/>
              </a:rPr>
              <a:pPr>
                <a:spcBef>
                  <a:spcPct val="0"/>
                </a:spcBef>
              </a:pPr>
              <a:t>52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1240869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Suggested Language: </a:t>
            </a:r>
            <a:r>
              <a:rPr lang="en-US" altLang="en-US" dirty="0"/>
              <a:t>Here is a list of records needed to perform an audit.</a:t>
            </a:r>
          </a:p>
          <a:p>
            <a:r>
              <a:rPr lang="en-US" altLang="en-US" dirty="0"/>
              <a:t>There are several records that are needed to perform an audit.  The list of records include the following:  checkbook; savings, checking, and investment account statements, cancelled checks, deposit slips, and credit card statements; dues deduction listings; local Constitution and Bylaws; minutes of local meetings, minutes of E-Board meetings, LM-2, LM-3, or LM-4 reports for the past two years; IRS 990-EZ or 990 for the past two years, annual budgets, prior audit committee reports; Form W4’s for the past two years (payroll); current financial roster; inventory of all fixed assets (i.e. computer, office furniture, copy machine, etc.); and payroll tax returns, forms 940, 941, W-2s and 1099s.</a:t>
            </a:r>
          </a:p>
          <a:p>
            <a:endParaRPr lang="en-US" altLang="en-US" b="1" dirty="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F214ED-371A-41E2-9C7A-D545C7EF6AB6}" type="slidenum">
              <a:rPr lang="en-US" altLang="en-US" smtClean="0">
                <a:solidFill>
                  <a:prstClr val="black"/>
                </a:solidFill>
                <a:latin typeface="Arial" panose="020B0604020202020204" pitchFamily="34" charset="0"/>
              </a:rPr>
              <a:pPr>
                <a:spcBef>
                  <a:spcPct val="0"/>
                </a:spcBef>
              </a:pPr>
              <a:t>53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86064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Suggested Language: </a:t>
            </a:r>
          </a:p>
          <a:p>
            <a:endParaRPr lang="en-US" altLang="en-US" b="1" dirty="0"/>
          </a:p>
          <a:p>
            <a:r>
              <a:rPr lang="en-US" altLang="en-US" dirty="0"/>
              <a:t>and here is a list of red flag items during an audit.  </a:t>
            </a:r>
          </a:p>
          <a:p>
            <a:endParaRPr lang="en-US" altLang="en-US" dirty="0"/>
          </a:p>
          <a:p>
            <a:r>
              <a:rPr lang="en-US" altLang="en-US" dirty="0"/>
              <a:t>When having an audit performed, there are some red flags that you should pay attention to.  Those red flags are:  one signature checks; pre-signed checks by one officer; checks written out of sequence; checks written to cash; checks written to individuals; advance payment of salary to employees; and unbalanced checkbooks with no deposit records.</a:t>
            </a:r>
          </a:p>
          <a:p>
            <a:endParaRPr lang="en-US" altLang="en-US" dirty="0"/>
          </a:p>
          <a:p>
            <a:endParaRPr lang="en-US" altLang="en-US" b="1" dirty="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ED7CAC-4AE0-4AE2-9974-605B4B5636CE}" type="slidenum">
              <a:rPr lang="en-US" altLang="en-US" smtClean="0">
                <a:solidFill>
                  <a:prstClr val="black"/>
                </a:solidFill>
                <a:latin typeface="Arial" panose="020B0604020202020204" pitchFamily="34" charset="0"/>
              </a:rPr>
              <a:pPr>
                <a:spcBef>
                  <a:spcPct val="0"/>
                </a:spcBef>
              </a:pPr>
              <a:t>54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41287692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Suggested Language: </a:t>
            </a:r>
          </a:p>
          <a:p>
            <a:r>
              <a:rPr lang="en-US" altLang="en-US" b="0" dirty="0"/>
              <a:t>Bonding is required</a:t>
            </a:r>
            <a:r>
              <a:rPr lang="en-US" altLang="en-US" b="0" baseline="0" dirty="0"/>
              <a:t> to protect Unions from financial losses</a:t>
            </a:r>
          </a:p>
          <a:p>
            <a:r>
              <a:rPr lang="en-US" altLang="en-US" b="0" dirty="0"/>
              <a:t> it is an Insurance policy</a:t>
            </a:r>
            <a:r>
              <a:rPr lang="en-US" altLang="en-US" b="0" baseline="0" dirty="0"/>
              <a:t> that i</a:t>
            </a:r>
            <a:r>
              <a:rPr lang="en-US" altLang="en-US" b="0" dirty="0"/>
              <a:t>nsures an organization against financial loss</a:t>
            </a:r>
          </a:p>
          <a:p>
            <a:r>
              <a:rPr lang="en-US" altLang="en-US" b="0" dirty="0"/>
              <a:t> IT IS Referred to as a security or fidelity bond</a:t>
            </a:r>
          </a:p>
          <a:p>
            <a:endParaRPr lang="en-US" altLang="en-US" b="0" dirty="0"/>
          </a:p>
          <a:p>
            <a:r>
              <a:rPr lang="en-US" altLang="en-US" b="0" dirty="0"/>
              <a:t>Required</a:t>
            </a:r>
          </a:p>
          <a:p>
            <a:r>
              <a:rPr lang="en-US" altLang="en-US" b="0" dirty="0"/>
              <a:t>All AFGE Locals are covered under a blanket bond and charged annually for the coverage</a:t>
            </a:r>
          </a:p>
          <a:p>
            <a:endParaRPr lang="en-US" altLang="en-US" b="1" dirty="0"/>
          </a:p>
          <a:p>
            <a:endParaRPr lang="en-US" altLang="en-US" dirty="0"/>
          </a:p>
          <a:p>
            <a:endParaRPr lang="en-US" altLang="en-US" b="1" dirty="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ED7CAC-4AE0-4AE2-9974-605B4B5636CE}" type="slidenum">
              <a:rPr lang="en-US" altLang="en-US" smtClean="0">
                <a:solidFill>
                  <a:prstClr val="black"/>
                </a:solidFill>
                <a:latin typeface="Arial" panose="020B0604020202020204" pitchFamily="34" charset="0"/>
              </a:rPr>
              <a:pPr>
                <a:spcBef>
                  <a:spcPct val="0"/>
                </a:spcBef>
              </a:pPr>
              <a:t>55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699193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SAY:</a:t>
            </a:r>
            <a:r>
              <a:rPr lang="en-US" altLang="en-US"/>
              <a:t>  The Labor-Management Reporting and Disclosure Act (LMRDA) establishes specific bonding requirements to protect Unions from financial losses caused by “fraudulent or dishonest acts” by Union Officers or employees.  All AFGE Locals are covered under a blanket bond and charged annually for the coverage.</a:t>
            </a:r>
          </a:p>
          <a:p>
            <a:endParaRPr lang="en-US" altLang="en-US" b="1"/>
          </a:p>
          <a:p>
            <a:r>
              <a:rPr lang="en-US" altLang="en-US" b="1"/>
              <a:t>SAY:  </a:t>
            </a:r>
            <a:r>
              <a:rPr lang="en-US" altLang="en-US"/>
              <a:t>In order for your bond to be in effect, you must conduct an annual audit and submit to AFGE a Form 41 with a copy of your LM report and the approved annual budget.  The Labor-Management Reporting and Disclosure Act (LMRDA) established specific bonding requirements.</a:t>
            </a:r>
          </a:p>
          <a:p>
            <a:endParaRPr lang="en-US" altLang="en-US"/>
          </a:p>
          <a:p>
            <a:r>
              <a:rPr lang="en-US" altLang="en-US"/>
              <a:t> </a:t>
            </a:r>
          </a:p>
          <a:p>
            <a:pPr eaLnBrk="1" hangingPunct="1">
              <a:spcBef>
                <a:spcPct val="0"/>
              </a:spcBef>
            </a:pPr>
            <a:endParaRPr lang="en-US" altLang="en-US"/>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7DE3A4-DA81-42FE-AB5C-6A2956C513F4}" type="slidenum">
              <a:rPr lang="en-US" altLang="en-US" smtClean="0">
                <a:solidFill>
                  <a:prstClr val="black"/>
                </a:solidFill>
                <a:latin typeface="Arial" panose="020B0604020202020204" pitchFamily="34" charset="0"/>
              </a:rPr>
              <a:pPr>
                <a:spcBef>
                  <a:spcPct val="0"/>
                </a:spcBef>
              </a:pPr>
              <a:t>56</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8429384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SAY:  </a:t>
            </a:r>
            <a:r>
              <a:rPr lang="en-US" altLang="en-US" dirty="0"/>
              <a:t>A bond, like any insurance policy has a maximum recovery amount.  Per the Department of Labor, the bond must be equal to at least 10 percent of the Local’s assets.  A quick formula for computing required coverage is current assets (cash, investments) plus total receipts multiplied by 10%.  That is the least amount of coverage you should have.  AFGE is strongly recommended that your coverage be 100% of your total assets.</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EBBAAE-4043-415F-AE90-7CEA6697D162}" type="slidenum">
              <a:rPr lang="en-US" altLang="en-US" smtClean="0">
                <a:solidFill>
                  <a:prstClr val="black"/>
                </a:solidFill>
                <a:latin typeface="Arial" panose="020B0604020202020204" pitchFamily="34" charset="0"/>
              </a:rPr>
              <a:pPr>
                <a:spcBef>
                  <a:spcPct val="0"/>
                </a:spcBef>
              </a:pPr>
              <a:t>57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6102639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a:t>Activity - Fiduciary Responsibilities (True or False)</a:t>
            </a:r>
            <a:r>
              <a:rPr lang="en-US" altLang="en-US" b="1"/>
              <a:t>:</a:t>
            </a:r>
            <a:r>
              <a:rPr lang="en-US" altLang="en-US"/>
              <a:t>  Ask the participants to stand up.  Let them know that you are going to read them five statements.  They should move to the right of the room if the statement is true and to the left of the room if the statement is false</a:t>
            </a:r>
          </a:p>
          <a:p>
            <a:endParaRPr lang="en-US" altLang="en-US"/>
          </a:p>
          <a:p>
            <a:r>
              <a:rPr lang="en-US" altLang="en-US"/>
              <a:t> 1.  A member of the NEC or any duly authorized representative must give you a 72 hour notice if they desire to look at your records.  </a:t>
            </a:r>
            <a:r>
              <a:rPr lang="en-US" altLang="en-US" b="1"/>
              <a:t>False – all books, records, and financial accounts shall be open to the inspection of the National Executive Council or any duly authorized representative - the Constitution doesn’t say anything about advance noticed.  </a:t>
            </a:r>
            <a:endParaRPr lang="en-US" altLang="en-US"/>
          </a:p>
          <a:p>
            <a:r>
              <a:rPr lang="en-US" altLang="en-US"/>
              <a:t> </a:t>
            </a:r>
          </a:p>
          <a:p>
            <a:r>
              <a:rPr lang="en-US" altLang="en-US"/>
              <a:t>2. It is mandatory for the Local to conduct an audit when there is a change in Financial Officers?  </a:t>
            </a:r>
            <a:r>
              <a:rPr lang="en-US" altLang="en-US" b="1"/>
              <a:t>True – Ask participants what other two times must an audit be conducted – at the close of each year end or when there is a suspicion of any wrongdoing.</a:t>
            </a:r>
            <a:endParaRPr lang="en-US" altLang="en-US"/>
          </a:p>
          <a:p>
            <a:endParaRPr lang="en-US" altLang="en-US"/>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6570" indent="-289992">
              <a:defRPr>
                <a:solidFill>
                  <a:schemeClr val="tx1"/>
                </a:solidFill>
                <a:latin typeface="Arial" panose="020B0604020202020204" pitchFamily="34" charset="0"/>
              </a:defRPr>
            </a:lvl2pPr>
            <a:lvl3pPr marL="1164827" indent="-231669">
              <a:defRPr>
                <a:solidFill>
                  <a:schemeClr val="tx1"/>
                </a:solidFill>
                <a:latin typeface="Arial" panose="020B0604020202020204" pitchFamily="34" charset="0"/>
              </a:defRPr>
            </a:lvl3pPr>
            <a:lvl4pPr marL="1631404" indent="-231669">
              <a:defRPr>
                <a:solidFill>
                  <a:schemeClr val="tx1"/>
                </a:solidFill>
                <a:latin typeface="Arial" panose="020B0604020202020204" pitchFamily="34" charset="0"/>
              </a:defRPr>
            </a:lvl4pPr>
            <a:lvl5pPr marL="2097982" indent="-231669">
              <a:defRPr>
                <a:solidFill>
                  <a:schemeClr val="tx1"/>
                </a:solidFill>
                <a:latin typeface="Arial" panose="020B0604020202020204" pitchFamily="34" charset="0"/>
              </a:defRPr>
            </a:lvl5pPr>
            <a:lvl6pPr marL="2564560" indent="-231669" eaLnBrk="0" fontAlgn="base" hangingPunct="0">
              <a:spcBef>
                <a:spcPct val="0"/>
              </a:spcBef>
              <a:spcAft>
                <a:spcPct val="0"/>
              </a:spcAft>
              <a:defRPr>
                <a:solidFill>
                  <a:schemeClr val="tx1"/>
                </a:solidFill>
                <a:latin typeface="Arial" panose="020B0604020202020204" pitchFamily="34" charset="0"/>
              </a:defRPr>
            </a:lvl6pPr>
            <a:lvl7pPr marL="3031139" indent="-231669" eaLnBrk="0" fontAlgn="base" hangingPunct="0">
              <a:spcBef>
                <a:spcPct val="0"/>
              </a:spcBef>
              <a:spcAft>
                <a:spcPct val="0"/>
              </a:spcAft>
              <a:defRPr>
                <a:solidFill>
                  <a:schemeClr val="tx1"/>
                </a:solidFill>
                <a:latin typeface="Arial" panose="020B0604020202020204" pitchFamily="34" charset="0"/>
              </a:defRPr>
            </a:lvl7pPr>
            <a:lvl8pPr marL="3497719" indent="-231669" eaLnBrk="0" fontAlgn="base" hangingPunct="0">
              <a:spcBef>
                <a:spcPct val="0"/>
              </a:spcBef>
              <a:spcAft>
                <a:spcPct val="0"/>
              </a:spcAft>
              <a:defRPr>
                <a:solidFill>
                  <a:schemeClr val="tx1"/>
                </a:solidFill>
                <a:latin typeface="Arial" panose="020B0604020202020204" pitchFamily="34" charset="0"/>
              </a:defRPr>
            </a:lvl8pPr>
            <a:lvl9pPr marL="3964296" indent="-231669" eaLnBrk="0" fontAlgn="base" hangingPunct="0">
              <a:spcBef>
                <a:spcPct val="0"/>
              </a:spcBef>
              <a:spcAft>
                <a:spcPct val="0"/>
              </a:spcAft>
              <a:defRPr>
                <a:solidFill>
                  <a:schemeClr val="tx1"/>
                </a:solidFill>
                <a:latin typeface="Arial" panose="020B0604020202020204" pitchFamily="34" charset="0"/>
              </a:defRPr>
            </a:lvl9pPr>
          </a:lstStyle>
          <a:p>
            <a:fld id="{52C230E4-A53F-49A9-9562-0E861E679CBA}" type="slidenum">
              <a:rPr lang="en-US" altLang="en-US" smtClean="0">
                <a:solidFill>
                  <a:prstClr val="black"/>
                </a:solidFill>
              </a:rPr>
              <a:pPr/>
              <a:t>58</a:t>
            </a:fld>
            <a:endParaRPr lang="en-US" altLang="en-US">
              <a:solidFill>
                <a:prstClr val="black"/>
              </a:solidFill>
            </a:endParaRPr>
          </a:p>
        </p:txBody>
      </p:sp>
    </p:spTree>
    <p:extLst>
      <p:ext uri="{BB962C8B-B14F-4D97-AF65-F5344CB8AC3E}">
        <p14:creationId xmlns:p14="http://schemas.microsoft.com/office/powerpoint/2010/main" val="5856611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3.  There are criminal penalties for embezzling or stealing Local property that can include fines up to $10,000, imprisonment for up to five years, or both.  </a:t>
            </a:r>
            <a:r>
              <a:rPr lang="en-US" altLang="en-US" b="1" dirty="0"/>
              <a:t>True</a:t>
            </a:r>
            <a:endParaRPr lang="en-US" altLang="en-US" dirty="0"/>
          </a:p>
          <a:p>
            <a:r>
              <a:rPr lang="en-US" altLang="en-US" dirty="0"/>
              <a:t> </a:t>
            </a:r>
          </a:p>
          <a:p>
            <a:r>
              <a:rPr lang="en-US" altLang="en-US" dirty="0"/>
              <a:t>4. In order for your bond to be in effect, you must conduct an annual audit and submit two documents to AFGE; a Form 41 and a copy of LM report.	</a:t>
            </a:r>
            <a:r>
              <a:rPr lang="en-US" altLang="en-US" b="1" dirty="0"/>
              <a:t>False – you should submit 3 documents, a Form 41, a copy of your LM report, and the approved annual budget.  </a:t>
            </a:r>
            <a:endParaRPr lang="en-US" altLang="en-US" dirty="0"/>
          </a:p>
          <a:p>
            <a:endParaRPr lang="en-US" altLang="en-US" dirty="0"/>
          </a:p>
          <a:p>
            <a:r>
              <a:rPr lang="en-US" altLang="en-US" dirty="0"/>
              <a:t>5. Pre-signed checks by one officer is a red flag item during an audit.  </a:t>
            </a:r>
            <a:r>
              <a:rPr lang="en-US" altLang="en-US" b="1" dirty="0"/>
              <a:t>True</a:t>
            </a:r>
            <a:endParaRPr lang="en-US" altLang="en-US" dirty="0"/>
          </a:p>
          <a:p>
            <a:endParaRPr lang="en-US"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6570" indent="-289992">
              <a:defRPr>
                <a:solidFill>
                  <a:schemeClr val="tx1"/>
                </a:solidFill>
                <a:latin typeface="Arial" panose="020B0604020202020204" pitchFamily="34" charset="0"/>
              </a:defRPr>
            </a:lvl2pPr>
            <a:lvl3pPr marL="1164827" indent="-231669">
              <a:defRPr>
                <a:solidFill>
                  <a:schemeClr val="tx1"/>
                </a:solidFill>
                <a:latin typeface="Arial" panose="020B0604020202020204" pitchFamily="34" charset="0"/>
              </a:defRPr>
            </a:lvl3pPr>
            <a:lvl4pPr marL="1631404" indent="-231669">
              <a:defRPr>
                <a:solidFill>
                  <a:schemeClr val="tx1"/>
                </a:solidFill>
                <a:latin typeface="Arial" panose="020B0604020202020204" pitchFamily="34" charset="0"/>
              </a:defRPr>
            </a:lvl4pPr>
            <a:lvl5pPr marL="2097982" indent="-231669">
              <a:defRPr>
                <a:solidFill>
                  <a:schemeClr val="tx1"/>
                </a:solidFill>
                <a:latin typeface="Arial" panose="020B0604020202020204" pitchFamily="34" charset="0"/>
              </a:defRPr>
            </a:lvl5pPr>
            <a:lvl6pPr marL="2564560" indent="-231669" eaLnBrk="0" fontAlgn="base" hangingPunct="0">
              <a:spcBef>
                <a:spcPct val="0"/>
              </a:spcBef>
              <a:spcAft>
                <a:spcPct val="0"/>
              </a:spcAft>
              <a:defRPr>
                <a:solidFill>
                  <a:schemeClr val="tx1"/>
                </a:solidFill>
                <a:latin typeface="Arial" panose="020B0604020202020204" pitchFamily="34" charset="0"/>
              </a:defRPr>
            </a:lvl6pPr>
            <a:lvl7pPr marL="3031139" indent="-231669" eaLnBrk="0" fontAlgn="base" hangingPunct="0">
              <a:spcBef>
                <a:spcPct val="0"/>
              </a:spcBef>
              <a:spcAft>
                <a:spcPct val="0"/>
              </a:spcAft>
              <a:defRPr>
                <a:solidFill>
                  <a:schemeClr val="tx1"/>
                </a:solidFill>
                <a:latin typeface="Arial" panose="020B0604020202020204" pitchFamily="34" charset="0"/>
              </a:defRPr>
            </a:lvl7pPr>
            <a:lvl8pPr marL="3497719" indent="-231669" eaLnBrk="0" fontAlgn="base" hangingPunct="0">
              <a:spcBef>
                <a:spcPct val="0"/>
              </a:spcBef>
              <a:spcAft>
                <a:spcPct val="0"/>
              </a:spcAft>
              <a:defRPr>
                <a:solidFill>
                  <a:schemeClr val="tx1"/>
                </a:solidFill>
                <a:latin typeface="Arial" panose="020B0604020202020204" pitchFamily="34" charset="0"/>
              </a:defRPr>
            </a:lvl8pPr>
            <a:lvl9pPr marL="3964296" indent="-231669" eaLnBrk="0" fontAlgn="base" hangingPunct="0">
              <a:spcBef>
                <a:spcPct val="0"/>
              </a:spcBef>
              <a:spcAft>
                <a:spcPct val="0"/>
              </a:spcAft>
              <a:defRPr>
                <a:solidFill>
                  <a:schemeClr val="tx1"/>
                </a:solidFill>
                <a:latin typeface="Arial" panose="020B0604020202020204" pitchFamily="34" charset="0"/>
              </a:defRPr>
            </a:lvl9pPr>
          </a:lstStyle>
          <a:p>
            <a:fld id="{83112B64-0D52-4DDC-8174-DD23998F0700}" type="slidenum">
              <a:rPr lang="en-US" altLang="en-US" smtClean="0">
                <a:solidFill>
                  <a:prstClr val="black"/>
                </a:solidFill>
              </a:rPr>
              <a:pPr/>
              <a:t>59</a:t>
            </a:fld>
            <a:endParaRPr lang="en-US" altLang="en-US">
              <a:solidFill>
                <a:prstClr val="black"/>
              </a:solidFill>
            </a:endParaRPr>
          </a:p>
        </p:txBody>
      </p:sp>
    </p:spTree>
    <p:extLst>
      <p:ext uri="{BB962C8B-B14F-4D97-AF65-F5344CB8AC3E}">
        <p14:creationId xmlns:p14="http://schemas.microsoft.com/office/powerpoint/2010/main" val="2237984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EXPECTATIONS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to Do:</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flipchart paper and markers to write down responses: </a:t>
            </a:r>
          </a:p>
          <a:p>
            <a:pPr lvl="0"/>
            <a:r>
              <a:rPr lang="en-US" sz="1200" kern="1200" dirty="0">
                <a:solidFill>
                  <a:schemeClr val="tx1"/>
                </a:solidFill>
                <a:effectLst/>
                <a:latin typeface="+mn-lt"/>
                <a:ea typeface="+mn-ea"/>
                <a:cs typeface="+mn-cs"/>
              </a:rPr>
              <a:t>Ask participants what they are expecting to get from this course</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defTabSz="923087">
              <a:defRPr/>
            </a:pPr>
            <a:fld id="{9094E84A-7C2E-4E86-94DE-6099610890BA}" type="slidenum">
              <a:rPr lang="en-US" sz="1800" kern="0">
                <a:solidFill>
                  <a:sysClr val="windowText" lastClr="000000"/>
                </a:solidFill>
              </a:rPr>
              <a:pPr defTabSz="923087">
                <a:defRPr/>
              </a:pPr>
              <a:t>6</a:t>
            </a:fld>
            <a:endParaRPr lang="en-US" sz="1800" kern="0">
              <a:solidFill>
                <a:sysClr val="windowText" lastClr="000000"/>
              </a:solidFill>
            </a:endParaRPr>
          </a:p>
        </p:txBody>
      </p:sp>
    </p:spTree>
    <p:extLst>
      <p:ext uri="{BB962C8B-B14F-4D97-AF65-F5344CB8AC3E}">
        <p14:creationId xmlns:p14="http://schemas.microsoft.com/office/powerpoint/2010/main" val="21891451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dirty="0"/>
              <a:t>Suggested Language:</a:t>
            </a:r>
          </a:p>
          <a:p>
            <a:endParaRPr lang="en-US" altLang="en-US" dirty="0"/>
          </a:p>
          <a:p>
            <a:r>
              <a:rPr lang="en-US" altLang="en-US" dirty="0"/>
              <a:t>It does</a:t>
            </a:r>
            <a:r>
              <a:rPr lang="en-US" altLang="en-US" baseline="0" dirty="0"/>
              <a:t> not have to be stressful nor painful. Keep yourself organized. Understand the process. </a:t>
            </a:r>
            <a:endParaRPr lang="en-US" altLang="en-US" dirty="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6570" indent="-289992">
              <a:defRPr>
                <a:solidFill>
                  <a:schemeClr val="tx1"/>
                </a:solidFill>
                <a:latin typeface="Arial" panose="020B0604020202020204" pitchFamily="34" charset="0"/>
              </a:defRPr>
            </a:lvl2pPr>
            <a:lvl3pPr marL="1164827" indent="-231669">
              <a:defRPr>
                <a:solidFill>
                  <a:schemeClr val="tx1"/>
                </a:solidFill>
                <a:latin typeface="Arial" panose="020B0604020202020204" pitchFamily="34" charset="0"/>
              </a:defRPr>
            </a:lvl3pPr>
            <a:lvl4pPr marL="1631404" indent="-231669">
              <a:defRPr>
                <a:solidFill>
                  <a:schemeClr val="tx1"/>
                </a:solidFill>
                <a:latin typeface="Arial" panose="020B0604020202020204" pitchFamily="34" charset="0"/>
              </a:defRPr>
            </a:lvl4pPr>
            <a:lvl5pPr marL="2097982" indent="-231669">
              <a:defRPr>
                <a:solidFill>
                  <a:schemeClr val="tx1"/>
                </a:solidFill>
                <a:latin typeface="Arial" panose="020B0604020202020204" pitchFamily="34" charset="0"/>
              </a:defRPr>
            </a:lvl5pPr>
            <a:lvl6pPr marL="2564560" indent="-231669" eaLnBrk="0" fontAlgn="base" hangingPunct="0">
              <a:spcBef>
                <a:spcPct val="0"/>
              </a:spcBef>
              <a:spcAft>
                <a:spcPct val="0"/>
              </a:spcAft>
              <a:defRPr>
                <a:solidFill>
                  <a:schemeClr val="tx1"/>
                </a:solidFill>
                <a:latin typeface="Arial" panose="020B0604020202020204" pitchFamily="34" charset="0"/>
              </a:defRPr>
            </a:lvl6pPr>
            <a:lvl7pPr marL="3031139" indent="-231669" eaLnBrk="0" fontAlgn="base" hangingPunct="0">
              <a:spcBef>
                <a:spcPct val="0"/>
              </a:spcBef>
              <a:spcAft>
                <a:spcPct val="0"/>
              </a:spcAft>
              <a:defRPr>
                <a:solidFill>
                  <a:schemeClr val="tx1"/>
                </a:solidFill>
                <a:latin typeface="Arial" panose="020B0604020202020204" pitchFamily="34" charset="0"/>
              </a:defRPr>
            </a:lvl7pPr>
            <a:lvl8pPr marL="3497719" indent="-231669" eaLnBrk="0" fontAlgn="base" hangingPunct="0">
              <a:spcBef>
                <a:spcPct val="0"/>
              </a:spcBef>
              <a:spcAft>
                <a:spcPct val="0"/>
              </a:spcAft>
              <a:defRPr>
                <a:solidFill>
                  <a:schemeClr val="tx1"/>
                </a:solidFill>
                <a:latin typeface="Arial" panose="020B0604020202020204" pitchFamily="34" charset="0"/>
              </a:defRPr>
            </a:lvl8pPr>
            <a:lvl9pPr marL="3964296" indent="-231669" eaLnBrk="0" fontAlgn="base" hangingPunct="0">
              <a:spcBef>
                <a:spcPct val="0"/>
              </a:spcBef>
              <a:spcAft>
                <a:spcPct val="0"/>
              </a:spcAft>
              <a:defRPr>
                <a:solidFill>
                  <a:schemeClr val="tx1"/>
                </a:solidFill>
                <a:latin typeface="Arial" panose="020B0604020202020204" pitchFamily="34" charset="0"/>
              </a:defRPr>
            </a:lvl9pPr>
          </a:lstStyle>
          <a:p>
            <a:fld id="{3AE517BB-FD1C-4272-8CD6-106C531AFF41}" type="slidenum">
              <a:rPr lang="en-US" altLang="en-US" smtClean="0">
                <a:solidFill>
                  <a:prstClr val="black"/>
                </a:solidFill>
              </a:rPr>
              <a:pPr/>
              <a:t>60</a:t>
            </a:fld>
            <a:endParaRPr lang="en-US" altLang="en-US">
              <a:solidFill>
                <a:prstClr val="black"/>
              </a:solidFill>
            </a:endParaRPr>
          </a:p>
        </p:txBody>
      </p:sp>
    </p:spTree>
    <p:extLst>
      <p:ext uri="{BB962C8B-B14F-4D97-AF65-F5344CB8AC3E}">
        <p14:creationId xmlns:p14="http://schemas.microsoft.com/office/powerpoint/2010/main" val="34329366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dirty="0"/>
              <a:t>Suggested Language:</a:t>
            </a:r>
          </a:p>
          <a:p>
            <a:endParaRPr lang="en-US" altLang="en-US" dirty="0"/>
          </a:p>
          <a:p>
            <a:r>
              <a:rPr lang="en-US" altLang="en-US" dirty="0"/>
              <a:t>First off, know who you will</a:t>
            </a:r>
            <a:r>
              <a:rPr lang="en-US" altLang="en-US" baseline="0" dirty="0"/>
              <a:t> be reporting to. Who do report to? (Read list)</a:t>
            </a:r>
            <a:endParaRPr lang="en-US" altLang="en-US" dirty="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6570" indent="-289992">
              <a:defRPr>
                <a:solidFill>
                  <a:schemeClr val="tx1"/>
                </a:solidFill>
                <a:latin typeface="Arial" panose="020B0604020202020204" pitchFamily="34" charset="0"/>
              </a:defRPr>
            </a:lvl2pPr>
            <a:lvl3pPr marL="1164827" indent="-231669">
              <a:defRPr>
                <a:solidFill>
                  <a:schemeClr val="tx1"/>
                </a:solidFill>
                <a:latin typeface="Arial" panose="020B0604020202020204" pitchFamily="34" charset="0"/>
              </a:defRPr>
            </a:lvl3pPr>
            <a:lvl4pPr marL="1631404" indent="-231669">
              <a:defRPr>
                <a:solidFill>
                  <a:schemeClr val="tx1"/>
                </a:solidFill>
                <a:latin typeface="Arial" panose="020B0604020202020204" pitchFamily="34" charset="0"/>
              </a:defRPr>
            </a:lvl4pPr>
            <a:lvl5pPr marL="2097982" indent="-231669">
              <a:defRPr>
                <a:solidFill>
                  <a:schemeClr val="tx1"/>
                </a:solidFill>
                <a:latin typeface="Arial" panose="020B0604020202020204" pitchFamily="34" charset="0"/>
              </a:defRPr>
            </a:lvl5pPr>
            <a:lvl6pPr marL="2564560" indent="-231669" eaLnBrk="0" fontAlgn="base" hangingPunct="0">
              <a:spcBef>
                <a:spcPct val="0"/>
              </a:spcBef>
              <a:spcAft>
                <a:spcPct val="0"/>
              </a:spcAft>
              <a:defRPr>
                <a:solidFill>
                  <a:schemeClr val="tx1"/>
                </a:solidFill>
                <a:latin typeface="Arial" panose="020B0604020202020204" pitchFamily="34" charset="0"/>
              </a:defRPr>
            </a:lvl6pPr>
            <a:lvl7pPr marL="3031139" indent="-231669" eaLnBrk="0" fontAlgn="base" hangingPunct="0">
              <a:spcBef>
                <a:spcPct val="0"/>
              </a:spcBef>
              <a:spcAft>
                <a:spcPct val="0"/>
              </a:spcAft>
              <a:defRPr>
                <a:solidFill>
                  <a:schemeClr val="tx1"/>
                </a:solidFill>
                <a:latin typeface="Arial" panose="020B0604020202020204" pitchFamily="34" charset="0"/>
              </a:defRPr>
            </a:lvl7pPr>
            <a:lvl8pPr marL="3497719" indent="-231669" eaLnBrk="0" fontAlgn="base" hangingPunct="0">
              <a:spcBef>
                <a:spcPct val="0"/>
              </a:spcBef>
              <a:spcAft>
                <a:spcPct val="0"/>
              </a:spcAft>
              <a:defRPr>
                <a:solidFill>
                  <a:schemeClr val="tx1"/>
                </a:solidFill>
                <a:latin typeface="Arial" panose="020B0604020202020204" pitchFamily="34" charset="0"/>
              </a:defRPr>
            </a:lvl8pPr>
            <a:lvl9pPr marL="3964296" indent="-231669" eaLnBrk="0" fontAlgn="base" hangingPunct="0">
              <a:spcBef>
                <a:spcPct val="0"/>
              </a:spcBef>
              <a:spcAft>
                <a:spcPct val="0"/>
              </a:spcAft>
              <a:defRPr>
                <a:solidFill>
                  <a:schemeClr val="tx1"/>
                </a:solidFill>
                <a:latin typeface="Arial" panose="020B0604020202020204" pitchFamily="34" charset="0"/>
              </a:defRPr>
            </a:lvl9pPr>
          </a:lstStyle>
          <a:p>
            <a:fld id="{3AE517BB-FD1C-4272-8CD6-106C531AFF41}" type="slidenum">
              <a:rPr lang="en-US" altLang="en-US" smtClean="0">
                <a:solidFill>
                  <a:prstClr val="black"/>
                </a:solidFill>
              </a:rPr>
              <a:pPr/>
              <a:t>61</a:t>
            </a:fld>
            <a:endParaRPr lang="en-US" altLang="en-US">
              <a:solidFill>
                <a:prstClr val="black"/>
              </a:solidFill>
            </a:endParaRPr>
          </a:p>
        </p:txBody>
      </p:sp>
    </p:spTree>
    <p:extLst>
      <p:ext uri="{BB962C8B-B14F-4D97-AF65-F5344CB8AC3E}">
        <p14:creationId xmlns:p14="http://schemas.microsoft.com/office/powerpoint/2010/main" val="32346789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r>
              <a:rPr lang="en-US" altLang="en-US" b="1" dirty="0"/>
              <a:t>Suggested Language:</a:t>
            </a:r>
          </a:p>
          <a:p>
            <a:pPr eaLnBrk="1" hangingPunct="1">
              <a:spcBef>
                <a:spcPct val="0"/>
              </a:spcBef>
              <a:buFontTx/>
              <a:buNone/>
            </a:pPr>
            <a:endParaRPr lang="en-US" altLang="en-US" b="1" dirty="0"/>
          </a:p>
          <a:p>
            <a:pPr eaLnBrk="1" hangingPunct="1">
              <a:spcBef>
                <a:spcPct val="0"/>
              </a:spcBef>
              <a:buFontTx/>
              <a:buNone/>
            </a:pPr>
            <a:r>
              <a:rPr lang="en-US" altLang="en-US" dirty="0"/>
              <a:t>AFGE Locals are exempt from federal income taxes by the IRS by being a 501C (5) organization and the Group Exemption Number is 0194.  Generally AFGE Locals are not exempt from Sales Taxes.</a:t>
            </a:r>
          </a:p>
          <a:p>
            <a:pPr eaLnBrk="1" hangingPunct="1">
              <a:spcBef>
                <a:spcPct val="0"/>
              </a:spcBef>
            </a:pPr>
            <a:endParaRPr lang="en-US" altLang="en-US" dirty="0"/>
          </a:p>
          <a:p>
            <a:pPr eaLnBrk="1" hangingPunct="1">
              <a:spcBef>
                <a:spcPct val="0"/>
              </a:spcBef>
            </a:pPr>
            <a:r>
              <a:rPr lang="en-US" altLang="en-US" dirty="0"/>
              <a:t>Locals must pay employment taxes on salaries, lost time, or annual leave reimbursements paid to their officers or members.  The members receiving these types of payments must report the income and pay taxes.</a:t>
            </a:r>
          </a:p>
          <a:p>
            <a:pPr eaLnBrk="1" hangingPunct="1">
              <a:spcBef>
                <a:spcPct val="0"/>
              </a:spcBef>
            </a:pPr>
            <a:endParaRPr lang="en-US" altLang="en-US" b="1" dirty="0"/>
          </a:p>
          <a:p>
            <a:pPr eaLnBrk="1" hangingPunct="1">
              <a:spcBef>
                <a:spcPct val="0"/>
              </a:spcBef>
              <a:buFontTx/>
              <a:buNone/>
            </a:pPr>
            <a:r>
              <a:rPr lang="en-US" altLang="en-US" dirty="0"/>
              <a:t>Locals must report all income to the Internal Revenue Service whether  it is taxable or not. The exemption from tax does not extend to all types of Local income. Certain types of income are taxable and must be reported to the IRS on form 990T.</a:t>
            </a:r>
          </a:p>
          <a:p>
            <a:pPr eaLnBrk="1" hangingPunct="1">
              <a:spcBef>
                <a:spcPct val="0"/>
              </a:spcBef>
            </a:pPr>
            <a:endParaRPr lang="en-US" altLang="en-US" dirty="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122555-E9CD-4470-B78C-B9E027CA2690}" type="slidenum">
              <a:rPr lang="en-US" altLang="en-US" smtClean="0">
                <a:solidFill>
                  <a:prstClr val="black"/>
                </a:solidFill>
                <a:latin typeface="Arial" panose="020B0604020202020204" pitchFamily="34" charset="0"/>
              </a:rPr>
              <a:pPr>
                <a:spcBef>
                  <a:spcPct val="0"/>
                </a:spcBef>
              </a:pPr>
              <a:t>62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1417557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a:t>Suggested Language: What forms will you be using? </a:t>
            </a:r>
          </a:p>
          <a:p>
            <a:pPr>
              <a:defRPr/>
            </a:pPr>
            <a:endParaRPr lang="en-US" b="1" dirty="0"/>
          </a:p>
          <a:p>
            <a:pPr>
              <a:defRPr/>
            </a:pPr>
            <a:r>
              <a:rPr lang="en-US" dirty="0"/>
              <a:t>These forms, 990N, 990-EZ, and 990 should be filed by the local by the 15</a:t>
            </a:r>
            <a:r>
              <a:rPr lang="en-US" baseline="30000" dirty="0"/>
              <a:t>th</a:t>
            </a:r>
            <a:r>
              <a:rPr lang="en-US" dirty="0"/>
              <a:t> day of the 5</a:t>
            </a:r>
            <a:r>
              <a:rPr lang="en-US" baseline="30000" dirty="0"/>
              <a:t>th</a:t>
            </a:r>
            <a:r>
              <a:rPr lang="en-US" dirty="0"/>
              <a:t> month after their fiscal year end.  For a calendar year, the report should be filed on May 15.  A Local can get an extension of 3 months by submitting an IRS “Extension to File Form” 8868.</a:t>
            </a:r>
          </a:p>
          <a:p>
            <a:pPr>
              <a:defRPr/>
            </a:pPr>
            <a:r>
              <a:rPr lang="en-US" dirty="0"/>
              <a:t> </a:t>
            </a:r>
          </a:p>
          <a:p>
            <a:pPr>
              <a:defRPr/>
            </a:pPr>
            <a:r>
              <a:rPr lang="en-US" dirty="0"/>
              <a:t>If your gross receipts are less than $$50,000 the local will need to file a 990-N (E-Postcard);</a:t>
            </a:r>
          </a:p>
          <a:p>
            <a:pPr>
              <a:defRPr/>
            </a:pPr>
            <a:r>
              <a:rPr lang="en-US" dirty="0"/>
              <a:t>If your gross receipts are less than $200,000 and total assets are less than $500,000 the local should file the 990-EZ; and </a:t>
            </a:r>
          </a:p>
          <a:p>
            <a:pPr>
              <a:defRPr/>
            </a:pPr>
            <a:r>
              <a:rPr lang="en-US" dirty="0"/>
              <a:t>If your gross receipts are greater than $200,000 or total assets are greater than $500,000 the local should file a full 990.</a:t>
            </a:r>
          </a:p>
          <a:p>
            <a:pPr>
              <a:defRPr/>
            </a:pPr>
            <a:endParaRPr lang="en-US" b="1" u="dbl" dirty="0">
              <a:solidFill>
                <a:srgbClr val="FFFF00"/>
              </a:solidFill>
            </a:endParaRPr>
          </a:p>
          <a:p>
            <a:pPr>
              <a:defRPr/>
            </a:pPr>
            <a:r>
              <a:rPr lang="en-US" b="1" u="dbl" dirty="0">
                <a:solidFill>
                  <a:srgbClr val="FFFF00"/>
                </a:solidFill>
              </a:rPr>
              <a:t>You can get the forms from the IRS website.  When on the website, enter the Form you are looking for in the “Search Box” at the top of the screen.  For example, 990 or 990-EZ.  You may also go to the AFGE website under NST financial Officers Resources and get the forms.</a:t>
            </a:r>
          </a:p>
          <a:p>
            <a:pPr>
              <a:defRPr/>
            </a:pPr>
            <a:endParaRPr lang="en-US" b="1" u="dbl" dirty="0">
              <a:solidFill>
                <a:srgbClr val="FFFF00"/>
              </a:solidFill>
            </a:endParaRP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7C4FB5-5B5B-4B95-8AA3-D6DD7321451F}" type="slidenum">
              <a:rPr lang="en-US" altLang="en-US" smtClean="0">
                <a:solidFill>
                  <a:prstClr val="black"/>
                </a:solidFill>
                <a:latin typeface="Arial" panose="020B0604020202020204" pitchFamily="34" charset="0"/>
              </a:rPr>
              <a:pPr>
                <a:spcBef>
                  <a:spcPct val="0"/>
                </a:spcBef>
              </a:pPr>
              <a:t>63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2220417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r>
              <a:rPr lang="en-US" altLang="en-US" b="1" dirty="0"/>
              <a:t>Suggested Language: </a:t>
            </a:r>
          </a:p>
          <a:p>
            <a:pPr eaLnBrk="1" hangingPunct="1">
              <a:spcBef>
                <a:spcPct val="0"/>
              </a:spcBef>
              <a:buFontTx/>
              <a:buNone/>
            </a:pPr>
            <a:r>
              <a:rPr lang="en-US" altLang="en-US" b="1" dirty="0"/>
              <a:t>IT IS IMPERATIVE THAT YOU FILE ON TIME! </a:t>
            </a:r>
          </a:p>
          <a:p>
            <a:pPr eaLnBrk="1" hangingPunct="1">
              <a:spcBef>
                <a:spcPct val="0"/>
              </a:spcBef>
              <a:buFontTx/>
              <a:buNone/>
            </a:pPr>
            <a:endParaRPr lang="en-US" altLang="en-US" b="1" dirty="0"/>
          </a:p>
          <a:p>
            <a:pPr eaLnBrk="1" hangingPunct="1">
              <a:spcBef>
                <a:spcPct val="0"/>
              </a:spcBef>
              <a:buFontTx/>
              <a:buNone/>
            </a:pPr>
            <a:r>
              <a:rPr lang="en-US" altLang="en-US" dirty="0"/>
              <a:t>if an organization fails to file a required return by the due date, including any extensions of time, it must pay a penalty of $20 a day for each day the return is late.  The same penalty applies if the organization does not give all the information required on the return or does not give the correct information.</a:t>
            </a:r>
          </a:p>
          <a:p>
            <a:pPr eaLnBrk="1" hangingPunct="1">
              <a:spcBef>
                <a:spcPct val="0"/>
              </a:spcBef>
            </a:pPr>
            <a:endParaRPr lang="en-US" altLang="en-US" dirty="0"/>
          </a:p>
          <a:p>
            <a:pPr eaLnBrk="1" hangingPunct="1">
              <a:spcBef>
                <a:spcPct val="0"/>
              </a:spcBef>
              <a:buFontTx/>
              <a:buNone/>
            </a:pPr>
            <a:r>
              <a:rPr lang="en-US" altLang="en-US" dirty="0"/>
              <a:t>In general, the maximum penalty for any return is the lesser of $10,000 or 5 </a:t>
            </a:r>
            <a:r>
              <a:rPr lang="en-US" altLang="en-US" dirty="0" err="1"/>
              <a:t>percents</a:t>
            </a:r>
            <a:r>
              <a:rPr lang="en-US" altLang="en-US" dirty="0"/>
              <a:t> of the organization’s gross receipts for the year.  For an organization that has gross receipts of over $1 million for the year, the penalty is $100 a day up to a maximum of $50,000.  </a:t>
            </a:r>
          </a:p>
          <a:p>
            <a:pPr eaLnBrk="1" hangingPunct="1">
              <a:spcBef>
                <a:spcPct val="0"/>
              </a:spcBef>
              <a:buFontTx/>
              <a:buChar char="•"/>
            </a:pPr>
            <a:endParaRPr lang="en-US" altLang="en-US" dirty="0"/>
          </a:p>
          <a:p>
            <a:pPr eaLnBrk="1" hangingPunct="1">
              <a:spcBef>
                <a:spcPct val="0"/>
              </a:spcBef>
              <a:buFontTx/>
              <a:buNone/>
            </a:pPr>
            <a:r>
              <a:rPr lang="en-US" altLang="en-US" dirty="0"/>
              <a:t>If the organization is subject to this penalty, the IRS may specify a date by which the return of correction information must be filed.  If the return is not filed by that date, an individual within the organization who fails to comply may be charged a penalty of $10 a day.  The maximum penalty on all individuals shall not exceed $5,000.</a:t>
            </a:r>
            <a:endParaRPr lang="en-US" altLang="en-US" b="1" dirty="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773698-FC30-42BA-92EF-5894E1E76CD3}" type="slidenum">
              <a:rPr lang="en-US" altLang="en-US" smtClean="0">
                <a:solidFill>
                  <a:prstClr val="black"/>
                </a:solidFill>
                <a:latin typeface="Arial" panose="020B0604020202020204" pitchFamily="34" charset="0"/>
              </a:rPr>
              <a:pPr>
                <a:spcBef>
                  <a:spcPct val="0"/>
                </a:spcBef>
              </a:pPr>
              <a:t>64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4362138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r>
              <a:rPr lang="en-US" altLang="en-US" b="1" u="sng" dirty="0"/>
              <a:t>Suggested</a:t>
            </a:r>
            <a:r>
              <a:rPr lang="en-US" altLang="en-US" b="1" u="sng" baseline="0" dirty="0"/>
              <a:t> Language:</a:t>
            </a:r>
          </a:p>
          <a:p>
            <a:pPr eaLnBrk="1" hangingPunct="1">
              <a:spcBef>
                <a:spcPct val="0"/>
              </a:spcBef>
              <a:buFontTx/>
              <a:buNone/>
            </a:pPr>
            <a:endParaRPr lang="en-US" altLang="en-US" baseline="0" dirty="0"/>
          </a:p>
          <a:p>
            <a:pPr eaLnBrk="1" hangingPunct="1">
              <a:spcBef>
                <a:spcPct val="0"/>
              </a:spcBef>
              <a:buFontTx/>
              <a:buNone/>
            </a:pPr>
            <a:r>
              <a:rPr lang="en-US" altLang="en-US" dirty="0"/>
              <a:t>Failure to timely file the information return, absent reasonable cause, can give rise to a penalty under section 6652 of the Code. Whether an organization qualifies for the reasonable cause exception to the penalty will be determined on a case-by-case basis taking into account all relevant facts and circumstances.</a:t>
            </a:r>
          </a:p>
          <a:p>
            <a:pPr eaLnBrk="1" hangingPunct="1">
              <a:spcBef>
                <a:spcPct val="0"/>
              </a:spcBef>
            </a:pPr>
            <a:endParaRPr lang="en-US" altLang="en-US" dirty="0"/>
          </a:p>
          <a:p>
            <a:pPr eaLnBrk="1" hangingPunct="1">
              <a:spcBef>
                <a:spcPct val="0"/>
              </a:spcBef>
              <a:buFontTx/>
              <a:buNone/>
            </a:pPr>
            <a:r>
              <a:rPr lang="en-US" altLang="en-US" dirty="0"/>
              <a:t>The regulations provide that a request for abatement of penalties based on reasonable cause must be made in the form of a written statement, containing a declaration by the appropriate person that the statement is made under penalties of perjury, setting forth all the facts alleged as reasonable cause. This statement should be made as an attachment to the Form 990</a:t>
            </a:r>
          </a:p>
          <a:p>
            <a:endParaRPr lang="en-US" altLang="en-US" dirty="0"/>
          </a:p>
          <a:p>
            <a:r>
              <a:rPr lang="en-US" altLang="en-US" dirty="0"/>
              <a:t>The statement should include the following:</a:t>
            </a:r>
          </a:p>
          <a:p>
            <a:r>
              <a:rPr lang="en-US" altLang="en-US" dirty="0"/>
              <a:t>The reason the penalty was charged.  The daily delinquency penalty may be charged for a late file return, an incomplete return, or both.</a:t>
            </a:r>
          </a:p>
          <a:p>
            <a:r>
              <a:rPr lang="en-US" altLang="en-US" dirty="0"/>
              <a:t>What prevented the organization from requesting an extension of time to file its return or if the organization did not request such an extension</a:t>
            </a:r>
          </a:p>
          <a:p>
            <a:r>
              <a:rPr lang="en-US" altLang="en-US" dirty="0"/>
              <a:t>How the organization was not neglectful or careless but exercised ordinary business care and prudence</a:t>
            </a:r>
          </a:p>
          <a:p>
            <a:r>
              <a:rPr lang="en-US" altLang="en-US" dirty="0"/>
              <a:t>and what steps have been taken to prevent the same situation from occurring in the future</a:t>
            </a:r>
          </a:p>
          <a:p>
            <a:r>
              <a:rPr lang="en-US" altLang="en-US" dirty="0"/>
              <a:t> </a:t>
            </a:r>
          </a:p>
          <a:p>
            <a:pPr eaLnBrk="1" hangingPunct="1">
              <a:spcBef>
                <a:spcPct val="0"/>
              </a:spcBef>
              <a:buFontTx/>
              <a:buChar char="•"/>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0B547D-4DD9-4FEF-A853-2C999E504EF6}" type="slidenum">
              <a:rPr lang="en-US" altLang="en-US" smtClean="0">
                <a:solidFill>
                  <a:prstClr val="black"/>
                </a:solidFill>
                <a:latin typeface="Arial" panose="020B0604020202020204" pitchFamily="34" charset="0"/>
              </a:rPr>
              <a:pPr>
                <a:spcBef>
                  <a:spcPct val="0"/>
                </a:spcBef>
              </a:pPr>
              <a:t>65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2149948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Suggested Language</a:t>
            </a:r>
            <a:r>
              <a:rPr lang="en-US" altLang="en-US" b="1" baseline="0" dirty="0"/>
              <a:t> </a:t>
            </a:r>
            <a:r>
              <a:rPr lang="en-US" altLang="en-US" dirty="0"/>
              <a:t>Remember the Local is an Employer when it makes payments to Officers, Stewards, Staff or others  to perform duties or services for the Local, such as those listed on the slide (salaries, payment for Lost Time – LWOP, annual leave reimbursements or stipends).  If you are an employer, you must pay payroll taxes.</a:t>
            </a:r>
          </a:p>
          <a:p>
            <a:pPr eaLnBrk="1" hangingPunct="1">
              <a:spcBef>
                <a:spcPct val="0"/>
              </a:spcBef>
            </a:pPr>
            <a:endParaRPr lang="en-US" altLang="en-US" b="1" dirty="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BAC187-2943-403B-9DD5-BAC4A6D86EBB}" type="slidenum">
              <a:rPr lang="en-US" altLang="en-US" smtClean="0">
                <a:solidFill>
                  <a:prstClr val="black"/>
                </a:solidFill>
                <a:latin typeface="Arial" panose="020B0604020202020204" pitchFamily="34" charset="0"/>
              </a:rPr>
              <a:pPr>
                <a:spcBef>
                  <a:spcPct val="0"/>
                </a:spcBef>
              </a:pPr>
              <a:t>66</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0530528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SAY</a:t>
            </a: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1A2D74-BEA4-4D64-98E1-6CAD36DA31B9}" type="slidenum">
              <a:rPr lang="en-US" altLang="en-US" smtClean="0">
                <a:solidFill>
                  <a:prstClr val="black"/>
                </a:solidFill>
                <a:latin typeface="Arial" panose="020B0604020202020204" pitchFamily="34" charset="0"/>
              </a:rPr>
              <a:pPr>
                <a:spcBef>
                  <a:spcPct val="0"/>
                </a:spcBef>
              </a:pPr>
              <a:t>67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3252440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b="1"/>
              <a:t> </a:t>
            </a:r>
            <a:r>
              <a:rPr lang="en-US" altLang="en-US"/>
              <a:t>Ask participants what the icon stands for?  </a:t>
            </a:r>
          </a:p>
          <a:p>
            <a:pPr lvl="1" eaLnBrk="1" hangingPunct="1">
              <a:spcBef>
                <a:spcPct val="0"/>
              </a:spcBef>
              <a:buFontTx/>
              <a:buChar char="•"/>
            </a:pPr>
            <a:r>
              <a:rPr lang="en-US" altLang="en-US"/>
              <a:t>Answer is Department of Labor (DOL).</a:t>
            </a:r>
          </a:p>
          <a:p>
            <a:pPr lvl="1" eaLnBrk="1" hangingPunct="1">
              <a:spcBef>
                <a:spcPct val="0"/>
              </a:spcBef>
            </a:pPr>
            <a:endParaRPr lang="en-US" altLang="en-US" b="1"/>
          </a:p>
          <a:p>
            <a:pPr eaLnBrk="1" hangingPunct="1">
              <a:spcBef>
                <a:spcPct val="0"/>
              </a:spcBef>
            </a:pPr>
            <a:r>
              <a:rPr lang="en-US" altLang="en-US" b="1"/>
              <a:t>SAY:  </a:t>
            </a:r>
            <a:r>
              <a:rPr lang="en-US" altLang="en-US"/>
              <a:t>The LMRDA requires Locals to file an “Annual Financial Report” with the U. S. Department of Labor.  The type of report that you file depends on your gross receipts.</a:t>
            </a:r>
            <a:br>
              <a:rPr lang="en-US" altLang="en-US"/>
            </a:br>
            <a:endParaRPr lang="en-US" altLang="en-US"/>
          </a:p>
          <a:p>
            <a:r>
              <a:rPr lang="en-US" altLang="en-US" b="1"/>
              <a:t>SAY:  </a:t>
            </a:r>
            <a:r>
              <a:rPr lang="en-US" altLang="en-US"/>
              <a:t>The LMRDA requires Locals to file an “Annual financial Report”’ with the US Department of Labor.  If your Local has gross receipts of</a:t>
            </a:r>
            <a:r>
              <a:rPr lang="en-US" altLang="en-US" b="1"/>
              <a:t>:</a:t>
            </a:r>
            <a:endParaRPr lang="en-US" altLang="en-US"/>
          </a:p>
          <a:p>
            <a:r>
              <a:rPr lang="en-US" altLang="en-US"/>
              <a:t>More than $250,000, you must file an LM-2 report;</a:t>
            </a:r>
          </a:p>
          <a:p>
            <a:r>
              <a:rPr lang="en-US" altLang="en-US"/>
              <a:t>Less than $250,000 and more than $10,000 you must file an LM-3 report;</a:t>
            </a:r>
          </a:p>
          <a:p>
            <a:r>
              <a:rPr lang="en-US" altLang="en-US"/>
              <a:t>and Less than $10,000, you must file an LM-4 report</a:t>
            </a:r>
          </a:p>
          <a:p>
            <a:r>
              <a:rPr lang="en-US" altLang="en-US"/>
              <a:t>DC Government Locals are not required to file a LM report with DOL.</a:t>
            </a:r>
          </a:p>
          <a:p>
            <a:r>
              <a:rPr lang="en-US" altLang="en-US"/>
              <a:t> </a:t>
            </a:r>
          </a:p>
          <a:p>
            <a:pPr eaLnBrk="1" hangingPunct="1">
              <a:spcBef>
                <a:spcPct val="0"/>
              </a:spcBef>
            </a:pPr>
            <a:endParaRPr lang="en-US" altLang="en-US"/>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5D893D-F141-4A53-B57A-F6B2F0FAD2C1}" type="slidenum">
              <a:rPr lang="en-US" altLang="en-US" smtClean="0">
                <a:solidFill>
                  <a:prstClr val="black"/>
                </a:solidFill>
                <a:latin typeface="Arial" panose="020B0604020202020204" pitchFamily="34" charset="0"/>
              </a:rPr>
              <a:pPr>
                <a:spcBef>
                  <a:spcPct val="0"/>
                </a:spcBef>
              </a:pPr>
              <a:t>68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42139519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SAY:  </a:t>
            </a:r>
            <a:r>
              <a:rPr lang="en-US" altLang="en-US" dirty="0"/>
              <a:t>The LM Forms are due 90 days after the Local’s Year End.</a:t>
            </a:r>
          </a:p>
          <a:p>
            <a:pPr eaLnBrk="1" hangingPunct="1">
              <a:spcBef>
                <a:spcPct val="0"/>
              </a:spcBef>
            </a:pPr>
            <a:endParaRPr lang="en-US" altLang="en-US" b="1" dirty="0"/>
          </a:p>
          <a:p>
            <a:pPr eaLnBrk="1" hangingPunct="1">
              <a:spcBef>
                <a:spcPct val="0"/>
              </a:spcBef>
            </a:pPr>
            <a:r>
              <a:rPr lang="en-US" altLang="en-US" b="1" dirty="0"/>
              <a:t>The best place to go to get the Labor Department forms is the Labor Department website.</a:t>
            </a: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40EB5A-1ACC-4C0E-8EC0-E1709D1F0C89}" type="slidenum">
              <a:rPr lang="en-US" altLang="en-US" smtClean="0">
                <a:solidFill>
                  <a:prstClr val="black"/>
                </a:solidFill>
                <a:latin typeface="Arial" panose="020B0604020202020204" pitchFamily="34" charset="0"/>
              </a:rPr>
              <a:pPr>
                <a:spcBef>
                  <a:spcPct val="0"/>
                </a:spcBef>
              </a:pPr>
              <a:t>69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242733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PARTICIPANT INTRODUCTIONS</a:t>
            </a:r>
            <a:endParaRPr lang="en-US"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Suggested Language:</a:t>
            </a:r>
            <a:r>
              <a:rPr lang="en-US" sz="1200" kern="1200" dirty="0">
                <a:solidFill>
                  <a:schemeClr val="tx1"/>
                </a:solidFill>
                <a:effectLst/>
                <a:latin typeface="+mn-lt"/>
                <a:ea typeface="+mn-ea"/>
                <a:cs typeface="+mn-cs"/>
              </a:rPr>
              <a:t> You are all here because you serve in a leadership capacity in your Local or possibly will be serving in one.  I want you to take 1 minute (literally) for some personal reflection and respond to the following question, “Why did you become/or have an interest in becoming a leader in AFGE?”</a:t>
            </a:r>
            <a:endParaRPr lang="en-US"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to Do:</a:t>
            </a:r>
            <a:r>
              <a:rPr lang="en-US" sz="1200" kern="1200" dirty="0">
                <a:solidFill>
                  <a:schemeClr val="tx1"/>
                </a:solidFill>
                <a:effectLst/>
                <a:latin typeface="+mn-lt"/>
                <a:ea typeface="+mn-ea"/>
                <a:cs typeface="+mn-cs"/>
              </a:rPr>
              <a:t> After 1 minute:</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Pair the participants together, and let participants know that they will get to know another participant a little better and that they are going to be introducing their partner.</a:t>
            </a:r>
          </a:p>
          <a:p>
            <a:pPr lvl="0"/>
            <a:r>
              <a:rPr lang="en-US" sz="1200" kern="1200" dirty="0">
                <a:solidFill>
                  <a:schemeClr val="tx1"/>
                </a:solidFill>
                <a:effectLst/>
                <a:latin typeface="+mn-lt"/>
                <a:ea typeface="+mn-ea"/>
                <a:cs typeface="+mn-cs"/>
              </a:rPr>
              <a:t>Have them introduce themselves to their partner(s) by name, what local they are from, and share with them why they became a leader in AFGE.</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After 5 minutes (timing depends on the number of participants, allow more time for more participants) start calling on people to introduce their partner(s).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During the introductions: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Chart key words (values) as to why they became leaders.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Compare/contrast reasons participants became leaders.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 Connect their values to AFGE’s values.   </a:t>
            </a:r>
            <a:endParaRPr lang="en-US" sz="1400" kern="1200" dirty="0">
              <a:solidFill>
                <a:schemeClr val="tx1"/>
              </a:solidFill>
              <a:effectLst/>
              <a:latin typeface="+mn-lt"/>
              <a:ea typeface="+mn-ea"/>
              <a:cs typeface="+mn-cs"/>
            </a:endParaRPr>
          </a:p>
          <a:p>
            <a:pPr marL="0" marR="0" algn="ctr">
              <a:spcBef>
                <a:spcPts val="0"/>
              </a:spcBef>
              <a:spcAft>
                <a:spcPts val="600"/>
              </a:spcAft>
            </a:pPr>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t>7</a:t>
            </a:fld>
            <a:endParaRPr lang="en-US"/>
          </a:p>
        </p:txBody>
      </p:sp>
    </p:spTree>
    <p:extLst>
      <p:ext uri="{BB962C8B-B14F-4D97-AF65-F5344CB8AC3E}">
        <p14:creationId xmlns:p14="http://schemas.microsoft.com/office/powerpoint/2010/main" val="37730537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SAY:  </a:t>
            </a:r>
            <a:r>
              <a:rPr lang="en-US" altLang="en-US"/>
              <a:t>Now let’s talk about what AFGE requires of you to report.  The Financial Officers have a responsibility to keep the membership informed of all income received by the Local (Dues and other income), all expenditures and payments made on behalf of the Local, all assets and accounts held on behalf of the Local, and the creating and reporting of Budget items allocated by the Local.</a:t>
            </a:r>
            <a:endParaRPr lang="en-US" altLang="en-US" b="1"/>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2E1A8A-5407-4A46-9886-167A1D965F7F}" type="slidenum">
              <a:rPr lang="en-US" altLang="en-US" smtClean="0">
                <a:solidFill>
                  <a:prstClr val="black"/>
                </a:solidFill>
                <a:latin typeface="Arial" panose="020B0604020202020204" pitchFamily="34" charset="0"/>
              </a:rPr>
              <a:pPr>
                <a:spcBef>
                  <a:spcPct val="0"/>
                </a:spcBef>
              </a:pPr>
              <a:t>70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47695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SAY:  </a:t>
            </a:r>
            <a:r>
              <a:rPr lang="en-US" altLang="en-US"/>
              <a:t>We know we have some leaders who don’t like to get rid of anything and some leaders who like to get rid of everything.  However, there are some documents that you need to keep indefinitely and some for a period of time.  Of your general local files, you should keep the:</a:t>
            </a:r>
          </a:p>
          <a:p>
            <a:r>
              <a:rPr lang="en-US" altLang="en-US"/>
              <a:t>By-laws and amendments -permanently</a:t>
            </a:r>
          </a:p>
          <a:p>
            <a:r>
              <a:rPr lang="en-US" altLang="en-US"/>
              <a:t>Correspondences -5 years</a:t>
            </a:r>
          </a:p>
          <a:p>
            <a:r>
              <a:rPr lang="en-US" altLang="en-US"/>
              <a:t>Election records – 2 years after the term has expired </a:t>
            </a:r>
          </a:p>
          <a:p>
            <a:r>
              <a:rPr lang="en-US" altLang="en-US"/>
              <a:t>Local Memoranda of Understanding – permanently</a:t>
            </a:r>
          </a:p>
          <a:p>
            <a:r>
              <a:rPr lang="en-US" altLang="en-US"/>
              <a:t>Minutes of Meetings (membership and e-board) – permanently</a:t>
            </a:r>
          </a:p>
          <a:p>
            <a:r>
              <a:rPr lang="en-US" altLang="en-US"/>
              <a:t>Items that document the local’s history – permanently</a:t>
            </a:r>
          </a:p>
          <a:p>
            <a:r>
              <a:rPr lang="en-US" altLang="en-US"/>
              <a:t> </a:t>
            </a:r>
          </a:p>
          <a:p>
            <a:endParaRPr lang="en-US" altLang="en-US"/>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AE0A09-313F-465F-AAD9-8BC3C3DD3DCC}" type="slidenum">
              <a:rPr lang="en-US" altLang="en-US" smtClean="0">
                <a:solidFill>
                  <a:prstClr val="black"/>
                </a:solidFill>
                <a:latin typeface="Arial" panose="020B0604020202020204" pitchFamily="34" charset="0"/>
              </a:rPr>
              <a:pPr>
                <a:spcBef>
                  <a:spcPct val="0"/>
                </a:spcBef>
              </a:pPr>
              <a:t>71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6953451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SAY:  </a:t>
            </a:r>
            <a:r>
              <a:rPr lang="en-US" altLang="en-US"/>
              <a:t>When it comes to your Local membership records, you should keep</a:t>
            </a:r>
          </a:p>
          <a:p>
            <a:r>
              <a:rPr lang="en-US" altLang="en-US"/>
              <a:t>Dues deduction forms (1187, 1188, etc) – 3 years</a:t>
            </a:r>
          </a:p>
          <a:p>
            <a:r>
              <a:rPr lang="en-US" altLang="en-US"/>
              <a:t>EEO case files – 5 years</a:t>
            </a:r>
          </a:p>
          <a:p>
            <a:r>
              <a:rPr lang="en-US" altLang="en-US"/>
              <a:t>Grievance case files – 5 years</a:t>
            </a:r>
          </a:p>
          <a:p>
            <a:r>
              <a:rPr lang="en-US" altLang="en-US"/>
              <a:t>MSPB case files-5 years</a:t>
            </a:r>
          </a:p>
          <a:p>
            <a:r>
              <a:rPr lang="en-US" altLang="en-US"/>
              <a:t>Worker’s compensation case files – 5 years</a:t>
            </a:r>
          </a:p>
          <a:p>
            <a:r>
              <a:rPr lang="en-US" altLang="en-US"/>
              <a:t> </a:t>
            </a:r>
          </a:p>
          <a:p>
            <a:endParaRPr lang="en-US" altLang="en-US"/>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55786A-8A4F-4076-8BD4-0B7D5DCB0479}" type="slidenum">
              <a:rPr lang="en-US" altLang="en-US" smtClean="0">
                <a:solidFill>
                  <a:prstClr val="black"/>
                </a:solidFill>
                <a:latin typeface="Arial" panose="020B0604020202020204" pitchFamily="34" charset="0"/>
              </a:rPr>
              <a:pPr>
                <a:spcBef>
                  <a:spcPct val="0"/>
                </a:spcBef>
              </a:pPr>
              <a:t>72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9357055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SAY:  </a:t>
            </a:r>
            <a:r>
              <a:rPr lang="en-US" altLang="en-US" dirty="0"/>
              <a:t> and regarding your financial records, you should keep</a:t>
            </a:r>
          </a:p>
          <a:p>
            <a:r>
              <a:rPr lang="en-US" altLang="en-US" dirty="0"/>
              <a:t>Correspondences – 5 years</a:t>
            </a:r>
          </a:p>
          <a:p>
            <a:r>
              <a:rPr lang="en-US" altLang="en-US" dirty="0"/>
              <a:t>IRS forms – 5 years</a:t>
            </a:r>
          </a:p>
          <a:p>
            <a:r>
              <a:rPr lang="en-US" altLang="en-US" dirty="0"/>
              <a:t>LM forms-5 years</a:t>
            </a:r>
          </a:p>
          <a:p>
            <a:r>
              <a:rPr lang="en-US" altLang="en-US" dirty="0"/>
              <a:t>Financial statements and reports – permanently</a:t>
            </a:r>
          </a:p>
          <a:p>
            <a:r>
              <a:rPr lang="en-US" altLang="en-US" dirty="0"/>
              <a:t>Officer bonds – permanently</a:t>
            </a:r>
          </a:p>
          <a:p>
            <a:r>
              <a:rPr lang="en-US" altLang="en-US" b="1" dirty="0"/>
              <a:t>SAY:  </a:t>
            </a:r>
            <a:r>
              <a:rPr lang="en-US" altLang="en-US" dirty="0"/>
              <a:t>Many of these retentions are mandated by the Department of Labor and IRS.</a:t>
            </a:r>
          </a:p>
          <a:p>
            <a:endParaRPr lang="en-US" altLang="en-US" dirty="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456077-CA87-46D4-92E9-543C6D59C392}" type="slidenum">
              <a:rPr lang="en-US" altLang="en-US" smtClean="0">
                <a:solidFill>
                  <a:prstClr val="black"/>
                </a:solidFill>
                <a:latin typeface="Arial" panose="020B0604020202020204" pitchFamily="34" charset="0"/>
              </a:rPr>
              <a:pPr>
                <a:spcBef>
                  <a:spcPct val="0"/>
                </a:spcBef>
              </a:pPr>
              <a:t>73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9635524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latin typeface="Calibri" panose="020F0502020204030204" pitchFamily="34" charset="0"/>
              </a:rPr>
              <a:t>Give participants an opportunity to read the slide.</a:t>
            </a:r>
          </a:p>
          <a:p>
            <a:pPr eaLnBrk="1" hangingPunct="1">
              <a:spcBef>
                <a:spcPct val="0"/>
              </a:spcBef>
            </a:pPr>
            <a:endParaRPr lang="en-US" altLang="en-US" sz="1100" dirty="0">
              <a:latin typeface="Calibri" panose="020F0502020204030204" pitchFamily="34" charset="0"/>
            </a:endParaRPr>
          </a:p>
          <a:p>
            <a:pPr eaLnBrk="1" hangingPunct="1">
              <a:spcBef>
                <a:spcPct val="0"/>
              </a:spcBef>
            </a:pPr>
            <a:r>
              <a:rPr lang="en-US" altLang="en-US" sz="1100" dirty="0">
                <a:latin typeface="Calibri" panose="020F0502020204030204" pitchFamily="34" charset="0"/>
              </a:rPr>
              <a:t>As a financial officer, you should be aware of the payments that are not-taxable.  For business expenses, the payment is not-taxable when the expense is for Union business, when detailed vouchers are provided showing time, place, and business purpose; when documentation is submitted in a timely manner; and when any unused funds are returned to the organization.  All four factors must be met or payment is taxable</a:t>
            </a:r>
          </a:p>
          <a:p>
            <a:pPr eaLnBrk="1" hangingPunct="1">
              <a:spcBef>
                <a:spcPct val="0"/>
              </a:spcBef>
            </a:pPr>
            <a:r>
              <a:rPr lang="en-US" altLang="en-US" sz="1100" dirty="0">
                <a:latin typeface="Calibri" panose="020F0502020204030204" pitchFamily="34" charset="0"/>
              </a:rPr>
              <a:t>All four factors must be met or payment is taxable.</a:t>
            </a:r>
          </a:p>
          <a:p>
            <a:pPr eaLnBrk="1" hangingPunct="1">
              <a:spcBef>
                <a:spcPct val="0"/>
              </a:spcBef>
            </a:pPr>
            <a:r>
              <a:rPr lang="en-US" altLang="en-US" sz="1100" dirty="0">
                <a:latin typeface="Calibri" panose="020F0502020204030204" pitchFamily="34" charset="0"/>
              </a:rPr>
              <a:t>When:</a:t>
            </a:r>
          </a:p>
          <a:p>
            <a:pPr eaLnBrk="1" hangingPunct="1">
              <a:spcBef>
                <a:spcPct val="0"/>
              </a:spcBef>
            </a:pPr>
            <a:r>
              <a:rPr lang="en-US" altLang="en-US" sz="1100" dirty="0">
                <a:latin typeface="Calibri" panose="020F0502020204030204" pitchFamily="34" charset="0"/>
              </a:rPr>
              <a:t>Expense is for union business</a:t>
            </a:r>
          </a:p>
          <a:p>
            <a:pPr eaLnBrk="1" hangingPunct="1">
              <a:spcBef>
                <a:spcPct val="0"/>
              </a:spcBef>
            </a:pPr>
            <a:r>
              <a:rPr lang="en-US" altLang="en-US" sz="1100" dirty="0">
                <a:latin typeface="Calibri" panose="020F0502020204030204" pitchFamily="34" charset="0"/>
              </a:rPr>
              <a:t>Detail vouchers are provided showing: time, place, and  business purpose</a:t>
            </a:r>
          </a:p>
          <a:p>
            <a:pPr eaLnBrk="1" hangingPunct="1">
              <a:spcBef>
                <a:spcPct val="0"/>
              </a:spcBef>
            </a:pPr>
            <a:r>
              <a:rPr lang="en-US" altLang="en-US" sz="1100" dirty="0">
                <a:latin typeface="Calibri" panose="020F0502020204030204" pitchFamily="34" charset="0"/>
              </a:rPr>
              <a:t>Documentation is submitted in a timely manner </a:t>
            </a:r>
          </a:p>
          <a:p>
            <a:pPr eaLnBrk="1" hangingPunct="1">
              <a:spcBef>
                <a:spcPct val="0"/>
              </a:spcBef>
            </a:pPr>
            <a:r>
              <a:rPr lang="en-US" altLang="en-US" sz="1100" dirty="0">
                <a:latin typeface="Calibri" panose="020F0502020204030204" pitchFamily="34" charset="0"/>
              </a:rPr>
              <a:t>Any unused funds are returned to the organization </a:t>
            </a:r>
          </a:p>
          <a:p>
            <a:pPr eaLnBrk="1" hangingPunct="1">
              <a:spcBef>
                <a:spcPct val="0"/>
              </a:spcBef>
            </a:pPr>
            <a:endParaRPr lang="en-US" altLang="en-US" sz="1100" dirty="0">
              <a:latin typeface="Calibri" panose="020F0502020204030204" pitchFamily="34" charset="0"/>
            </a:endParaRPr>
          </a:p>
          <a:p>
            <a:pPr eaLnBrk="1" hangingPunct="1">
              <a:spcBef>
                <a:spcPct val="0"/>
              </a:spcBef>
            </a:pPr>
            <a:r>
              <a:rPr lang="en-US" altLang="en-US" sz="1100" dirty="0">
                <a:latin typeface="Calibri" panose="020F0502020204030204" pitchFamily="34" charset="0"/>
              </a:rPr>
              <a:t>OFFICER ALLOWANCES:</a:t>
            </a:r>
          </a:p>
          <a:p>
            <a:pPr eaLnBrk="1" hangingPunct="1">
              <a:spcBef>
                <a:spcPct val="0"/>
              </a:spcBef>
            </a:pPr>
            <a:r>
              <a:rPr lang="en-US" altLang="en-US" sz="1100" dirty="0">
                <a:latin typeface="Calibri" panose="020F0502020204030204" pitchFamily="34" charset="0"/>
              </a:rPr>
              <a:t>When:</a:t>
            </a:r>
          </a:p>
          <a:p>
            <a:pPr eaLnBrk="1" hangingPunct="1">
              <a:spcBef>
                <a:spcPct val="0"/>
              </a:spcBef>
            </a:pPr>
            <a:r>
              <a:rPr lang="en-US" altLang="en-US" sz="1100" dirty="0">
                <a:latin typeface="Calibri" panose="020F0502020204030204" pitchFamily="34" charset="0"/>
              </a:rPr>
              <a:t>Expense is for union business</a:t>
            </a:r>
          </a:p>
          <a:p>
            <a:pPr eaLnBrk="1" hangingPunct="1">
              <a:spcBef>
                <a:spcPct val="0"/>
              </a:spcBef>
            </a:pPr>
            <a:r>
              <a:rPr lang="en-US" altLang="en-US" sz="1100" dirty="0">
                <a:latin typeface="Calibri" panose="020F0502020204030204" pitchFamily="34" charset="0"/>
              </a:rPr>
              <a:t>Expense vouchers are provided </a:t>
            </a:r>
          </a:p>
          <a:p>
            <a:pPr eaLnBrk="1" hangingPunct="1">
              <a:spcBef>
                <a:spcPct val="0"/>
              </a:spcBef>
            </a:pPr>
            <a:r>
              <a:rPr lang="en-US" altLang="en-US" sz="1100" dirty="0">
                <a:latin typeface="Calibri" panose="020F0502020204030204" pitchFamily="34" charset="0"/>
              </a:rPr>
              <a:t>Documentation is submitted in a timely manner </a:t>
            </a:r>
          </a:p>
          <a:p>
            <a:pPr eaLnBrk="1" hangingPunct="1">
              <a:spcBef>
                <a:spcPct val="0"/>
              </a:spcBef>
            </a:pPr>
            <a:r>
              <a:rPr lang="en-US" altLang="en-US" sz="1100" dirty="0">
                <a:latin typeface="Calibri" panose="020F0502020204030204" pitchFamily="34" charset="0"/>
              </a:rPr>
              <a:t>Any unused funds are returned to the organization </a:t>
            </a:r>
          </a:p>
          <a:p>
            <a:pPr eaLnBrk="1" hangingPunct="1">
              <a:spcBef>
                <a:spcPct val="0"/>
              </a:spcBef>
            </a:pPr>
            <a:endParaRPr lang="en-US" altLang="en-US" sz="1100" dirty="0">
              <a:latin typeface="Calibri" panose="020F0502020204030204" pitchFamily="34" charset="0"/>
            </a:endParaRPr>
          </a:p>
          <a:p>
            <a:pPr eaLnBrk="1" hangingPunct="1">
              <a:spcBef>
                <a:spcPct val="0"/>
              </a:spcBef>
            </a:pPr>
            <a:r>
              <a:rPr lang="en-US" altLang="en-US" sz="1100" dirty="0">
                <a:latin typeface="Calibri" panose="020F0502020204030204" pitchFamily="34" charset="0"/>
              </a:rPr>
              <a:t>REIMBURSED TRAVEL EXPENSES:</a:t>
            </a:r>
          </a:p>
          <a:p>
            <a:pPr eaLnBrk="1" hangingPunct="1">
              <a:spcBef>
                <a:spcPct val="0"/>
              </a:spcBef>
            </a:pPr>
            <a:r>
              <a:rPr lang="en-US" altLang="en-US" sz="1100" dirty="0">
                <a:latin typeface="Calibri" panose="020F0502020204030204" pitchFamily="34" charset="0"/>
              </a:rPr>
              <a:t>When:</a:t>
            </a:r>
          </a:p>
          <a:p>
            <a:pPr eaLnBrk="1" hangingPunct="1">
              <a:spcBef>
                <a:spcPct val="0"/>
              </a:spcBef>
            </a:pPr>
            <a:r>
              <a:rPr lang="en-US" altLang="en-US" sz="1100" dirty="0">
                <a:latin typeface="Calibri" panose="020F0502020204030204" pitchFamily="34" charset="0"/>
              </a:rPr>
              <a:t>Expense is for union business</a:t>
            </a:r>
          </a:p>
          <a:p>
            <a:pPr eaLnBrk="1" hangingPunct="1">
              <a:spcBef>
                <a:spcPct val="0"/>
              </a:spcBef>
            </a:pPr>
            <a:r>
              <a:rPr lang="en-US" altLang="en-US" sz="1100" dirty="0">
                <a:latin typeface="Calibri" panose="020F0502020204030204" pitchFamily="34" charset="0"/>
              </a:rPr>
              <a:t>Expense vouchers are provided showing time, place, and business purpose</a:t>
            </a:r>
          </a:p>
          <a:p>
            <a:pPr eaLnBrk="1" hangingPunct="1">
              <a:spcBef>
                <a:spcPct val="0"/>
              </a:spcBef>
            </a:pPr>
            <a:r>
              <a:rPr lang="en-US" altLang="en-US" sz="1100" dirty="0">
                <a:latin typeface="Calibri" panose="020F0502020204030204" pitchFamily="34" charset="0"/>
              </a:rPr>
              <a:t>Documentation is submitted in a timely manner </a:t>
            </a:r>
          </a:p>
          <a:p>
            <a:pPr eaLnBrk="1" hangingPunct="1">
              <a:spcBef>
                <a:spcPct val="0"/>
              </a:spcBef>
            </a:pPr>
            <a:r>
              <a:rPr lang="en-US" altLang="en-US" sz="1100" dirty="0">
                <a:latin typeface="Calibri" panose="020F0502020204030204" pitchFamily="34" charset="0"/>
              </a:rPr>
              <a:t>Any unused funds are returned to the organization </a:t>
            </a:r>
          </a:p>
          <a:p>
            <a:pPr eaLnBrk="1" hangingPunct="1">
              <a:spcBef>
                <a:spcPct val="0"/>
              </a:spcBef>
            </a:pPr>
            <a:endParaRPr lang="en-US" altLang="en-US" b="1" dirty="0"/>
          </a:p>
          <a:p>
            <a:pPr eaLnBrk="1" hangingPunct="1">
              <a:spcBef>
                <a:spcPct val="0"/>
              </a:spcBef>
            </a:pPr>
            <a:endParaRPr lang="en-US" altLang="en-US" b="1" dirty="0"/>
          </a:p>
          <a:p>
            <a:pPr eaLnBrk="1" hangingPunct="1">
              <a:spcBef>
                <a:spcPct val="0"/>
              </a:spcBef>
            </a:pPr>
            <a:endParaRPr lang="en-US" altLang="en-US" b="1" dirty="0"/>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1CB85E-7215-4582-8F1E-E231AEF4E9DD}" type="slidenum">
              <a:rPr lang="en-US" altLang="en-US" smtClean="0">
                <a:solidFill>
                  <a:prstClr val="black"/>
                </a:solidFill>
                <a:latin typeface="Arial" panose="020B0604020202020204" pitchFamily="34" charset="0"/>
              </a:rPr>
              <a:pPr>
                <a:spcBef>
                  <a:spcPct val="0"/>
                </a:spcBef>
              </a:pPr>
              <a:t>74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8990848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n-US" altLang="en-US" b="1" dirty="0"/>
              <a:t>SAY:  </a:t>
            </a:r>
            <a:r>
              <a:rPr lang="en-US" altLang="en-US" dirty="0"/>
              <a:t>When non-payroll payments are made and exceed $600 annually for an individual or vendor, then you are responsible for completing a 1099.</a:t>
            </a:r>
          </a:p>
          <a:p>
            <a:pPr eaLnBrk="1" hangingPunct="1"/>
            <a:r>
              <a:rPr lang="en-US" altLang="en-US" b="1" dirty="0"/>
              <a:t>SAY:  </a:t>
            </a:r>
            <a:r>
              <a:rPr lang="en-US" altLang="en-US" dirty="0"/>
              <a:t>When non-payroll payments are made and exceed $600 annually for an individual or vendor, then you are responsible for completing a 1099.  Types of payments that require a 1099 include membership recruitment payments made to a member or an officer, payments made for services performed by arbitrators, accountants, legal services, consultants, etc., and items or equipment purchased for the officers or members (i.e. personal cell phones, laptops, etc.).</a:t>
            </a:r>
          </a:p>
          <a:p>
            <a:pPr eaLnBrk="1" hangingPunct="1">
              <a:buFontTx/>
              <a:buChar char="•"/>
            </a:pPr>
            <a:endParaRPr lang="en-US" altLang="en-US" dirty="0"/>
          </a:p>
          <a:p>
            <a:pPr eaLnBrk="1" hangingPunct="1">
              <a:buFontTx/>
              <a:buChar char="•"/>
            </a:pPr>
            <a:r>
              <a:rPr lang="en-US" altLang="en-US" dirty="0"/>
              <a:t>1099s must be given to the individual or vendor by January 31st.  Copies of all 1099s must be filed with the IRS by February 28th along with an Annual Summary (Form 1096).</a:t>
            </a:r>
          </a:p>
          <a:p>
            <a:pPr eaLnBrk="1" hangingPunct="1"/>
            <a:endParaRPr lang="en-US" altLang="en-US" dirty="0"/>
          </a:p>
          <a:p>
            <a:pPr eaLnBrk="1" hangingPunct="1">
              <a:buFontTx/>
              <a:buChar char="•"/>
            </a:pPr>
            <a:r>
              <a:rPr lang="en-US" altLang="en-US" dirty="0"/>
              <a:t>Give participants an opportunity to read the slide.</a:t>
            </a:r>
          </a:p>
          <a:p>
            <a:pPr eaLnBrk="1" hangingPunct="1">
              <a:buFontTx/>
              <a:buChar char="•"/>
            </a:pPr>
            <a:endParaRPr lang="en-US" altLang="en-US" dirty="0"/>
          </a:p>
          <a:p>
            <a:pPr eaLnBrk="1" hangingPunct="1">
              <a:buFontTx/>
              <a:buChar char="•"/>
            </a:pPr>
            <a:endParaRPr lang="en-US" altLang="en-US" dirty="0"/>
          </a:p>
          <a:p>
            <a:pPr eaLnBrk="1" hangingPunct="1"/>
            <a:endParaRPr lang="en-US" altLang="en-US" b="1" dirty="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515DA7-EE2E-4F4F-BFB9-3F9F5025470A}" type="slidenum">
              <a:rPr lang="en-US" altLang="en-US" smtClean="0">
                <a:solidFill>
                  <a:prstClr val="black"/>
                </a:solidFill>
                <a:latin typeface="Arial" panose="020B0604020202020204" pitchFamily="34" charset="0"/>
              </a:rPr>
              <a:pPr>
                <a:spcBef>
                  <a:spcPct val="0"/>
                </a:spcBef>
              </a:pPr>
              <a:t>75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2442007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Suggested</a:t>
            </a:r>
            <a:r>
              <a:rPr lang="en-US" altLang="en-US" b="1" baseline="0" dirty="0"/>
              <a:t> Language:</a:t>
            </a:r>
          </a:p>
          <a:p>
            <a:endParaRPr lang="en-US" altLang="en-US" b="1" baseline="0" dirty="0"/>
          </a:p>
          <a:p>
            <a:r>
              <a:rPr lang="en-US" altLang="en-US" b="1" baseline="0" dirty="0"/>
              <a:t>There is support available. </a:t>
            </a:r>
          </a:p>
          <a:p>
            <a:endParaRPr lang="en-US" altLang="en-US" b="1" baseline="0" dirty="0"/>
          </a:p>
          <a:p>
            <a:r>
              <a:rPr lang="en-US" altLang="en-US" dirty="0"/>
              <a:t>A suggested approach for AFGE Locals and Councils is the AFGE Customized Accounting System through the use of Quick Books Pro.  If you take the Financial Officer’s training, you will be able to experience using this program.  You can also take the training online by going to AFGE’s website and clicking on Financial Officer’s training under the Education tab.  You must be logged in to access the online training:</a:t>
            </a:r>
          </a:p>
          <a:p>
            <a:r>
              <a:rPr lang="en-US" altLang="en-US" dirty="0"/>
              <a:t>District trainings</a:t>
            </a:r>
          </a:p>
          <a:p>
            <a:r>
              <a:rPr lang="en-US" altLang="en-US" dirty="0"/>
              <a:t>Bonnie </a:t>
            </a:r>
            <a:r>
              <a:rPr lang="en-US" altLang="en-US" dirty="0" err="1"/>
              <a:t>Ladin</a:t>
            </a:r>
            <a:r>
              <a:rPr lang="en-US" altLang="en-US" dirty="0"/>
              <a:t> Union Skills AFL-CIO</a:t>
            </a:r>
          </a:p>
          <a:p>
            <a:r>
              <a:rPr lang="en-US" altLang="en-US" dirty="0"/>
              <a:t>Online at www.afge.org</a:t>
            </a:r>
          </a:p>
          <a:p>
            <a:endParaRPr lang="en-US" altLang="en-US" dirty="0"/>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1430" indent="-291610">
              <a:spcBef>
                <a:spcPct val="30000"/>
              </a:spcBef>
              <a:defRPr sz="1200">
                <a:solidFill>
                  <a:schemeClr val="tx1"/>
                </a:solidFill>
                <a:latin typeface="Calibri" panose="020F0502020204030204" pitchFamily="34" charset="0"/>
              </a:defRPr>
            </a:lvl2pPr>
            <a:lvl3pPr marL="1172926" indent="-233290">
              <a:spcBef>
                <a:spcPct val="30000"/>
              </a:spcBef>
              <a:defRPr sz="1200">
                <a:solidFill>
                  <a:schemeClr val="tx1"/>
                </a:solidFill>
                <a:latin typeface="Calibri" panose="020F0502020204030204" pitchFamily="34" charset="0"/>
              </a:defRPr>
            </a:lvl3pPr>
            <a:lvl4pPr marL="1644364" indent="-233290">
              <a:spcBef>
                <a:spcPct val="30000"/>
              </a:spcBef>
              <a:defRPr sz="1200">
                <a:solidFill>
                  <a:schemeClr val="tx1"/>
                </a:solidFill>
                <a:latin typeface="Calibri" panose="020F0502020204030204" pitchFamily="34" charset="0"/>
              </a:defRPr>
            </a:lvl4pPr>
            <a:lvl5pPr marL="2114184" indent="-233290">
              <a:spcBef>
                <a:spcPct val="30000"/>
              </a:spcBef>
              <a:defRPr sz="1200">
                <a:solidFill>
                  <a:schemeClr val="tx1"/>
                </a:solidFill>
                <a:latin typeface="Calibri" panose="020F0502020204030204" pitchFamily="34" charset="0"/>
              </a:defRPr>
            </a:lvl5pPr>
            <a:lvl6pPr marL="2580763" indent="-233290" eaLnBrk="0" fontAlgn="base" hangingPunct="0">
              <a:spcBef>
                <a:spcPct val="30000"/>
              </a:spcBef>
              <a:spcAft>
                <a:spcPct val="0"/>
              </a:spcAft>
              <a:defRPr sz="1200">
                <a:solidFill>
                  <a:schemeClr val="tx1"/>
                </a:solidFill>
                <a:latin typeface="Calibri" panose="020F0502020204030204" pitchFamily="34" charset="0"/>
              </a:defRPr>
            </a:lvl6pPr>
            <a:lvl7pPr marL="3047340" indent="-233290" eaLnBrk="0" fontAlgn="base" hangingPunct="0">
              <a:spcBef>
                <a:spcPct val="30000"/>
              </a:spcBef>
              <a:spcAft>
                <a:spcPct val="0"/>
              </a:spcAft>
              <a:defRPr sz="1200">
                <a:solidFill>
                  <a:schemeClr val="tx1"/>
                </a:solidFill>
                <a:latin typeface="Calibri" panose="020F0502020204030204" pitchFamily="34" charset="0"/>
              </a:defRPr>
            </a:lvl7pPr>
            <a:lvl8pPr marL="3513918" indent="-233290" eaLnBrk="0" fontAlgn="base" hangingPunct="0">
              <a:spcBef>
                <a:spcPct val="30000"/>
              </a:spcBef>
              <a:spcAft>
                <a:spcPct val="0"/>
              </a:spcAft>
              <a:defRPr sz="1200">
                <a:solidFill>
                  <a:schemeClr val="tx1"/>
                </a:solidFill>
                <a:latin typeface="Calibri" panose="020F0502020204030204" pitchFamily="34" charset="0"/>
              </a:defRPr>
            </a:lvl8pPr>
            <a:lvl9pPr marL="3980496" indent="-2332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7A76C6-B760-4F06-9A96-FD7580F28A19}" type="slidenum">
              <a:rPr lang="en-US" altLang="en-US" smtClean="0">
                <a:solidFill>
                  <a:prstClr val="black"/>
                </a:solidFill>
                <a:latin typeface="Arial" panose="020B0604020202020204" pitchFamily="34" charset="0"/>
              </a:rPr>
              <a:pPr>
                <a:spcBef>
                  <a:spcPct val="0"/>
                </a:spcBef>
              </a:pPr>
              <a:t>76</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6709964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solidFill>
                  <a:srgbClr val="FF0000"/>
                </a:solidFill>
              </a:rPr>
              <a:t>Suggested Language:</a:t>
            </a:r>
          </a:p>
          <a:p>
            <a:endParaRPr lang="en-US" b="0" u="none" dirty="0">
              <a:solidFill>
                <a:srgbClr val="FF0000"/>
              </a:solidFill>
            </a:endParaRPr>
          </a:p>
          <a:p>
            <a:endParaRPr lang="en-US" b="0" u="none" dirty="0">
              <a:solidFill>
                <a:srgbClr val="FF0000"/>
              </a:solidFill>
            </a:endParaRPr>
          </a:p>
          <a:p>
            <a:r>
              <a:rPr lang="en-US" b="0" u="none" dirty="0">
                <a:solidFill>
                  <a:srgbClr val="FF0000"/>
                </a:solidFill>
              </a:rPr>
              <a:t>Alright–</a:t>
            </a:r>
            <a:r>
              <a:rPr lang="en-US" b="0" u="none" baseline="0" dirty="0">
                <a:solidFill>
                  <a:srgbClr val="FF0000"/>
                </a:solidFill>
              </a:rPr>
              <a:t> time to get into some skills. The first part of this training was heavily knowledge based. We provided you with a lot of information, and that was just the surface. Again, we can not stress enough to take time out to read more through the laws, even the Resource Guide to get a fuller understanding of everything we covered. </a:t>
            </a:r>
          </a:p>
          <a:p>
            <a:endParaRPr lang="en-US" b="0" u="none" baseline="0" dirty="0">
              <a:solidFill>
                <a:srgbClr val="FF0000"/>
              </a:solidFill>
            </a:endParaRPr>
          </a:p>
          <a:p>
            <a:r>
              <a:rPr lang="en-US" b="0" u="none" baseline="0" dirty="0">
                <a:solidFill>
                  <a:srgbClr val="FF0000"/>
                </a:solidFill>
              </a:rPr>
              <a:t>Well the same thing goes for skills. We do not have the time needed to review all the skills needed to be successful in your work. But --as has been the theme for the entire training, we will highlight some skills. </a:t>
            </a:r>
          </a:p>
          <a:p>
            <a:endParaRPr lang="en-US" b="0" u="none" baseline="0" dirty="0">
              <a:solidFill>
                <a:srgbClr val="FF0000"/>
              </a:solidFill>
            </a:endParaRPr>
          </a:p>
          <a:p>
            <a:r>
              <a:rPr lang="en-US" b="0" u="none" baseline="0" dirty="0">
                <a:solidFill>
                  <a:srgbClr val="FF0000"/>
                </a:solidFill>
              </a:rPr>
              <a:t>Lets start by listing out the skills important for Officers to have to be successful in their work. Though we will not cover it all, having this list will help everyone in the room understand from collective experience what is important to develop as a leader within AFGE. </a:t>
            </a:r>
          </a:p>
          <a:p>
            <a:endParaRPr lang="en-US" b="0" u="none" baseline="0" dirty="0">
              <a:solidFill>
                <a:srgbClr val="FF0000"/>
              </a:solidFill>
            </a:endParaRPr>
          </a:p>
          <a:p>
            <a:endParaRPr lang="en-US" b="0" u="none" baseline="0" dirty="0">
              <a:solidFill>
                <a:srgbClr val="FF0000"/>
              </a:solidFill>
            </a:endParaRPr>
          </a:p>
          <a:p>
            <a:endParaRPr lang="en-US" b="0" u="none" dirty="0">
              <a:solidFill>
                <a:srgbClr val="FF0000"/>
              </a:solidFill>
            </a:endParaRPr>
          </a:p>
          <a:p>
            <a:endParaRPr lang="en-US" b="1" u="sng" dirty="0">
              <a:solidFill>
                <a:srgbClr val="FF0000"/>
              </a:solidFill>
            </a:endParaRPr>
          </a:p>
        </p:txBody>
      </p:sp>
      <p:sp>
        <p:nvSpPr>
          <p:cNvPr id="4" name="Slide Number Placeholder 3"/>
          <p:cNvSpPr>
            <a:spLocks noGrp="1"/>
          </p:cNvSpPr>
          <p:nvPr>
            <p:ph type="sldNum" sz="quarter" idx="10"/>
          </p:nvPr>
        </p:nvSpPr>
        <p:spPr/>
        <p:txBody>
          <a:bodyPr/>
          <a:lstStyle/>
          <a:p>
            <a:fld id="{9094E84A-7C2E-4E86-94DE-6099610890BA}" type="slidenum">
              <a:rPr lang="en-US" smtClean="0"/>
              <a:t>77</a:t>
            </a:fld>
            <a:endParaRPr lang="en-US"/>
          </a:p>
        </p:txBody>
      </p:sp>
    </p:spTree>
    <p:extLst>
      <p:ext uri="{BB962C8B-B14F-4D97-AF65-F5344CB8AC3E}">
        <p14:creationId xmlns:p14="http://schemas.microsoft.com/office/powerpoint/2010/main" val="23211160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b="1" u="sng"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Suggested Language:</a:t>
            </a:r>
            <a:r>
              <a:rPr lang="en-US" u="sng"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 </a:t>
            </a:r>
            <a:r>
              <a:rPr lang="en-US" dirty="0">
                <a:latin typeface="Arial Narrow" panose="020B0606020202030204" pitchFamily="34" charset="0"/>
                <a:ea typeface="Times New Roman" panose="02020603050405020304" pitchFamily="18" charset="0"/>
                <a:cs typeface="Times New Roman" panose="02020603050405020304" pitchFamily="18" charset="0"/>
              </a:rPr>
              <a:t>You are all here because you serve in a leadership capacity in your Local or possibly will be serving in one soon.  I want you to take 1 minute (literally) for some personal reflection and respond to the following question, “Why did you become/or have an interest in becoming a leader in AFGE?” Be prepared to share this reason with someone in a minute. </a:t>
            </a:r>
          </a:p>
          <a:p>
            <a:pPr>
              <a:spcAft>
                <a:spcPts val="600"/>
              </a:spcAft>
            </a:pPr>
            <a:endParaRPr lang="en-US" sz="1400" dirty="0">
              <a:latin typeface="Arial Narrow" panose="020B0606020202030204" pitchFamily="34" charset="0"/>
              <a:ea typeface="Times New Roman" panose="02020603050405020304" pitchFamily="18" charset="0"/>
              <a:cs typeface="Times New Roman" panose="02020603050405020304" pitchFamily="18" charset="0"/>
            </a:endParaRPr>
          </a:p>
          <a:p>
            <a:pPr>
              <a:spcAft>
                <a:spcPts val="600"/>
              </a:spcAft>
            </a:pPr>
            <a:r>
              <a:rPr lang="en-US" sz="1400" dirty="0">
                <a:latin typeface="Book Antiqua" panose="02040602050305030304" pitchFamily="18" charset="0"/>
                <a:ea typeface="Times New Roman" panose="02020603050405020304" pitchFamily="18" charset="0"/>
                <a:cs typeface="Times New Roman" panose="02020603050405020304" pitchFamily="18" charset="0"/>
              </a:rPr>
              <a:t>As we think about what it takes to be an effective leader, we know that effective leadership is also what makes us BIG ENOUGH TO WIN. Having strong leadership, builds a stronger union </a:t>
            </a:r>
            <a:r>
              <a:rPr lang="en-US" sz="1400" dirty="0" err="1">
                <a:latin typeface="Book Antiqua" panose="02040602050305030304" pitchFamily="18" charset="0"/>
                <a:ea typeface="Times New Roman" panose="02020603050405020304" pitchFamily="18" charset="0"/>
                <a:cs typeface="Times New Roman" panose="02020603050405020304" pitchFamily="18" charset="0"/>
              </a:rPr>
              <a:t>bc</a:t>
            </a:r>
            <a:r>
              <a:rPr lang="en-US" sz="1400" dirty="0">
                <a:latin typeface="Book Antiqua" panose="02040602050305030304" pitchFamily="18" charset="0"/>
                <a:ea typeface="Times New Roman" panose="02020603050405020304" pitchFamily="18" charset="0"/>
                <a:cs typeface="Times New Roman" panose="02020603050405020304" pitchFamily="18" charset="0"/>
              </a:rPr>
              <a:t> this union is built from the bottom up. </a:t>
            </a:r>
          </a:p>
          <a:p>
            <a:endParaRPr lang="en-US" b="1" u="sng" dirty="0">
              <a:latin typeface="Arial Narrow" panose="020B0606020202030204" pitchFamily="34" charset="0"/>
              <a:ea typeface="Times New Roman" panose="02020603050405020304" pitchFamily="18" charset="0"/>
              <a:cs typeface="Times New Roman" panose="02020603050405020304" pitchFamily="18" charset="0"/>
            </a:endParaRPr>
          </a:p>
          <a:p>
            <a:r>
              <a:rPr lang="en-US" b="1" u="sng" dirty="0">
                <a:latin typeface="Arial Narrow" panose="020B0606020202030204" pitchFamily="34" charset="0"/>
                <a:ea typeface="Times New Roman" panose="02020603050405020304" pitchFamily="18" charset="0"/>
                <a:cs typeface="Times New Roman" panose="02020603050405020304" pitchFamily="18" charset="0"/>
              </a:rPr>
              <a:t>What to Do</a:t>
            </a:r>
            <a:r>
              <a:rPr lang="en-US" b="1" dirty="0">
                <a:latin typeface="Arial Narrow" panose="020B0606020202030204" pitchFamily="34" charset="0"/>
                <a:ea typeface="Times New Roman" panose="02020603050405020304" pitchFamily="18" charset="0"/>
                <a:cs typeface="Times New Roman" panose="02020603050405020304" pitchFamily="18" charset="0"/>
              </a:rPr>
              <a:t>:</a:t>
            </a:r>
            <a:r>
              <a:rPr lang="en-US" dirty="0">
                <a:latin typeface="Arial Narrow" panose="020B0606020202030204" pitchFamily="34" charset="0"/>
                <a:ea typeface="Times New Roman" panose="02020603050405020304" pitchFamily="18" charset="0"/>
                <a:cs typeface="Times New Roman" panose="02020603050405020304" pitchFamily="18" charset="0"/>
              </a:rPr>
              <a:t> After 1 minute:</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pPr marL="342869" indent="-342869">
              <a:lnSpc>
                <a:spcPct val="107000"/>
              </a:lnSpc>
              <a:spcAft>
                <a:spcPts val="800"/>
              </a:spcAft>
              <a:buFont typeface="+mj-lt"/>
              <a:buAutoNum type="arabicPeriod"/>
              <a:tabLst>
                <a:tab pos="228579" algn="l"/>
              </a:tabLst>
            </a:pPr>
            <a:r>
              <a:rPr lang="en-US" dirty="0">
                <a:latin typeface="Arial Narrow" panose="020B0606020202030204" pitchFamily="34" charset="0"/>
                <a:ea typeface="Times New Roman" panose="02020603050405020304" pitchFamily="18" charset="0"/>
                <a:cs typeface="Times New Roman" panose="02020603050405020304" pitchFamily="18" charset="0"/>
              </a:rPr>
              <a:t>Pair the participants together, (encourage folks to go to someone they do not know or barely know) and let participants know that they will get to know another participant a little better and that they are going to be introducing their partner.</a:t>
            </a:r>
          </a:p>
          <a:p>
            <a:pPr marL="342869" indent="-342869">
              <a:buFont typeface="+mj-lt"/>
              <a:buAutoNum type="arabicPeriod"/>
              <a:tabLst>
                <a:tab pos="228579" algn="l"/>
              </a:tabLst>
            </a:pPr>
            <a:r>
              <a:rPr lang="en-US" dirty="0">
                <a:latin typeface="Arial Narrow" panose="020B0606020202030204" pitchFamily="34" charset="0"/>
                <a:ea typeface="Times New Roman" panose="02020603050405020304" pitchFamily="18" charset="0"/>
                <a:cs typeface="Times New Roman" panose="02020603050405020304" pitchFamily="18" charset="0"/>
              </a:rPr>
              <a:t>Have them introduce themselves to their partner(s) by name, what local they are from, and share with them why they became a leader in AFGE.</a:t>
            </a:r>
            <a:endParaRPr lang="en-US" sz="1400" dirty="0">
              <a:latin typeface="Arial Narrow" panose="020B0606020202030204" pitchFamily="34" charset="0"/>
              <a:ea typeface="Times New Roman" panose="02020603050405020304" pitchFamily="18" charset="0"/>
              <a:cs typeface="Times New Roman" panose="02020603050405020304" pitchFamily="18" charset="0"/>
            </a:endParaRPr>
          </a:p>
          <a:p>
            <a:pPr marL="342869" indent="-342869">
              <a:spcBef>
                <a:spcPts val="300"/>
              </a:spcBef>
              <a:buFont typeface="+mj-lt"/>
              <a:buAutoNum type="arabicPeriod"/>
              <a:tabLst>
                <a:tab pos="457159" algn="l"/>
                <a:tab pos="228579" algn="l"/>
              </a:tabLst>
            </a:pPr>
            <a:r>
              <a:rPr lang="en-US" dirty="0">
                <a:latin typeface="Arial Narrow" panose="020B0606020202030204" pitchFamily="34" charset="0"/>
                <a:ea typeface="Times New Roman" panose="02020603050405020304" pitchFamily="18" charset="0"/>
                <a:cs typeface="Times New Roman" panose="02020603050405020304" pitchFamily="18" charset="0"/>
              </a:rPr>
              <a:t>After 5 minutes (timing depends on the number of participants, allow more time for more participants) start calling on people to introduce their partner(s). </a:t>
            </a:r>
            <a:endParaRPr lang="en-US" sz="1400" dirty="0">
              <a:latin typeface="Arial Narrow" panose="020B0606020202030204" pitchFamily="34" charset="0"/>
              <a:ea typeface="Times New Roman" panose="02020603050405020304" pitchFamily="18" charset="0"/>
              <a:cs typeface="Times New Roman" panose="02020603050405020304" pitchFamily="18" charset="0"/>
            </a:endParaRPr>
          </a:p>
          <a:p>
            <a:pPr marL="342869" indent="-342869">
              <a:buFont typeface="+mj-lt"/>
              <a:buAutoNum type="arabicPeriod"/>
              <a:tabLst>
                <a:tab pos="457159" algn="l"/>
                <a:tab pos="228579" algn="l"/>
              </a:tabLst>
            </a:pPr>
            <a:r>
              <a:rPr lang="en-US" dirty="0">
                <a:latin typeface="Arial Narrow" panose="020B0606020202030204" pitchFamily="34" charset="0"/>
                <a:ea typeface="Times New Roman" panose="02020603050405020304" pitchFamily="18" charset="0"/>
                <a:cs typeface="Times New Roman" panose="02020603050405020304" pitchFamily="18" charset="0"/>
              </a:rPr>
              <a:t>During the introductions:</a:t>
            </a:r>
            <a:endParaRPr lang="en-US" sz="1400" dirty="0">
              <a:latin typeface="Arial Narrow" panose="020B0606020202030204" pitchFamily="34" charset="0"/>
              <a:ea typeface="Times New Roman" panose="02020603050405020304" pitchFamily="18" charset="0"/>
              <a:cs typeface="Times New Roman" panose="02020603050405020304" pitchFamily="18" charset="0"/>
            </a:endParaRPr>
          </a:p>
          <a:p>
            <a:pPr marL="742883" lvl="1" indent="-285724">
              <a:buFont typeface="Symbol" panose="05050102010706020507" pitchFamily="18" charset="2"/>
              <a:buChar char=""/>
              <a:tabLst>
                <a:tab pos="457159" algn="l"/>
              </a:tabLst>
            </a:pPr>
            <a:r>
              <a:rPr lang="en-US" dirty="0">
                <a:latin typeface="Arial Narrow" panose="020B0606020202030204" pitchFamily="34" charset="0"/>
                <a:ea typeface="Times New Roman" panose="02020603050405020304" pitchFamily="18" charset="0"/>
                <a:cs typeface="Times New Roman" panose="02020603050405020304" pitchFamily="18" charset="0"/>
              </a:rPr>
              <a:t>Chart key words (values) as to why they became leaders.  </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pPr marL="742883" lvl="1" indent="-285724">
              <a:buFont typeface="Symbol" panose="05050102010706020507" pitchFamily="18" charset="2"/>
              <a:buChar char=""/>
              <a:tabLst>
                <a:tab pos="457159" algn="l"/>
              </a:tabLst>
            </a:pPr>
            <a:r>
              <a:rPr lang="en-US" dirty="0">
                <a:latin typeface="Arial Narrow" panose="020B0606020202030204" pitchFamily="34" charset="0"/>
                <a:ea typeface="Times New Roman" panose="02020603050405020304" pitchFamily="18" charset="0"/>
                <a:cs typeface="Times New Roman" panose="02020603050405020304" pitchFamily="18" charset="0"/>
              </a:rPr>
              <a:t>Compare/contrast reasons participants became leaders.</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pPr marL="742883" lvl="1" indent="-285724">
              <a:buFont typeface="Symbol" panose="05050102010706020507" pitchFamily="18" charset="2"/>
              <a:buChar char=""/>
              <a:tabLst>
                <a:tab pos="457159" algn="l"/>
              </a:tabLst>
            </a:pPr>
            <a:r>
              <a:rPr lang="en-US" dirty="0">
                <a:latin typeface="Arial Narrow" panose="020B0606020202030204" pitchFamily="34" charset="0"/>
                <a:ea typeface="Times New Roman" panose="02020603050405020304" pitchFamily="18" charset="0"/>
                <a:cs typeface="Times New Roman" panose="02020603050405020304" pitchFamily="18" charset="0"/>
              </a:rPr>
              <a:t> Connect their values to AFGE’s values.   </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defTabSz="923087">
              <a:defRPr/>
            </a:pPr>
            <a:fld id="{9094E84A-7C2E-4E86-94DE-6099610890BA}" type="slidenum">
              <a:rPr lang="en-US" sz="1800" kern="0">
                <a:solidFill>
                  <a:sysClr val="windowText" lastClr="000000"/>
                </a:solidFill>
              </a:rPr>
              <a:pPr defTabSz="923087">
                <a:defRPr/>
              </a:pPr>
              <a:t>78</a:t>
            </a:fld>
            <a:endParaRPr lang="en-US" sz="1800" kern="0">
              <a:solidFill>
                <a:sysClr val="windowText" lastClr="000000"/>
              </a:solidFill>
            </a:endParaRPr>
          </a:p>
        </p:txBody>
      </p:sp>
    </p:spTree>
    <p:extLst>
      <p:ext uri="{BB962C8B-B14F-4D97-AF65-F5344CB8AC3E}">
        <p14:creationId xmlns:p14="http://schemas.microsoft.com/office/powerpoint/2010/main" val="14266250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b="1" u="sng"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Suggested Language:</a:t>
            </a:r>
            <a:r>
              <a:rPr lang="en-US" u="sng" dirty="0">
                <a:solidFill>
                  <a:srgbClr val="FF0000"/>
                </a:solidFill>
                <a:latin typeface="Arial Narrow" panose="020B0606020202030204" pitchFamily="34" charset="0"/>
                <a:ea typeface="Times New Roman" panose="02020603050405020304" pitchFamily="18" charset="0"/>
                <a:cs typeface="Times New Roman" panose="02020603050405020304" pitchFamily="18" charset="0"/>
              </a:rPr>
              <a:t> </a:t>
            </a:r>
            <a:r>
              <a:rPr lang="en-US" dirty="0">
                <a:latin typeface="Arial Narrow" panose="020B0606020202030204" pitchFamily="34" charset="0"/>
                <a:ea typeface="Times New Roman" panose="02020603050405020304" pitchFamily="18" charset="0"/>
                <a:cs typeface="Times New Roman" panose="02020603050405020304" pitchFamily="18" charset="0"/>
              </a:rPr>
              <a:t>You are all here because you serve in a leadership capacity in your Local or possibly will be serving in one soon.  I want you to take 1 minute (literally) for some personal reflection and respond to the following question, “Why did you become/or have an interest in becoming a leader in AFGE?” Be prepared to share this reason with someone in a minute. </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endParaRPr lang="en-US" b="1" u="sng" dirty="0">
              <a:latin typeface="Arial Narrow" panose="020B0606020202030204" pitchFamily="34" charset="0"/>
              <a:ea typeface="Times New Roman" panose="02020603050405020304" pitchFamily="18" charset="0"/>
              <a:cs typeface="Times New Roman" panose="02020603050405020304" pitchFamily="18" charset="0"/>
            </a:endParaRPr>
          </a:p>
          <a:p>
            <a:r>
              <a:rPr lang="en-US" b="1" u="sng" dirty="0">
                <a:latin typeface="Arial Narrow" panose="020B0606020202030204" pitchFamily="34" charset="0"/>
                <a:ea typeface="Times New Roman" panose="02020603050405020304" pitchFamily="18" charset="0"/>
                <a:cs typeface="Times New Roman" panose="02020603050405020304" pitchFamily="18" charset="0"/>
              </a:rPr>
              <a:t>What to Do</a:t>
            </a:r>
            <a:r>
              <a:rPr lang="en-US" b="1" dirty="0">
                <a:latin typeface="Arial Narrow" panose="020B0606020202030204" pitchFamily="34" charset="0"/>
                <a:ea typeface="Times New Roman" panose="02020603050405020304" pitchFamily="18" charset="0"/>
                <a:cs typeface="Times New Roman" panose="02020603050405020304" pitchFamily="18" charset="0"/>
              </a:rPr>
              <a:t>:</a:t>
            </a:r>
            <a:r>
              <a:rPr lang="en-US" dirty="0">
                <a:latin typeface="Arial Narrow" panose="020B0606020202030204" pitchFamily="34" charset="0"/>
                <a:ea typeface="Times New Roman" panose="02020603050405020304" pitchFamily="18" charset="0"/>
                <a:cs typeface="Times New Roman" panose="02020603050405020304" pitchFamily="18" charset="0"/>
              </a:rPr>
              <a:t> After 1 minute:</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pPr marL="342869" indent="-342869">
              <a:lnSpc>
                <a:spcPct val="107000"/>
              </a:lnSpc>
              <a:spcAft>
                <a:spcPts val="800"/>
              </a:spcAft>
              <a:buFont typeface="+mj-lt"/>
              <a:buAutoNum type="arabicPeriod"/>
              <a:tabLst>
                <a:tab pos="228579" algn="l"/>
              </a:tabLst>
            </a:pPr>
            <a:r>
              <a:rPr lang="en-US" dirty="0">
                <a:latin typeface="Arial Narrow" panose="020B0606020202030204" pitchFamily="34" charset="0"/>
                <a:ea typeface="Times New Roman" panose="02020603050405020304" pitchFamily="18" charset="0"/>
                <a:cs typeface="Times New Roman" panose="02020603050405020304" pitchFamily="18" charset="0"/>
              </a:rPr>
              <a:t>Pair the participants together, (encourage folks to go to someone they do not know or barely know) and let participants know that they will get to know another participant a little better and that they are going to be introducing their partner.</a:t>
            </a:r>
          </a:p>
          <a:p>
            <a:pPr marL="342869" indent="-342869">
              <a:buFont typeface="+mj-lt"/>
              <a:buAutoNum type="arabicPeriod"/>
              <a:tabLst>
                <a:tab pos="228579" algn="l"/>
              </a:tabLst>
            </a:pPr>
            <a:r>
              <a:rPr lang="en-US" dirty="0">
                <a:latin typeface="Arial Narrow" panose="020B0606020202030204" pitchFamily="34" charset="0"/>
                <a:ea typeface="Times New Roman" panose="02020603050405020304" pitchFamily="18" charset="0"/>
                <a:cs typeface="Times New Roman" panose="02020603050405020304" pitchFamily="18" charset="0"/>
              </a:rPr>
              <a:t>Have them introduce themselves to their partner(s) by name, what local they are from, and share with them why they became a leader in AFGE.</a:t>
            </a:r>
            <a:endParaRPr lang="en-US" sz="1400" dirty="0">
              <a:latin typeface="Arial Narrow" panose="020B0606020202030204" pitchFamily="34" charset="0"/>
              <a:ea typeface="Times New Roman" panose="02020603050405020304" pitchFamily="18" charset="0"/>
              <a:cs typeface="Times New Roman" panose="02020603050405020304" pitchFamily="18" charset="0"/>
            </a:endParaRPr>
          </a:p>
          <a:p>
            <a:pPr marL="342869" indent="-342869">
              <a:spcBef>
                <a:spcPts val="300"/>
              </a:spcBef>
              <a:buFont typeface="+mj-lt"/>
              <a:buAutoNum type="arabicPeriod"/>
              <a:tabLst>
                <a:tab pos="457159" algn="l"/>
                <a:tab pos="228579" algn="l"/>
              </a:tabLst>
            </a:pPr>
            <a:r>
              <a:rPr lang="en-US" dirty="0">
                <a:latin typeface="Arial Narrow" panose="020B0606020202030204" pitchFamily="34" charset="0"/>
                <a:ea typeface="Times New Roman" panose="02020603050405020304" pitchFamily="18" charset="0"/>
                <a:cs typeface="Times New Roman" panose="02020603050405020304" pitchFamily="18" charset="0"/>
              </a:rPr>
              <a:t>After 5 minutes (timing depends on the number of participants, allow more time for more participants) start calling on people to introduce their partner(s). </a:t>
            </a:r>
            <a:endParaRPr lang="en-US" sz="1400" dirty="0">
              <a:latin typeface="Arial Narrow" panose="020B0606020202030204" pitchFamily="34" charset="0"/>
              <a:ea typeface="Times New Roman" panose="02020603050405020304" pitchFamily="18" charset="0"/>
              <a:cs typeface="Times New Roman" panose="02020603050405020304" pitchFamily="18" charset="0"/>
            </a:endParaRPr>
          </a:p>
          <a:p>
            <a:pPr marL="342869" indent="-342869">
              <a:buFont typeface="+mj-lt"/>
              <a:buAutoNum type="arabicPeriod"/>
              <a:tabLst>
                <a:tab pos="457159" algn="l"/>
                <a:tab pos="228579" algn="l"/>
              </a:tabLst>
            </a:pPr>
            <a:r>
              <a:rPr lang="en-US" dirty="0">
                <a:latin typeface="Arial Narrow" panose="020B0606020202030204" pitchFamily="34" charset="0"/>
                <a:ea typeface="Times New Roman" panose="02020603050405020304" pitchFamily="18" charset="0"/>
                <a:cs typeface="Times New Roman" panose="02020603050405020304" pitchFamily="18" charset="0"/>
              </a:rPr>
              <a:t>During the introductions:</a:t>
            </a:r>
            <a:endParaRPr lang="en-US" sz="1400" dirty="0">
              <a:latin typeface="Arial Narrow" panose="020B0606020202030204" pitchFamily="34" charset="0"/>
              <a:ea typeface="Times New Roman" panose="02020603050405020304" pitchFamily="18" charset="0"/>
              <a:cs typeface="Times New Roman" panose="02020603050405020304" pitchFamily="18" charset="0"/>
            </a:endParaRPr>
          </a:p>
          <a:p>
            <a:pPr marL="742883" lvl="1" indent="-285724">
              <a:buFont typeface="Symbol" panose="05050102010706020507" pitchFamily="18" charset="2"/>
              <a:buChar char=""/>
              <a:tabLst>
                <a:tab pos="457159" algn="l"/>
              </a:tabLst>
            </a:pPr>
            <a:r>
              <a:rPr lang="en-US" dirty="0">
                <a:latin typeface="Arial Narrow" panose="020B0606020202030204" pitchFamily="34" charset="0"/>
                <a:ea typeface="Times New Roman" panose="02020603050405020304" pitchFamily="18" charset="0"/>
                <a:cs typeface="Times New Roman" panose="02020603050405020304" pitchFamily="18" charset="0"/>
              </a:rPr>
              <a:t>Chart key words (values) as to why they became leaders.  </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pPr marL="742883" lvl="1" indent="-285724">
              <a:buFont typeface="Symbol" panose="05050102010706020507" pitchFamily="18" charset="2"/>
              <a:buChar char=""/>
              <a:tabLst>
                <a:tab pos="457159" algn="l"/>
              </a:tabLst>
            </a:pPr>
            <a:r>
              <a:rPr lang="en-US" dirty="0">
                <a:latin typeface="Arial Narrow" panose="020B0606020202030204" pitchFamily="34" charset="0"/>
                <a:ea typeface="Times New Roman" panose="02020603050405020304" pitchFamily="18" charset="0"/>
                <a:cs typeface="Times New Roman" panose="02020603050405020304" pitchFamily="18" charset="0"/>
              </a:rPr>
              <a:t>Compare/contrast reasons participants became leaders.</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pPr marL="742883" lvl="1" indent="-285724">
              <a:buFont typeface="Symbol" panose="05050102010706020507" pitchFamily="18" charset="2"/>
              <a:buChar char=""/>
              <a:tabLst>
                <a:tab pos="457159" algn="l"/>
              </a:tabLst>
            </a:pPr>
            <a:r>
              <a:rPr lang="en-US" dirty="0">
                <a:latin typeface="Arial Narrow" panose="020B0606020202030204" pitchFamily="34" charset="0"/>
                <a:ea typeface="Times New Roman" panose="02020603050405020304" pitchFamily="18" charset="0"/>
                <a:cs typeface="Times New Roman" panose="02020603050405020304" pitchFamily="18" charset="0"/>
              </a:rPr>
              <a:t> Connect their values to AFGE’s values.   </a:t>
            </a:r>
            <a:endParaRPr lang="en-US" sz="1400" dirty="0">
              <a:latin typeface="Book Antiqua" panose="0204060205030503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defTabSz="923087">
              <a:defRPr/>
            </a:pPr>
            <a:fld id="{9094E84A-7C2E-4E86-94DE-6099610890BA}" type="slidenum">
              <a:rPr lang="en-US" sz="1800" kern="0">
                <a:solidFill>
                  <a:sysClr val="windowText" lastClr="000000"/>
                </a:solidFill>
              </a:rPr>
              <a:pPr defTabSz="923087">
                <a:defRPr/>
              </a:pPr>
              <a:t>79</a:t>
            </a:fld>
            <a:endParaRPr lang="en-US" sz="1800" kern="0">
              <a:solidFill>
                <a:sysClr val="windowText" lastClr="000000"/>
              </a:solidFill>
            </a:endParaRPr>
          </a:p>
        </p:txBody>
      </p:sp>
    </p:spTree>
    <p:extLst>
      <p:ext uri="{BB962C8B-B14F-4D97-AF65-F5344CB8AC3E}">
        <p14:creationId xmlns:p14="http://schemas.microsoft.com/office/powerpoint/2010/main" val="3825442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BUILDING STRONG LOCALS</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Suggested Language: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Speaking of shared purpose and shared goals… </a:t>
            </a:r>
          </a:p>
          <a:p>
            <a:r>
              <a:rPr lang="en-US" sz="1200" kern="1200" dirty="0">
                <a:solidFill>
                  <a:schemeClr val="tx1"/>
                </a:solidFill>
                <a:effectLst/>
                <a:latin typeface="+mn-lt"/>
                <a:ea typeface="+mn-ea"/>
                <a:cs typeface="+mn-cs"/>
              </a:rPr>
              <a:t>You all have been attracted to union leadership for different specific reasons, but it is largely because you all in some way or the other share similar values. One of those values, I am sure is that you have a desire to see and build stronger Locals (which in turn of course increases our ability as a union to better service our members—which is always the bottom line of the work that we do). </a:t>
            </a:r>
          </a:p>
          <a:p>
            <a:r>
              <a:rPr lang="en-US" sz="1200" kern="1200" dirty="0">
                <a:solidFill>
                  <a:schemeClr val="tx1"/>
                </a:solidFill>
                <a:effectLst/>
                <a:latin typeface="+mn-lt"/>
                <a:ea typeface="+mn-ea"/>
                <a:cs typeface="+mn-cs"/>
              </a:rPr>
              <a:t>The primary goal as a leader is to build stronger Locals. AFGE the union, is only as strong as its Locals. </a:t>
            </a:r>
          </a:p>
          <a:p>
            <a:r>
              <a:rPr lang="en-US" sz="1200" kern="1200" dirty="0">
                <a:solidFill>
                  <a:schemeClr val="tx1"/>
                </a:solidFill>
                <a:effectLst/>
                <a:latin typeface="+mn-lt"/>
                <a:ea typeface="+mn-ea"/>
                <a:cs typeface="+mn-cs"/>
              </a:rPr>
              <a:t>So, the question is, what does that mean exactly? What do you think it means to build a strong Local? </a:t>
            </a:r>
            <a:r>
              <a:rPr lang="en-US" sz="1200" b="1" i="1" kern="1200" dirty="0">
                <a:solidFill>
                  <a:schemeClr val="tx1"/>
                </a:solidFill>
                <a:effectLst/>
                <a:latin typeface="+mn-lt"/>
                <a:ea typeface="+mn-ea"/>
                <a:cs typeface="+mn-cs"/>
              </a:rPr>
              <a:t>(Solicit comments from the participants). </a:t>
            </a:r>
            <a:endParaRPr lang="en-US" sz="1200" kern="1200" dirty="0">
              <a:solidFill>
                <a:schemeClr val="tx1"/>
              </a:solidFill>
              <a:effectLst/>
              <a:latin typeface="+mn-lt"/>
              <a:ea typeface="+mn-ea"/>
              <a:cs typeface="+mn-cs"/>
            </a:endParaRPr>
          </a:p>
          <a:p>
            <a:endParaRPr lang="en-US" b="0" u="none" dirty="0"/>
          </a:p>
        </p:txBody>
      </p:sp>
      <p:sp>
        <p:nvSpPr>
          <p:cNvPr id="4" name="Slide Number Placeholder 3"/>
          <p:cNvSpPr>
            <a:spLocks noGrp="1"/>
          </p:cNvSpPr>
          <p:nvPr>
            <p:ph type="sldNum" sz="quarter" idx="10"/>
          </p:nvPr>
        </p:nvSpPr>
        <p:spPr/>
        <p:txBody>
          <a:bodyPr/>
          <a:lstStyle/>
          <a:p>
            <a:fld id="{9094E84A-7C2E-4E86-94DE-6099610890BA}" type="slidenum">
              <a:rPr lang="en-US" smtClean="0"/>
              <a:t>8</a:t>
            </a:fld>
            <a:endParaRPr lang="en-US"/>
          </a:p>
        </p:txBody>
      </p:sp>
    </p:spTree>
    <p:extLst>
      <p:ext uri="{BB962C8B-B14F-4D97-AF65-F5344CB8AC3E}">
        <p14:creationId xmlns:p14="http://schemas.microsoft.com/office/powerpoint/2010/main" val="328967832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r>
              <a:rPr lang="en-US" b="1" u="sng" dirty="0"/>
              <a:t>Suggested Language:</a:t>
            </a:r>
          </a:p>
          <a:p>
            <a:pPr>
              <a:defRPr/>
            </a:pPr>
            <a:endParaRPr lang="en-US" b="1" dirty="0"/>
          </a:p>
          <a:p>
            <a:pPr>
              <a:defRPr/>
            </a:pPr>
            <a:r>
              <a:rPr lang="en-US" b="0" dirty="0"/>
              <a:t>Alright, the last thing we will discuss is an important</a:t>
            </a:r>
            <a:r>
              <a:rPr lang="en-US" b="0" baseline="0" dirty="0"/>
              <a:t> skill and that is time management. As an AFGE leader, it will be very important to manage your time effectively. This as well relates to strategic planning because as you plan you will notice there will be a lot of things that come up, but everything can not be accomplished. Time management involves learning AND practicing first things first and put an order to everything. One helpful way to do this is called Eisenhower's Urgent/Important Principle. So, let’s take a look: </a:t>
            </a:r>
            <a:endParaRPr lang="en-US" b="0" dirty="0"/>
          </a:p>
          <a:p>
            <a:pPr>
              <a:defRPr/>
            </a:pPr>
            <a:endParaRPr lang="en-US" b="1" dirty="0"/>
          </a:p>
          <a:p>
            <a:pPr>
              <a:defRPr/>
            </a:pPr>
            <a:r>
              <a:rPr lang="en-US" b="1" dirty="0"/>
              <a:t>1. Important and Urgent</a:t>
            </a:r>
          </a:p>
          <a:p>
            <a:pPr>
              <a:defRPr/>
            </a:pPr>
            <a:r>
              <a:rPr lang="en-US" dirty="0"/>
              <a:t>There are two distinct types of urgent and important activities: ones that you could not have foreseen, and others that you've left until the last minute.</a:t>
            </a:r>
          </a:p>
          <a:p>
            <a:pPr>
              <a:defRPr/>
            </a:pPr>
            <a:r>
              <a:rPr lang="en-US" dirty="0"/>
              <a:t>You can eliminate last-minute activities by planning ahead and </a:t>
            </a:r>
            <a:r>
              <a:rPr lang="en-US" b="1" dirty="0">
                <a:hlinkClick r:id="rId3"/>
              </a:rPr>
              <a:t>avoiding procrastination</a:t>
            </a:r>
            <a:r>
              <a:rPr lang="en-US" dirty="0"/>
              <a:t>  .</a:t>
            </a:r>
          </a:p>
          <a:p>
            <a:pPr>
              <a:defRPr/>
            </a:pPr>
            <a:r>
              <a:rPr lang="en-US" dirty="0"/>
              <a:t>However, you can't always predict or avoid some issues and crises. Here, the best approach is to leave some time in your schedule to handle unexpected issues and unplanned important activities. (If a major crisis arises, then you'll need to reschedule other tasks.)</a:t>
            </a:r>
          </a:p>
          <a:p>
            <a:pPr>
              <a:defRPr/>
            </a:pPr>
            <a:r>
              <a:rPr lang="en-US" dirty="0"/>
              <a:t>If you have a lot of urgent and important activities, identify which of these you could have foreseen, and think about how you could schedule similar activities ahead of time, so that they don't become urgent.</a:t>
            </a:r>
          </a:p>
          <a:p>
            <a:pPr>
              <a:defRPr/>
            </a:pPr>
            <a:endParaRPr lang="en-US" dirty="0"/>
          </a:p>
          <a:p>
            <a:pPr>
              <a:defRPr/>
            </a:pPr>
            <a:r>
              <a:rPr lang="en-US" b="1" dirty="0"/>
              <a:t>2. Important but not Urgent</a:t>
            </a:r>
          </a:p>
          <a:p>
            <a:pPr>
              <a:defRPr/>
            </a:pPr>
            <a:r>
              <a:rPr lang="en-US" dirty="0"/>
              <a:t>These are the activities that help you achieve your personal and professional goals, and complete important work. </a:t>
            </a:r>
          </a:p>
          <a:p>
            <a:pPr>
              <a:defRPr/>
            </a:pPr>
            <a:r>
              <a:rPr lang="en-US" dirty="0"/>
              <a:t>Make sure that you have plenty of time to do these things properly, so that they do not become urgent. Also, remember to leave enough time in your schedule to deal with unforeseen problems. This will maximize your chances of keeping on track, and help you avoid the stress of work becoming more urgent than necessary.</a:t>
            </a:r>
          </a:p>
          <a:p>
            <a:pPr>
              <a:defRPr/>
            </a:pPr>
            <a:r>
              <a:rPr lang="en-US" b="1" dirty="0"/>
              <a:t>3. Not Important but Urgent</a:t>
            </a:r>
          </a:p>
          <a:p>
            <a:pPr>
              <a:defRPr/>
            </a:pPr>
            <a:r>
              <a:rPr lang="en-US" dirty="0"/>
              <a:t>Urgent but not important tasks are things that prevent you from achieving your goals. Ask yourself whether you can reschedule or </a:t>
            </a:r>
            <a:r>
              <a:rPr lang="en-US" b="1" dirty="0">
                <a:hlinkClick r:id="rId4"/>
              </a:rPr>
              <a:t>delegate</a:t>
            </a:r>
            <a:r>
              <a:rPr lang="en-US" dirty="0"/>
              <a:t>  them.</a:t>
            </a:r>
          </a:p>
          <a:p>
            <a:pPr>
              <a:defRPr/>
            </a:pPr>
            <a:r>
              <a:rPr lang="en-US" dirty="0"/>
              <a:t>A common source of such activities is other people. Sometimes it's appropriate to say "no" to people politely, or to encourage them to solve the problem themselves. (Our article</a:t>
            </a:r>
            <a:r>
              <a:rPr lang="en-US" b="1" dirty="0">
                <a:hlinkClick r:id="rId5"/>
              </a:rPr>
              <a:t> "'Yes' to the Person, 'No' to the Task"</a:t>
            </a:r>
            <a:r>
              <a:rPr lang="en-US" dirty="0"/>
              <a:t>  will help here.) </a:t>
            </a:r>
          </a:p>
          <a:p>
            <a:pPr>
              <a:defRPr/>
            </a:pPr>
            <a:r>
              <a:rPr lang="en-US" dirty="0"/>
              <a:t>Alternatively, try to have time slots when you are available, so that people know they can speak with you then. A good way to do this is to arrange regular meetings with those who interrupt you often, so that you can deal with all their issues at once. You'll then be able to concentrate on your important activities for longer.</a:t>
            </a:r>
          </a:p>
          <a:p>
            <a:pPr>
              <a:defRPr/>
            </a:pPr>
            <a:r>
              <a:rPr lang="en-US" b="1" dirty="0"/>
              <a:t>4. Not Important and not Urgent</a:t>
            </a:r>
          </a:p>
          <a:p>
            <a:pPr>
              <a:defRPr/>
            </a:pPr>
            <a:r>
              <a:rPr lang="en-US" dirty="0"/>
              <a:t>These activities are just a distraction – avoid them if possible.</a:t>
            </a:r>
          </a:p>
          <a:p>
            <a:pPr>
              <a:defRPr/>
            </a:pPr>
            <a:r>
              <a:rPr lang="en-US" dirty="0"/>
              <a:t>You can simply ignore or cancel many of them. However, some may be activities that other people want you to do, even though they don't contribute to your own desired outcomes. Again, say "no" politely, if you can, and explain why you cannot do it.</a:t>
            </a:r>
          </a:p>
          <a:p>
            <a:pPr>
              <a:defRPr/>
            </a:pPr>
            <a:r>
              <a:rPr lang="en-US" dirty="0"/>
              <a:t>If people see that you are clear about your objectives and </a:t>
            </a:r>
            <a:r>
              <a:rPr lang="en-US" b="1" dirty="0">
                <a:hlinkClick r:id="rId6"/>
              </a:rPr>
              <a:t>boundaries</a:t>
            </a:r>
            <a:r>
              <a:rPr lang="en-US" dirty="0"/>
              <a:t>  , they will often avoid asking you to do "not important" activities in the future.</a:t>
            </a:r>
          </a:p>
          <a:p>
            <a:pPr>
              <a:defRPr/>
            </a:pPr>
            <a:endParaRPr lang="en-US" dirty="0"/>
          </a:p>
          <a:p>
            <a:pPr>
              <a:defRPr/>
            </a:pPr>
            <a:endParaRPr lang="en-US" dirty="0"/>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8190" indent="-291610">
              <a:defRPr>
                <a:solidFill>
                  <a:schemeClr val="tx1"/>
                </a:solidFill>
                <a:latin typeface="Arial" panose="020B0604020202020204" pitchFamily="34" charset="0"/>
              </a:defRPr>
            </a:lvl2pPr>
            <a:lvl3pPr marL="1166446" indent="-233290">
              <a:defRPr>
                <a:solidFill>
                  <a:schemeClr val="tx1"/>
                </a:solidFill>
                <a:latin typeface="Arial" panose="020B0604020202020204" pitchFamily="34" charset="0"/>
              </a:defRPr>
            </a:lvl3pPr>
            <a:lvl4pPr marL="1633024" indent="-233290">
              <a:defRPr>
                <a:solidFill>
                  <a:schemeClr val="tx1"/>
                </a:solidFill>
                <a:latin typeface="Arial" panose="020B0604020202020204" pitchFamily="34" charset="0"/>
              </a:defRPr>
            </a:lvl4pPr>
            <a:lvl5pPr marL="2099602" indent="-233290">
              <a:defRPr>
                <a:solidFill>
                  <a:schemeClr val="tx1"/>
                </a:solidFill>
                <a:latin typeface="Arial" panose="020B0604020202020204" pitchFamily="34" charset="0"/>
              </a:defRPr>
            </a:lvl5pPr>
            <a:lvl6pPr marL="2566180" indent="-233290" eaLnBrk="0" fontAlgn="base" hangingPunct="0">
              <a:spcBef>
                <a:spcPct val="0"/>
              </a:spcBef>
              <a:spcAft>
                <a:spcPct val="0"/>
              </a:spcAft>
              <a:defRPr>
                <a:solidFill>
                  <a:schemeClr val="tx1"/>
                </a:solidFill>
                <a:latin typeface="Arial" panose="020B0604020202020204" pitchFamily="34" charset="0"/>
              </a:defRPr>
            </a:lvl6pPr>
            <a:lvl7pPr marL="3032759" indent="-233290" eaLnBrk="0" fontAlgn="base" hangingPunct="0">
              <a:spcBef>
                <a:spcPct val="0"/>
              </a:spcBef>
              <a:spcAft>
                <a:spcPct val="0"/>
              </a:spcAft>
              <a:defRPr>
                <a:solidFill>
                  <a:schemeClr val="tx1"/>
                </a:solidFill>
                <a:latin typeface="Arial" panose="020B0604020202020204" pitchFamily="34" charset="0"/>
              </a:defRPr>
            </a:lvl7pPr>
            <a:lvl8pPr marL="3499337" indent="-233290" eaLnBrk="0" fontAlgn="base" hangingPunct="0">
              <a:spcBef>
                <a:spcPct val="0"/>
              </a:spcBef>
              <a:spcAft>
                <a:spcPct val="0"/>
              </a:spcAft>
              <a:defRPr>
                <a:solidFill>
                  <a:schemeClr val="tx1"/>
                </a:solidFill>
                <a:latin typeface="Arial" panose="020B0604020202020204" pitchFamily="34" charset="0"/>
              </a:defRPr>
            </a:lvl8pPr>
            <a:lvl9pPr marL="3965915" indent="-233290" eaLnBrk="0" fontAlgn="base" hangingPunct="0">
              <a:spcBef>
                <a:spcPct val="0"/>
              </a:spcBef>
              <a:spcAft>
                <a:spcPct val="0"/>
              </a:spcAft>
              <a:defRPr>
                <a:solidFill>
                  <a:schemeClr val="tx1"/>
                </a:solidFill>
                <a:latin typeface="Arial" panose="020B0604020202020204" pitchFamily="34" charset="0"/>
              </a:defRPr>
            </a:lvl9pPr>
          </a:lstStyle>
          <a:p>
            <a:fld id="{61D03A03-29D3-4C93-816D-40066D3AD5B1}" type="slidenum">
              <a:rPr lang="en-US" altLang="en-US" smtClean="0">
                <a:solidFill>
                  <a:prstClr val="black"/>
                </a:solidFill>
              </a:rPr>
              <a:pPr/>
              <a:t>80</a:t>
            </a:fld>
            <a:endParaRPr lang="en-US" altLang="en-US">
              <a:solidFill>
                <a:prstClr val="black"/>
              </a:solidFill>
            </a:endParaRPr>
          </a:p>
        </p:txBody>
      </p:sp>
    </p:spTree>
    <p:extLst>
      <p:ext uri="{BB962C8B-B14F-4D97-AF65-F5344CB8AC3E}">
        <p14:creationId xmlns:p14="http://schemas.microsoft.com/office/powerpoint/2010/main" val="30367375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Suggested Language: </a:t>
            </a:r>
            <a:r>
              <a:rPr lang="en-US" dirty="0"/>
              <a:t>As a leader at AFGE, you have the special task of seeing the view from the top. Due to your position</a:t>
            </a:r>
            <a:r>
              <a:rPr lang="en-US" baseline="0" dirty="0"/>
              <a:t> in the organization, there is a level of expectation for all of you to see the bigger picture, communicate that bigger picture, and get members involved into that bigger picture. </a:t>
            </a:r>
          </a:p>
          <a:p>
            <a:endParaRPr lang="en-US" baseline="0" dirty="0"/>
          </a:p>
          <a:p>
            <a:r>
              <a:rPr lang="en-US" baseline="0" dirty="0"/>
              <a:t>There are a lot of models for leadership/ or managing teams/organizations, one in particular is called the 7-S Model. This model as well as others are just useful ways to look into the complex elements of teams and organizations.</a:t>
            </a:r>
          </a:p>
          <a:p>
            <a:endParaRPr lang="en-US" baseline="0" dirty="0"/>
          </a:p>
          <a:p>
            <a:r>
              <a:rPr lang="en-US" baseline="0" dirty="0"/>
              <a:t>With the 7-s model Strategy, Structure and System is the overarching themes, and will be how we will frame the skills section of this training. </a:t>
            </a:r>
          </a:p>
          <a:p>
            <a:endParaRPr lang="en-US" baseline="0" dirty="0"/>
          </a:p>
          <a:p>
            <a:r>
              <a:rPr lang="en-US" b="1" baseline="0" dirty="0"/>
              <a:t>Strategy:  </a:t>
            </a:r>
            <a:r>
              <a:rPr lang="en-US" baseline="0" dirty="0"/>
              <a:t>Refers to the plan or route-map that guides your Local. What is your plan for the future?  How do you intend to achieve the objectives?  When was the last time you looked at your strategic plan?  What were the actions you took after looking at it?  When was the last time you updated your strategic plan?  How do you deal with pressure?  What are the sources of sustainable support? What are the key strategic priorities?  </a:t>
            </a:r>
          </a:p>
          <a:p>
            <a:endParaRPr lang="en-US" baseline="0" dirty="0"/>
          </a:p>
          <a:p>
            <a:r>
              <a:rPr lang="en-US" b="1" baseline="0" dirty="0"/>
              <a:t>Structure:  </a:t>
            </a:r>
            <a:r>
              <a:rPr lang="en-US" baseline="0" dirty="0"/>
              <a:t>Refers to the framework in which the activities of the organization’s members are coordinated.  A key function of structure is to focus members’ attention on what needs to get done by defining the work they do and whom they should be working with.  How is the organizational structure designed right now?  How is the team divided?  How do the various departments coordinate activities?  How do the team members organize and align themselves?  Is decision making and controlling centralized or decentralized?  Is this as it should be, given what you’re doing?  Where are the lines of communication?  If you had to suddenly hire another 6 employees tomorrow, what would it look like?  What changes would you have to make</a:t>
            </a:r>
          </a:p>
          <a:p>
            <a:endParaRPr lang="en-US" baseline="0" dirty="0"/>
          </a:p>
          <a:p>
            <a:r>
              <a:rPr lang="en-US" b="1" baseline="0" dirty="0"/>
              <a:t>Systems:  </a:t>
            </a:r>
            <a:r>
              <a:rPr lang="en-US" baseline="0" dirty="0"/>
              <a:t>Refers to the day-to-day processes and procedures.  Having effective systems helps reduce redundancy and streamlines process.  How do you gather and share information?  Do you have a unified database? If you have to put together a report on something, could you do it quickly?  What happens if one of your staff leaves; will they take with them a key part of your Local’s knowledge?  What are the main systems that run the Local? What internal rules and processes does the team use to keep on track?</a:t>
            </a:r>
          </a:p>
          <a:p>
            <a:endParaRPr lang="en-US" baseline="0" dirty="0"/>
          </a:p>
          <a:p>
            <a:r>
              <a:rPr lang="en-US" baseline="0" dirty="0"/>
              <a:t>One thing to point out is that these three things are highly inter-related and highly inter-dependent upon one each other. </a:t>
            </a:r>
          </a:p>
          <a:p>
            <a:endParaRPr lang="en-US" baseline="0" dirty="0"/>
          </a:p>
          <a:p>
            <a:r>
              <a:rPr lang="en-US" baseline="0" dirty="0"/>
              <a:t>So over the next moments, we will go through a few key skills related to promoting a healthy structure, strategy and system for your Local. One of which is creating a Strategic Plan.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t>81</a:t>
            </a:fld>
            <a:endParaRPr lang="en-US"/>
          </a:p>
        </p:txBody>
      </p:sp>
    </p:spTree>
    <p:extLst>
      <p:ext uri="{BB962C8B-B14F-4D97-AF65-F5344CB8AC3E}">
        <p14:creationId xmlns:p14="http://schemas.microsoft.com/office/powerpoint/2010/main" val="24911531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dirty="0"/>
              <a:t>Suggested Language:</a:t>
            </a:r>
          </a:p>
          <a:p>
            <a:endParaRPr lang="en-US" altLang="en-US" b="1" u="sng" dirty="0"/>
          </a:p>
          <a:p>
            <a:r>
              <a:rPr lang="en-US" altLang="en-US" b="0" u="none" dirty="0"/>
              <a:t>A big part of the Strategic plan</a:t>
            </a:r>
            <a:r>
              <a:rPr lang="en-US" altLang="en-US" b="0" u="none" baseline="0" dirty="0"/>
              <a:t> is something you all may be familiar with and that is the SWOT analysis. A good </a:t>
            </a:r>
            <a:r>
              <a:rPr lang="en-US" altLang="en-US" b="0" u="none" baseline="0" dirty="0" err="1"/>
              <a:t>swot</a:t>
            </a:r>
            <a:r>
              <a:rPr lang="en-US" altLang="en-US" b="0" u="none" baseline="0" dirty="0"/>
              <a:t> analysis can help you with important decisions in your Local. The purpose of the SWOT analysis is to identify the Strengths, Weakness, Opportunities and Threats</a:t>
            </a:r>
          </a:p>
          <a:p>
            <a:endParaRPr lang="en-US" altLang="en-US" b="1" u="none" baseline="0" dirty="0"/>
          </a:p>
          <a:p>
            <a:r>
              <a:rPr lang="en-US" altLang="en-US" b="1" u="none" baseline="0" dirty="0"/>
              <a:t>Strengths (internal, positive factors)</a:t>
            </a:r>
          </a:p>
          <a:p>
            <a:endParaRPr lang="en-US" altLang="en-US" b="0" u="none" baseline="0" dirty="0"/>
          </a:p>
          <a:p>
            <a:r>
              <a:rPr lang="en-US" altLang="en-US" b="0" u="none" baseline="0" dirty="0"/>
              <a:t>Strengths describe the positive attributes, tangible and intangible, internal to your Local. They are within your control.</a:t>
            </a:r>
          </a:p>
          <a:p>
            <a:r>
              <a:rPr lang="en-US" altLang="en-US" b="0" u="none" baseline="0" dirty="0"/>
              <a:t>What do you do well?</a:t>
            </a:r>
          </a:p>
          <a:p>
            <a:r>
              <a:rPr lang="en-US" altLang="en-US" b="0" u="none" baseline="0" dirty="0"/>
              <a:t>What internal resources do you have? Think about the following:</a:t>
            </a:r>
          </a:p>
          <a:p>
            <a:r>
              <a:rPr lang="en-US" altLang="en-US" b="0" u="none" baseline="0" dirty="0"/>
              <a:t>Positive attributes of people, such as knowledge, background, education, credentials, network, reputation, or skills.</a:t>
            </a:r>
          </a:p>
          <a:p>
            <a:r>
              <a:rPr lang="en-US" altLang="en-US" b="0" u="none" baseline="0" dirty="0"/>
              <a:t>What advantages do you have? Overall positive aspects?</a:t>
            </a:r>
          </a:p>
          <a:p>
            <a:endParaRPr lang="en-US" altLang="en-US" b="0" u="none" baseline="0" dirty="0"/>
          </a:p>
          <a:p>
            <a:r>
              <a:rPr lang="en-US" altLang="en-US" b="1" u="none" baseline="0" dirty="0"/>
              <a:t>Weaknesses (internal, negative factors)</a:t>
            </a:r>
          </a:p>
          <a:p>
            <a:r>
              <a:rPr lang="en-US" altLang="en-US" b="0" u="none" baseline="0" dirty="0"/>
              <a:t>Weaknesses are aspects of your business that detract from the value you offer or place you at a competitive disadvantage. </a:t>
            </a:r>
          </a:p>
          <a:p>
            <a:r>
              <a:rPr lang="en-US" altLang="en-US" b="0" u="none" baseline="0" dirty="0"/>
              <a:t>What factors that are within your control? </a:t>
            </a:r>
          </a:p>
          <a:p>
            <a:r>
              <a:rPr lang="en-US" altLang="en-US" b="0" u="none" baseline="0" dirty="0"/>
              <a:t>What areas need improvement to accomplish your objectives?</a:t>
            </a:r>
          </a:p>
          <a:p>
            <a:r>
              <a:rPr lang="en-US" altLang="en-US" b="0" u="none" baseline="0" dirty="0"/>
              <a:t>What does your Local lack (for example, expertise or access to skills or technology)?</a:t>
            </a:r>
          </a:p>
          <a:p>
            <a:r>
              <a:rPr lang="en-US" altLang="en-US" b="0" u="none" baseline="0" dirty="0"/>
              <a:t>Does your Local have limited resources?</a:t>
            </a:r>
          </a:p>
          <a:p>
            <a:endParaRPr lang="en-US" altLang="en-US" b="0" u="none" baseline="0" dirty="0"/>
          </a:p>
          <a:p>
            <a:r>
              <a:rPr lang="en-US" altLang="en-US" b="1" u="none" baseline="0" dirty="0"/>
              <a:t>Opportunities (external, positive factors)</a:t>
            </a:r>
          </a:p>
          <a:p>
            <a:r>
              <a:rPr lang="en-US" altLang="en-US" b="0" u="none" baseline="0" dirty="0"/>
              <a:t>Opportunities are external attractive factors that represent reasons your Local is likely to prosper.</a:t>
            </a:r>
          </a:p>
          <a:p>
            <a:r>
              <a:rPr lang="en-US" altLang="en-US" b="0" u="none" baseline="0" dirty="0"/>
              <a:t>What opportunities exist that you can benefit from?</a:t>
            </a:r>
          </a:p>
          <a:p>
            <a:r>
              <a:rPr lang="en-US" altLang="en-US" b="0" u="none" baseline="0" dirty="0"/>
              <a:t>Is the perception of your Local/leadership/team positive?</a:t>
            </a:r>
          </a:p>
          <a:p>
            <a:r>
              <a:rPr lang="en-US" altLang="en-US" b="0" u="none" baseline="0" dirty="0"/>
              <a:t>Is the opportunity ongoing, or is there just a window for it? In other words, how critical is your timing?</a:t>
            </a:r>
          </a:p>
          <a:p>
            <a:endParaRPr lang="en-US" altLang="en-US" b="0" u="none" baseline="0" dirty="0"/>
          </a:p>
          <a:p>
            <a:r>
              <a:rPr lang="en-US" altLang="en-US" b="1" u="none" baseline="0" dirty="0"/>
              <a:t>Threats (external, negative factors)</a:t>
            </a:r>
          </a:p>
          <a:p>
            <a:r>
              <a:rPr lang="en-US" altLang="en-US" b="0" u="none" baseline="0" dirty="0"/>
              <a:t>Threats include external factors beyond your control that could put your work/your Local at risk. You have no control over these, but you may benefit by having contingency plans to address them if they should occur.</a:t>
            </a:r>
          </a:p>
          <a:p>
            <a:r>
              <a:rPr lang="en-US" altLang="en-US" b="0" u="none" baseline="0" dirty="0"/>
              <a:t>What factors beyond your control could place your Local/the work at risk?</a:t>
            </a:r>
          </a:p>
          <a:p>
            <a:r>
              <a:rPr lang="en-US" altLang="en-US" b="0" u="none" baseline="0" dirty="0"/>
              <a:t>Are there challenges?</a:t>
            </a:r>
          </a:p>
          <a:p>
            <a:r>
              <a:rPr lang="en-US" altLang="en-US" b="0" u="none" baseline="0" dirty="0"/>
              <a:t>What situations might threaten your efforts?</a:t>
            </a:r>
          </a:p>
          <a:p>
            <a:endParaRPr lang="en-US" altLang="en-US" b="0" u="none" baseline="0" dirty="0"/>
          </a:p>
          <a:p>
            <a:r>
              <a:rPr lang="en-US" altLang="en-US" b="0" u="none" baseline="0" dirty="0"/>
              <a:t>Look in your participant workbook, on page_____ there is a planning sheet to think through what your SWOT consist of. Take a moment to think through your S W O T of your Local and start to jot a few things down. </a:t>
            </a:r>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8190" indent="-291610">
              <a:defRPr>
                <a:solidFill>
                  <a:schemeClr val="tx1"/>
                </a:solidFill>
                <a:latin typeface="Arial" panose="020B0604020202020204" pitchFamily="34" charset="0"/>
              </a:defRPr>
            </a:lvl2pPr>
            <a:lvl3pPr marL="1166446" indent="-233290">
              <a:defRPr>
                <a:solidFill>
                  <a:schemeClr val="tx1"/>
                </a:solidFill>
                <a:latin typeface="Arial" panose="020B0604020202020204" pitchFamily="34" charset="0"/>
              </a:defRPr>
            </a:lvl3pPr>
            <a:lvl4pPr marL="1633024" indent="-233290">
              <a:defRPr>
                <a:solidFill>
                  <a:schemeClr val="tx1"/>
                </a:solidFill>
                <a:latin typeface="Arial" panose="020B0604020202020204" pitchFamily="34" charset="0"/>
              </a:defRPr>
            </a:lvl4pPr>
            <a:lvl5pPr marL="2099602" indent="-233290">
              <a:defRPr>
                <a:solidFill>
                  <a:schemeClr val="tx1"/>
                </a:solidFill>
                <a:latin typeface="Arial" panose="020B0604020202020204" pitchFamily="34" charset="0"/>
              </a:defRPr>
            </a:lvl5pPr>
            <a:lvl6pPr marL="2566180" indent="-233290" eaLnBrk="0" fontAlgn="base" hangingPunct="0">
              <a:spcBef>
                <a:spcPct val="0"/>
              </a:spcBef>
              <a:spcAft>
                <a:spcPct val="0"/>
              </a:spcAft>
              <a:defRPr>
                <a:solidFill>
                  <a:schemeClr val="tx1"/>
                </a:solidFill>
                <a:latin typeface="Arial" panose="020B0604020202020204" pitchFamily="34" charset="0"/>
              </a:defRPr>
            </a:lvl6pPr>
            <a:lvl7pPr marL="3032759" indent="-233290" eaLnBrk="0" fontAlgn="base" hangingPunct="0">
              <a:spcBef>
                <a:spcPct val="0"/>
              </a:spcBef>
              <a:spcAft>
                <a:spcPct val="0"/>
              </a:spcAft>
              <a:defRPr>
                <a:solidFill>
                  <a:schemeClr val="tx1"/>
                </a:solidFill>
                <a:latin typeface="Arial" panose="020B0604020202020204" pitchFamily="34" charset="0"/>
              </a:defRPr>
            </a:lvl7pPr>
            <a:lvl8pPr marL="3499337" indent="-233290" eaLnBrk="0" fontAlgn="base" hangingPunct="0">
              <a:spcBef>
                <a:spcPct val="0"/>
              </a:spcBef>
              <a:spcAft>
                <a:spcPct val="0"/>
              </a:spcAft>
              <a:defRPr>
                <a:solidFill>
                  <a:schemeClr val="tx1"/>
                </a:solidFill>
                <a:latin typeface="Arial" panose="020B0604020202020204" pitchFamily="34" charset="0"/>
              </a:defRPr>
            </a:lvl8pPr>
            <a:lvl9pPr marL="3965915" indent="-233290" eaLnBrk="0" fontAlgn="base" hangingPunct="0">
              <a:spcBef>
                <a:spcPct val="0"/>
              </a:spcBef>
              <a:spcAft>
                <a:spcPct val="0"/>
              </a:spcAft>
              <a:defRPr>
                <a:solidFill>
                  <a:schemeClr val="tx1"/>
                </a:solidFill>
                <a:latin typeface="Arial" panose="020B0604020202020204" pitchFamily="34" charset="0"/>
              </a:defRPr>
            </a:lvl9pPr>
          </a:lstStyle>
          <a:p>
            <a:fld id="{974E798A-B04A-4DB4-ACF1-DB48689850F8}" type="slidenum">
              <a:rPr lang="en-US" altLang="en-US" smtClean="0">
                <a:solidFill>
                  <a:prstClr val="black"/>
                </a:solidFill>
              </a:rPr>
              <a:pPr/>
              <a:t>82</a:t>
            </a:fld>
            <a:endParaRPr lang="en-US" altLang="en-US">
              <a:solidFill>
                <a:prstClr val="black"/>
              </a:solidFill>
            </a:endParaRPr>
          </a:p>
        </p:txBody>
      </p:sp>
    </p:spTree>
    <p:extLst>
      <p:ext uri="{BB962C8B-B14F-4D97-AF65-F5344CB8AC3E}">
        <p14:creationId xmlns:p14="http://schemas.microsoft.com/office/powerpoint/2010/main" val="141400949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a:t>Suggested Language:</a:t>
            </a:r>
          </a:p>
          <a:p>
            <a:endParaRPr lang="en-US" b="1" u="sng" baseline="0" dirty="0"/>
          </a:p>
          <a:p>
            <a:r>
              <a:rPr lang="en-US" dirty="0"/>
              <a:t>The creation and implementation of your Strategic Plan will hands down be the most important skill and tool you will use to effectively build out a sound strategy, structure and system. </a:t>
            </a:r>
          </a:p>
          <a:p>
            <a:r>
              <a:rPr lang="en-US" dirty="0"/>
              <a:t>There is a well-known quote by Benjamin Franklin, “By failing to prepare, you are preparing to fail”. One aspect of preparing yourself as a leader is doing what we have been doing this week. Engaging in training, learning and taking in as much knowledge as possible. </a:t>
            </a:r>
          </a:p>
          <a:p>
            <a:r>
              <a:rPr lang="en-US" dirty="0"/>
              <a:t>The Strategic Plan involves bring everything together and answer two key things which is the what and the how. The Strategic Plan is your roadmap as a leader and should guide you in how you organize the PEOPLE and the WORK. </a:t>
            </a:r>
          </a:p>
          <a:p>
            <a:r>
              <a:rPr lang="en-US" dirty="0"/>
              <a:t>The process of strategic planning looks different for different people, and there is a level two/advanced training that goes deeper into the strategic planning process. But overall, this is what you should know about strategic planning. You are answering these big questions (read off the slide). </a:t>
            </a:r>
          </a:p>
          <a:p>
            <a:endParaRPr lang="en-US" dirty="0"/>
          </a:p>
          <a:p>
            <a:r>
              <a:rPr lang="en-US" dirty="0"/>
              <a:t>AFGE urges and encourages ALL unions to complete a strategic plan, in some way shape or form </a:t>
            </a:r>
            <a:r>
              <a:rPr lang="en-US" dirty="0" err="1"/>
              <a:t>bc</a:t>
            </a:r>
            <a:r>
              <a:rPr lang="en-US" dirty="0"/>
              <a:t> planning is a key step to becoming BIG ENOUGH TO WIN. THE KEY AREAS OF </a:t>
            </a:r>
            <a:r>
              <a:rPr lang="en-US" dirty="0" err="1"/>
              <a:t>BeTW</a:t>
            </a:r>
            <a:r>
              <a:rPr lang="en-US" dirty="0"/>
              <a:t> are: Organizing, Legislative Mobilization, Political Influence, Stronger Local Union (which we discussed earlier), and Education and Communication. As we go through discussing and practicing planning these are the areas you want to be mindful of. These are our strategic objectives, and now you all just have to the strategy and tactics in your Local and Councils. </a:t>
            </a:r>
          </a:p>
          <a:p>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t>83</a:t>
            </a:fld>
            <a:endParaRPr lang="en-US"/>
          </a:p>
        </p:txBody>
      </p:sp>
    </p:spTree>
    <p:extLst>
      <p:ext uri="{BB962C8B-B14F-4D97-AF65-F5344CB8AC3E}">
        <p14:creationId xmlns:p14="http://schemas.microsoft.com/office/powerpoint/2010/main" val="25257492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a:t>
            </a:r>
            <a:r>
              <a:rPr lang="en-US" baseline="0" dirty="0"/>
              <a:t> Page 32 of the PW is a chart that will help you as you think through how to make your Local Big Enough to WIN. </a:t>
            </a:r>
          </a:p>
          <a:p>
            <a:endParaRPr lang="en-US" baseline="0" dirty="0"/>
          </a:p>
          <a:p>
            <a:r>
              <a:rPr lang="en-US" baseline="0" dirty="0"/>
              <a:t>Take a few moments to start to brainstorm some ideas. </a:t>
            </a:r>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t>84</a:t>
            </a:fld>
            <a:endParaRPr lang="en-US"/>
          </a:p>
        </p:txBody>
      </p:sp>
    </p:spTree>
    <p:extLst>
      <p:ext uri="{BB962C8B-B14F-4D97-AF65-F5344CB8AC3E}">
        <p14:creationId xmlns:p14="http://schemas.microsoft.com/office/powerpoint/2010/main" val="30560546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Language: </a:t>
            </a:r>
          </a:p>
          <a:p>
            <a:r>
              <a:rPr lang="en-US" b="0" dirty="0"/>
              <a:t>Of course this speaks directly to structure.</a:t>
            </a:r>
            <a:r>
              <a:rPr lang="en-US" b="0" baseline="0" dirty="0"/>
              <a:t> </a:t>
            </a:r>
          </a:p>
          <a:p>
            <a:endParaRPr lang="en-US" b="0" baseline="0" dirty="0"/>
          </a:p>
          <a:p>
            <a:r>
              <a:rPr lang="en-US" b="0" baseline="0" dirty="0"/>
              <a:t>Building out your committee structure will be imperative, because your committees will implement a lot of the work that will be done. Based on what you know about the programmatic goals of AFGE, What kind of committees do you think you will need at you Local? (Legislative/Political, Communications, Retiree/YOUNG, </a:t>
            </a:r>
            <a:r>
              <a:rPr lang="en-US" b="0" baseline="0" dirty="0" err="1"/>
              <a:t>etc</a:t>
            </a:r>
            <a:r>
              <a:rPr lang="en-US" b="0" baseline="0" dirty="0"/>
              <a:t>). </a:t>
            </a:r>
            <a:endParaRPr lang="en-US" b="0" dirty="0"/>
          </a:p>
          <a:p>
            <a:endParaRPr lang="en-US" b="1" dirty="0"/>
          </a:p>
          <a:p>
            <a:r>
              <a:rPr lang="en-US" b="0" dirty="0"/>
              <a:t>In </a:t>
            </a:r>
            <a:r>
              <a:rPr lang="en-US" dirty="0"/>
              <a:t>terms of creating a healthy</a:t>
            </a:r>
            <a:r>
              <a:rPr lang="en-US" baseline="0" dirty="0"/>
              <a:t> structure, strategy and system, </a:t>
            </a:r>
            <a:r>
              <a:rPr lang="en-US" dirty="0"/>
              <a:t>Mapping gives you an opportunity to look at what you need to know about your agency, bargaining unit(s), and work sites in order to be really effective in organizing and representing the employees.  Some things you look at in mapping is: </a:t>
            </a:r>
          </a:p>
          <a:p>
            <a:pPr marL="173079" indent="-173079">
              <a:buFont typeface="Arial" panose="020B0604020202020204" pitchFamily="34" charset="0"/>
              <a:buChar char="•"/>
            </a:pPr>
            <a:r>
              <a:rPr lang="en-US" dirty="0"/>
              <a:t>Mission of agency/agency division/location</a:t>
            </a:r>
          </a:p>
          <a:p>
            <a:pPr marL="173079" indent="-173079">
              <a:buFont typeface="Arial" panose="020B0604020202020204" pitchFamily="34" charset="0"/>
              <a:buChar char="•"/>
            </a:pPr>
            <a:r>
              <a:rPr lang="en-US" dirty="0"/>
              <a:t>Brief history of agency/agency division/location (date created, why)</a:t>
            </a:r>
          </a:p>
          <a:p>
            <a:pPr marL="173079" indent="-173079">
              <a:buFont typeface="Arial" panose="020B0604020202020204" pitchFamily="34" charset="0"/>
              <a:buChar char="•"/>
            </a:pPr>
            <a:r>
              <a:rPr lang="en-US" dirty="0"/>
              <a:t>Location(s) of agency/agency division</a:t>
            </a:r>
          </a:p>
          <a:p>
            <a:pPr marL="173079" indent="-173079">
              <a:buFont typeface="Arial" panose="020B0604020202020204" pitchFamily="34" charset="0"/>
              <a:buChar char="•"/>
            </a:pPr>
            <a:r>
              <a:rPr lang="en-US" dirty="0"/>
              <a:t>Whether other agency/agency division employees are represented by AFGE or other unions</a:t>
            </a:r>
          </a:p>
          <a:p>
            <a:pPr marL="173079" indent="-173079">
              <a:buFont typeface="Arial" panose="020B0604020202020204" pitchFamily="34" charset="0"/>
              <a:buChar char="•"/>
            </a:pPr>
            <a:r>
              <a:rPr lang="en-US" dirty="0"/>
              <a:t>Total number of employees of agency/agency division/location </a:t>
            </a:r>
          </a:p>
          <a:p>
            <a:pPr marL="173079" indent="-173079">
              <a:buFont typeface="Arial" panose="020B0604020202020204" pitchFamily="34" charset="0"/>
              <a:buChar char="•"/>
            </a:pPr>
            <a:r>
              <a:rPr lang="en-US" dirty="0"/>
              <a:t>Operational head of agency/agency division/location</a:t>
            </a:r>
          </a:p>
          <a:p>
            <a:pPr marL="173079" indent="-173079">
              <a:buFont typeface="Arial" panose="020B0604020202020204" pitchFamily="34" charset="0"/>
              <a:buChar char="•"/>
            </a:pPr>
            <a:r>
              <a:rPr lang="en-US" dirty="0"/>
              <a:t>Labor relations head of agency/agency division/location</a:t>
            </a:r>
          </a:p>
          <a:p>
            <a:pPr marL="173079" indent="-173079">
              <a:buFont typeface="Arial" panose="020B0604020202020204" pitchFamily="34" charset="0"/>
              <a:buChar char="•"/>
            </a:pPr>
            <a:r>
              <a:rPr lang="en-US" dirty="0"/>
              <a:t>Location(s) of BUEs</a:t>
            </a:r>
          </a:p>
          <a:p>
            <a:pPr marL="173079" indent="-173079">
              <a:buFont typeface="Arial" panose="020B0604020202020204" pitchFamily="34" charset="0"/>
              <a:buChar char="•"/>
            </a:pPr>
            <a:r>
              <a:rPr lang="en-US" dirty="0"/>
              <a:t>Functions performed by BUEs</a:t>
            </a:r>
          </a:p>
          <a:p>
            <a:pPr marL="173079" indent="-173079">
              <a:buFont typeface="Arial" panose="020B0604020202020204" pitchFamily="34" charset="0"/>
              <a:buChar char="•"/>
            </a:pPr>
            <a:r>
              <a:rPr lang="en-US" dirty="0"/>
              <a:t>Number of BUEs</a:t>
            </a:r>
          </a:p>
          <a:p>
            <a:pPr marL="173079" indent="-173079">
              <a:buFont typeface="Arial" panose="020B0604020202020204" pitchFamily="34" charset="0"/>
              <a:buChar char="•"/>
            </a:pPr>
            <a:r>
              <a:rPr lang="en-US" dirty="0"/>
              <a:t>Number of AFGE members</a:t>
            </a:r>
          </a:p>
          <a:p>
            <a:pPr marL="173079" indent="-173079">
              <a:buFont typeface="Arial" panose="020B0604020202020204" pitchFamily="34" charset="0"/>
              <a:buChar char="•"/>
            </a:pPr>
            <a:r>
              <a:rPr lang="en-US" dirty="0"/>
              <a:t>General demographics (age, gender, race, veteran status, disability status, length of service)</a:t>
            </a:r>
          </a:p>
          <a:p>
            <a:pPr marL="173079" indent="-173079">
              <a:buFont typeface="Arial" panose="020B0604020202020204" pitchFamily="34" charset="0"/>
              <a:buChar char="•"/>
            </a:pPr>
            <a:r>
              <a:rPr lang="en-US" dirty="0"/>
              <a:t>The Local should also be able to communicate with the bargaining unit employees as not just part of the bargaining unit but as part of a particular subset of employees, usually divided by function.  In order to identify employees by functional groups, it is important to know:</a:t>
            </a:r>
          </a:p>
          <a:p>
            <a:pPr marL="173079" indent="-173079">
              <a:buFont typeface="Arial" panose="020B0604020202020204" pitchFamily="34" charset="0"/>
              <a:buChar char="•"/>
            </a:pPr>
            <a:r>
              <a:rPr lang="en-US" dirty="0"/>
              <a:t>Functions in the bargaining unit</a:t>
            </a:r>
          </a:p>
          <a:p>
            <a:pPr marL="173079" indent="-173079">
              <a:buFont typeface="Arial" panose="020B0604020202020204" pitchFamily="34" charset="0"/>
              <a:buChar char="•"/>
            </a:pPr>
            <a:r>
              <a:rPr lang="en-US" dirty="0"/>
              <a:t>Specific duties performed for each function</a:t>
            </a:r>
          </a:p>
          <a:p>
            <a:pPr marL="173079" indent="-173079">
              <a:buFont typeface="Arial" panose="020B0604020202020204" pitchFamily="34" charset="0"/>
              <a:buChar char="•"/>
            </a:pPr>
            <a:r>
              <a:rPr lang="en-US" dirty="0"/>
              <a:t>Locations for each function</a:t>
            </a:r>
          </a:p>
          <a:p>
            <a:pPr marL="173079" indent="-173079">
              <a:buFont typeface="Arial" panose="020B0604020202020204" pitchFamily="34" charset="0"/>
              <a:buChar char="•"/>
            </a:pPr>
            <a:r>
              <a:rPr lang="en-US" dirty="0"/>
              <a:t>Shifts for each function</a:t>
            </a:r>
          </a:p>
          <a:p>
            <a:pPr marL="173079" indent="-173079">
              <a:buFont typeface="Arial" panose="020B0604020202020204" pitchFamily="34" charset="0"/>
              <a:buChar char="•"/>
            </a:pPr>
            <a:r>
              <a:rPr lang="en-US" dirty="0"/>
              <a:t>Supervisors for each function</a:t>
            </a:r>
          </a:p>
          <a:p>
            <a:pPr marL="173079" indent="-173079">
              <a:buFont typeface="Arial" panose="020B0604020202020204" pitchFamily="34" charset="0"/>
              <a:buChar char="•"/>
            </a:pPr>
            <a:r>
              <a:rPr lang="en-US" dirty="0"/>
              <a:t>General employees concerns for each functional group</a:t>
            </a:r>
          </a:p>
          <a:p>
            <a:pPr marL="173079" indent="-173079">
              <a:buFont typeface="Arial" panose="020B0604020202020204" pitchFamily="34" charset="0"/>
              <a:buChar char="•"/>
            </a:pPr>
            <a:r>
              <a:rPr lang="en-US" dirty="0"/>
              <a:t>Occupational series, title, grade</a:t>
            </a:r>
          </a:p>
          <a:p>
            <a:pPr marL="173079" indent="-173079">
              <a:buFont typeface="Arial" panose="020B0604020202020204" pitchFamily="34" charset="0"/>
              <a:buChar char="•"/>
            </a:pPr>
            <a:r>
              <a:rPr lang="en-US" dirty="0"/>
              <a:t>Union leaders within each function</a:t>
            </a:r>
          </a:p>
          <a:p>
            <a:pPr marL="173079" indent="-173079">
              <a:buFont typeface="Arial" panose="020B0604020202020204" pitchFamily="34" charset="0"/>
              <a:buChar char="•"/>
            </a:pPr>
            <a:r>
              <a:rPr lang="en-US" dirty="0"/>
              <a:t>Number of AFGE members</a:t>
            </a:r>
          </a:p>
          <a:p>
            <a:pPr marL="173079" indent="-173079">
              <a:buFont typeface="Arial" panose="020B0604020202020204" pitchFamily="34" charset="0"/>
              <a:buChar char="•"/>
            </a:pPr>
            <a:r>
              <a:rPr lang="en-US" dirty="0"/>
              <a:t>General demographics (age, gender, race, veteran status, disability status, length of service)</a:t>
            </a:r>
          </a:p>
          <a:p>
            <a:r>
              <a:rPr lang="en-US" dirty="0"/>
              <a:t> </a:t>
            </a:r>
          </a:p>
          <a:p>
            <a:r>
              <a:rPr lang="en-US" dirty="0"/>
              <a:t>There</a:t>
            </a:r>
            <a:r>
              <a:rPr lang="en-US" baseline="0" dirty="0"/>
              <a:t> is also your Calling Circle, which is the skill of assessing the potential leaders you have around you. Sustainability is rooted in identifying and developing other leaders. In your workbook you will se an activity associated with building out your calling circle. </a:t>
            </a:r>
          </a:p>
          <a:p>
            <a:endParaRPr lang="en-US" baseline="0" dirty="0"/>
          </a:p>
          <a:p>
            <a:r>
              <a:rPr lang="en-US" baseline="0" dirty="0"/>
              <a:t>Aa you already know, Stewards are key components of your Local’s structure. They are the main people our members count on, go to, depend on, communicate with etc. Member may have no clue who you are, BUT chances are they know their Steward. Important to build your steward structure. </a:t>
            </a:r>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t>85</a:t>
            </a:fld>
            <a:endParaRPr lang="en-US"/>
          </a:p>
        </p:txBody>
      </p:sp>
    </p:spTree>
    <p:extLst>
      <p:ext uri="{BB962C8B-B14F-4D97-AF65-F5344CB8AC3E}">
        <p14:creationId xmlns:p14="http://schemas.microsoft.com/office/powerpoint/2010/main" val="33131226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r>
              <a:rPr lang="en-US" b="1" u="sng" dirty="0"/>
              <a:t>Suggested Language:</a:t>
            </a:r>
          </a:p>
          <a:p>
            <a:pPr>
              <a:defRPr/>
            </a:pPr>
            <a:r>
              <a:rPr lang="en-US" b="0" u="none" dirty="0"/>
              <a:t>Problem</a:t>
            </a:r>
            <a:r>
              <a:rPr lang="en-US" b="0" u="none" baseline="0" dirty="0"/>
              <a:t> solving is a skill that you will have to practice on a day to day basis as a leader. Members and staff will look to you as the ultimate decision maker. This graphic shows a simple process to decision making (read chart). </a:t>
            </a:r>
          </a:p>
          <a:p>
            <a:pPr>
              <a:defRPr/>
            </a:pPr>
            <a:endParaRPr lang="en-US" b="0" u="none" baseline="0" dirty="0"/>
          </a:p>
          <a:p>
            <a:pPr>
              <a:defRPr/>
            </a:pPr>
            <a:r>
              <a:rPr lang="en-US" b="0" u="none" baseline="0" dirty="0"/>
              <a:t>Problem solving will take gathering as much facts as possible, thinking through possible solutions and then making a decision. </a:t>
            </a:r>
          </a:p>
          <a:p>
            <a:pPr>
              <a:defRPr/>
            </a:pPr>
            <a:endParaRPr lang="en-US" b="0" u="none" baseline="0" dirty="0"/>
          </a:p>
          <a:p>
            <a:pPr>
              <a:defRPr/>
            </a:pPr>
            <a:r>
              <a:rPr lang="en-US" b="0" u="none" baseline="0" dirty="0"/>
              <a:t>Lets do a little problem solving practice together. In your workbooks, turn to page____ each table will be assigned a scenario….. And then will be expected to report back. </a:t>
            </a:r>
            <a:endParaRPr lang="en-US" b="0" u="none" dirty="0"/>
          </a:p>
          <a:p>
            <a:pPr>
              <a:defRPr/>
            </a:pPr>
            <a:endParaRPr lang="en-US" b="1" u="sng" dirty="0"/>
          </a:p>
          <a:p>
            <a:pPr>
              <a:defRPr/>
            </a:pPr>
            <a:endParaRPr lang="en-US" b="1" u="sng" dirty="0"/>
          </a:p>
          <a:p>
            <a:pPr>
              <a:defRPr/>
            </a:pPr>
            <a:r>
              <a:rPr lang="en-US" b="1" u="sng" dirty="0"/>
              <a:t>Activity - Role Play</a:t>
            </a:r>
            <a:r>
              <a:rPr lang="en-US" b="1" dirty="0"/>
              <a:t>:</a:t>
            </a:r>
            <a:r>
              <a:rPr lang="en-US" dirty="0"/>
              <a:t> Ask for a volunteer to role play a conversation as a potential member.  Depending on time constraints, use one or more of the following scenarios:</a:t>
            </a:r>
          </a:p>
          <a:p>
            <a:pPr>
              <a:defRPr/>
            </a:pPr>
            <a:r>
              <a:rPr lang="en-US" b="1" dirty="0"/>
              <a:t>Scenario 1:</a:t>
            </a:r>
            <a:r>
              <a:rPr lang="en-US" dirty="0"/>
              <a:t>  A local president approaches a long-term employee who has never joined the union but is not hostile towards the union.  </a:t>
            </a:r>
          </a:p>
          <a:p>
            <a:pPr>
              <a:defRPr/>
            </a:pPr>
            <a:r>
              <a:rPr lang="en-US" dirty="0"/>
              <a:t> </a:t>
            </a:r>
          </a:p>
          <a:p>
            <a:pPr>
              <a:defRPr/>
            </a:pPr>
            <a:r>
              <a:rPr lang="en-US" b="1" dirty="0"/>
              <a:t>Scenario 2:</a:t>
            </a:r>
            <a:r>
              <a:rPr lang="en-US" dirty="0"/>
              <a:t>  A steward approaches a new employee who didn’t have a good experience with the union at her previous workplace.</a:t>
            </a:r>
          </a:p>
          <a:p>
            <a:pPr>
              <a:defRPr/>
            </a:pPr>
            <a:r>
              <a:rPr lang="en-US" dirty="0"/>
              <a:t> </a:t>
            </a:r>
          </a:p>
          <a:p>
            <a:pPr>
              <a:defRPr/>
            </a:pPr>
            <a:r>
              <a:rPr lang="en-US" b="1" dirty="0"/>
              <a:t>Scenario 3:</a:t>
            </a:r>
            <a:r>
              <a:rPr lang="en-US" dirty="0"/>
              <a:t>  A particular supervisor is treating employees unfairly.  One of these employees, a union member, approaches another, who is not a union member. </a:t>
            </a:r>
          </a:p>
          <a:p>
            <a:pPr>
              <a:defRPr/>
            </a:pPr>
            <a:r>
              <a:rPr lang="en-US" dirty="0"/>
              <a:t> </a:t>
            </a:r>
          </a:p>
          <a:p>
            <a:pPr>
              <a:defRPr/>
            </a:pPr>
            <a:r>
              <a:rPr lang="en-US" dirty="0"/>
              <a:t>As a group, debrief the activity.  </a:t>
            </a:r>
            <a:r>
              <a:rPr lang="en-US" b="1" dirty="0"/>
              <a:t>What other suggestions can you offer?</a:t>
            </a:r>
            <a:endParaRPr lang="en-US" dirty="0"/>
          </a:p>
          <a:p>
            <a:pPr>
              <a:defRPr/>
            </a:pPr>
            <a:r>
              <a:rPr lang="en-US" dirty="0"/>
              <a:t> </a:t>
            </a:r>
          </a:p>
          <a:p>
            <a:pPr>
              <a:defRPr/>
            </a:pPr>
            <a:r>
              <a:rPr lang="en-US" b="1" dirty="0"/>
              <a:t>SAY:  </a:t>
            </a:r>
            <a:r>
              <a:rPr lang="en-US" dirty="0"/>
              <a:t>Let’s take a look at some scenarios where we have the opportunity to increase our membership.</a:t>
            </a:r>
            <a:r>
              <a:rPr lang="en-US" b="1" dirty="0"/>
              <a:t>  Ask participants to turn to </a:t>
            </a:r>
            <a:r>
              <a:rPr lang="en-US" dirty="0"/>
              <a:t>Membership Building Scenarios</a:t>
            </a:r>
            <a:r>
              <a:rPr lang="en-US" b="1" dirty="0"/>
              <a:t>.</a:t>
            </a:r>
            <a:endParaRPr lang="en-US" dirty="0"/>
          </a:p>
          <a:p>
            <a:pPr>
              <a:defRPr/>
            </a:pPr>
            <a:r>
              <a:rPr lang="en-US" b="1" u="sng" dirty="0"/>
              <a:t>Activity -Membership Building Scenarios:</a:t>
            </a:r>
            <a:r>
              <a:rPr lang="en-US" b="1" dirty="0"/>
              <a:t> </a:t>
            </a:r>
            <a:r>
              <a:rPr lang="en-US" dirty="0"/>
              <a:t> Assign each group a scenario.  Each group should discuss the scenarios and offer suggestions as to how they should be handled and the rationale for handling them in such a manner.</a:t>
            </a:r>
            <a:r>
              <a:rPr lang="en-US" b="1" dirty="0"/>
              <a:t>  </a:t>
            </a:r>
            <a:endParaRPr lang="en-US" dirty="0"/>
          </a:p>
          <a:p>
            <a:pPr>
              <a:defRPr/>
            </a:pPr>
            <a:r>
              <a:rPr lang="en-US" b="1" i="1" u="sng" dirty="0"/>
              <a:t>Instructor Notes:</a:t>
            </a:r>
            <a:r>
              <a:rPr lang="en-US" dirty="0"/>
              <a:t>   Have the groups discuss these scenarios for </a:t>
            </a:r>
            <a:r>
              <a:rPr lang="en-US" i="1" dirty="0"/>
              <a:t>15-20 minutes</a:t>
            </a:r>
            <a:r>
              <a:rPr lang="en-US" dirty="0"/>
              <a:t> and then report back.  Each group should report back one at a time.  After each report, open up the discussion to the entire group.  See whether other participants have additional pieces to add.  If you disagree with an approach offered by a group or if you feel that there are things that they left out, ask something like:  </a:t>
            </a:r>
            <a:r>
              <a:rPr lang="en-US" b="1" dirty="0"/>
              <a:t>Are there additional ways of confronting this challenge?  What would you identify as the pluses and minuses of the approach offered by this group?</a:t>
            </a:r>
            <a:r>
              <a:rPr lang="en-US" dirty="0"/>
              <a:t>  </a:t>
            </a:r>
          </a:p>
          <a:p>
            <a:pPr>
              <a:defRPr/>
            </a:pPr>
            <a:r>
              <a:rPr lang="en-US" b="1" dirty="0"/>
              <a:t>SAY:</a:t>
            </a:r>
            <a:r>
              <a:rPr lang="en-US" dirty="0"/>
              <a:t>  As we mentioned earlier, you don’t have to only focus on how to encourage people to see the value of joining the union, but you also have to be attentive to why members are leaving the union.  </a:t>
            </a:r>
          </a:p>
          <a:p>
            <a:pPr>
              <a:defRPr/>
            </a:pPr>
            <a:r>
              <a:rPr lang="en-US" b="1" dirty="0"/>
              <a:t>Ask:  What are the main reasons that members resign from the union? </a:t>
            </a:r>
            <a:r>
              <a:rPr lang="en-US" dirty="0"/>
              <a:t>Chart their responses.  As a follow up question, </a:t>
            </a:r>
            <a:r>
              <a:rPr lang="en-US" b="1" dirty="0"/>
              <a:t>do you believe some of these reasons are “on the surface” reasons?  If so, how do you drill down to uncover the “real” reason.</a:t>
            </a:r>
            <a:endParaRPr lang="en-US" dirty="0"/>
          </a:p>
          <a:p>
            <a:pPr>
              <a:defRPr/>
            </a:pPr>
            <a:endParaRPr lang="en-US" dirty="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8190" indent="-291610">
              <a:defRPr>
                <a:solidFill>
                  <a:schemeClr val="tx1"/>
                </a:solidFill>
                <a:latin typeface="Arial" panose="020B0604020202020204" pitchFamily="34" charset="0"/>
              </a:defRPr>
            </a:lvl2pPr>
            <a:lvl3pPr marL="1166446" indent="-233290">
              <a:defRPr>
                <a:solidFill>
                  <a:schemeClr val="tx1"/>
                </a:solidFill>
                <a:latin typeface="Arial" panose="020B0604020202020204" pitchFamily="34" charset="0"/>
              </a:defRPr>
            </a:lvl3pPr>
            <a:lvl4pPr marL="1633024" indent="-233290">
              <a:defRPr>
                <a:solidFill>
                  <a:schemeClr val="tx1"/>
                </a:solidFill>
                <a:latin typeface="Arial" panose="020B0604020202020204" pitchFamily="34" charset="0"/>
              </a:defRPr>
            </a:lvl4pPr>
            <a:lvl5pPr marL="2099602" indent="-233290">
              <a:defRPr>
                <a:solidFill>
                  <a:schemeClr val="tx1"/>
                </a:solidFill>
                <a:latin typeface="Arial" panose="020B0604020202020204" pitchFamily="34" charset="0"/>
              </a:defRPr>
            </a:lvl5pPr>
            <a:lvl6pPr marL="2566180" indent="-233290" eaLnBrk="0" fontAlgn="base" hangingPunct="0">
              <a:spcBef>
                <a:spcPct val="0"/>
              </a:spcBef>
              <a:spcAft>
                <a:spcPct val="0"/>
              </a:spcAft>
              <a:defRPr>
                <a:solidFill>
                  <a:schemeClr val="tx1"/>
                </a:solidFill>
                <a:latin typeface="Arial" panose="020B0604020202020204" pitchFamily="34" charset="0"/>
              </a:defRPr>
            </a:lvl6pPr>
            <a:lvl7pPr marL="3032759" indent="-233290" eaLnBrk="0" fontAlgn="base" hangingPunct="0">
              <a:spcBef>
                <a:spcPct val="0"/>
              </a:spcBef>
              <a:spcAft>
                <a:spcPct val="0"/>
              </a:spcAft>
              <a:defRPr>
                <a:solidFill>
                  <a:schemeClr val="tx1"/>
                </a:solidFill>
                <a:latin typeface="Arial" panose="020B0604020202020204" pitchFamily="34" charset="0"/>
              </a:defRPr>
            </a:lvl7pPr>
            <a:lvl8pPr marL="3499337" indent="-233290" eaLnBrk="0" fontAlgn="base" hangingPunct="0">
              <a:spcBef>
                <a:spcPct val="0"/>
              </a:spcBef>
              <a:spcAft>
                <a:spcPct val="0"/>
              </a:spcAft>
              <a:defRPr>
                <a:solidFill>
                  <a:schemeClr val="tx1"/>
                </a:solidFill>
                <a:latin typeface="Arial" panose="020B0604020202020204" pitchFamily="34" charset="0"/>
              </a:defRPr>
            </a:lvl8pPr>
            <a:lvl9pPr marL="3965915" indent="-233290" eaLnBrk="0" fontAlgn="base" hangingPunct="0">
              <a:spcBef>
                <a:spcPct val="0"/>
              </a:spcBef>
              <a:spcAft>
                <a:spcPct val="0"/>
              </a:spcAft>
              <a:defRPr>
                <a:solidFill>
                  <a:schemeClr val="tx1"/>
                </a:solidFill>
                <a:latin typeface="Arial" panose="020B0604020202020204" pitchFamily="34" charset="0"/>
              </a:defRPr>
            </a:lvl9pPr>
          </a:lstStyle>
          <a:p>
            <a:fld id="{E77F078C-8A70-44E1-9FF7-D222B30EB684}" type="slidenum">
              <a:rPr lang="en-US" altLang="en-US" smtClean="0">
                <a:solidFill>
                  <a:prstClr val="black"/>
                </a:solidFill>
              </a:rPr>
              <a:pPr/>
              <a:t>86</a:t>
            </a:fld>
            <a:endParaRPr lang="en-US" altLang="en-US">
              <a:solidFill>
                <a:prstClr val="black"/>
              </a:solidFill>
            </a:endParaRPr>
          </a:p>
        </p:txBody>
      </p:sp>
    </p:spTree>
    <p:extLst>
      <p:ext uri="{BB962C8B-B14F-4D97-AF65-F5344CB8AC3E}">
        <p14:creationId xmlns:p14="http://schemas.microsoft.com/office/powerpoint/2010/main" val="29679633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solidFill>
                  <a:srgbClr val="FF0000"/>
                </a:solidFill>
              </a:rPr>
              <a:t>Suggested Language:</a:t>
            </a:r>
          </a:p>
          <a:p>
            <a:endParaRPr lang="en-US" b="0" u="none" dirty="0">
              <a:solidFill>
                <a:srgbClr val="FF0000"/>
              </a:solidFill>
            </a:endParaRPr>
          </a:p>
          <a:p>
            <a:r>
              <a:rPr lang="en-US" b="0" u="none" dirty="0">
                <a:solidFill>
                  <a:srgbClr val="FF0000"/>
                </a:solidFill>
              </a:rPr>
              <a:t>An important</a:t>
            </a:r>
            <a:r>
              <a:rPr lang="en-US" b="0" u="none" baseline="0" dirty="0">
                <a:solidFill>
                  <a:srgbClr val="FF0000"/>
                </a:solidFill>
              </a:rPr>
              <a:t> skill that supports the work that you do within your Local is Communications.</a:t>
            </a:r>
          </a:p>
          <a:p>
            <a:endParaRPr lang="en-US" b="0" u="none" dirty="0">
              <a:solidFill>
                <a:srgbClr val="FF0000"/>
              </a:solidFill>
            </a:endParaRPr>
          </a:p>
          <a:p>
            <a:endParaRPr lang="en-US" b="1" u="sng" dirty="0">
              <a:solidFill>
                <a:srgbClr val="FF0000"/>
              </a:solidFill>
            </a:endParaRPr>
          </a:p>
        </p:txBody>
      </p:sp>
      <p:sp>
        <p:nvSpPr>
          <p:cNvPr id="4" name="Slide Number Placeholder 3"/>
          <p:cNvSpPr>
            <a:spLocks noGrp="1"/>
          </p:cNvSpPr>
          <p:nvPr>
            <p:ph type="sldNum" sz="quarter" idx="10"/>
          </p:nvPr>
        </p:nvSpPr>
        <p:spPr/>
        <p:txBody>
          <a:bodyPr/>
          <a:lstStyle/>
          <a:p>
            <a:fld id="{9094E84A-7C2E-4E86-94DE-6099610890BA}"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27099177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Suggested Language:</a:t>
            </a:r>
          </a:p>
          <a:p>
            <a:endParaRPr lang="en-US" dirty="0"/>
          </a:p>
          <a:p>
            <a:r>
              <a:rPr lang="en-US" dirty="0"/>
              <a:t>Communications is all about building relationships and building the union.</a:t>
            </a:r>
            <a:r>
              <a:rPr lang="en-US" baseline="0" dirty="0"/>
              <a:t> Having a strong plan around communications at your local will ensure member are updated on important information and will in turn, increase trust amongst the membership. </a:t>
            </a:r>
          </a:p>
          <a:p>
            <a:endParaRPr lang="en-US" baseline="0" dirty="0"/>
          </a:p>
          <a:p>
            <a:r>
              <a:rPr lang="en-US" baseline="0" dirty="0"/>
              <a:t>Communication also connects the union to employees and effect change for employees. </a:t>
            </a:r>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404762421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Suggested Language:</a:t>
            </a:r>
          </a:p>
          <a:p>
            <a:r>
              <a:rPr lang="en-US" sz="1200" b="1" u="sng" kern="1200" dirty="0">
                <a:solidFill>
                  <a:schemeClr val="tx1"/>
                </a:solidFill>
                <a:effectLst/>
                <a:latin typeface="+mn-lt"/>
                <a:ea typeface="+mn-ea"/>
                <a:cs typeface="+mn-cs"/>
              </a:rPr>
              <a:t>Suggested Language: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Two major things you should consider in Communications:</a:t>
            </a:r>
          </a:p>
          <a:p>
            <a:pPr lvl="0"/>
            <a:r>
              <a:rPr lang="en-US" sz="1200" kern="1200" dirty="0">
                <a:solidFill>
                  <a:schemeClr val="tx1"/>
                </a:solidFill>
                <a:effectLst/>
                <a:latin typeface="+mn-lt"/>
                <a:ea typeface="+mn-ea"/>
                <a:cs typeface="+mn-cs"/>
              </a:rPr>
              <a:t>Your audience and</a:t>
            </a:r>
          </a:p>
          <a:p>
            <a:pPr lvl="0"/>
            <a:r>
              <a:rPr lang="en-US" sz="1200" kern="1200" dirty="0">
                <a:solidFill>
                  <a:schemeClr val="tx1"/>
                </a:solidFill>
                <a:effectLst/>
                <a:latin typeface="+mn-lt"/>
                <a:ea typeface="+mn-ea"/>
                <a:cs typeface="+mn-cs"/>
              </a:rPr>
              <a:t>Your method</a:t>
            </a:r>
          </a:p>
          <a:p>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249809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Suggested Language: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for all of your responses. All of those are good ways to think about how we as union leaders build stronger Locals. </a:t>
            </a:r>
          </a:p>
          <a:p>
            <a:pPr lvl="0"/>
            <a:r>
              <a:rPr lang="en-US" sz="1200" b="1" u="sng" kern="1200" dirty="0">
                <a:solidFill>
                  <a:schemeClr val="tx1"/>
                </a:solidFill>
                <a:effectLst/>
                <a:latin typeface="+mn-lt"/>
                <a:ea typeface="+mn-ea"/>
                <a:cs typeface="+mn-cs"/>
              </a:rPr>
              <a:t>Three Key Functions of AFGE: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thinking through how you as a leader build a stronger Local, keep in mind that AFGE has three key functions that the union focuses on and these are Organizing, representation, and legislative and political action. These key functions are essentially the guiding light to the work that we do, the programs we plan and implement and most importantly the decisions that we make.</a:t>
            </a:r>
          </a:p>
          <a:p>
            <a:pPr lvl="0"/>
            <a:r>
              <a:rPr lang="en-US" sz="1200" b="1" u="sng" kern="1200" dirty="0">
                <a:solidFill>
                  <a:schemeClr val="tx1"/>
                </a:solidFill>
                <a:effectLst/>
                <a:latin typeface="+mn-lt"/>
                <a:ea typeface="+mn-ea"/>
                <a:cs typeface="+mn-cs"/>
              </a:rPr>
              <a:t>Involving and Educating the Membership: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huge percentage of our leadership efforts should be focused on increasing activism of our members. Member mobilization is very important in building a stronger Local. Grassroots membership support and involvement is the foundation to every Local. When we get our members involved and active, in order to retain them we must educate them on the union difference, important union skills like organizing or political action. We educate our members through 1:1 contacts, and 1:1 communication, Lunch and Learns, and of course more formal training settings that they have the opportunity to attend. </a:t>
            </a:r>
          </a:p>
          <a:p>
            <a:pPr lvl="0"/>
            <a:r>
              <a:rPr lang="en-US" sz="1200" b="1" u="sng" kern="1200" dirty="0">
                <a:solidFill>
                  <a:schemeClr val="tx1"/>
                </a:solidFill>
                <a:effectLst/>
                <a:latin typeface="+mn-lt"/>
                <a:ea typeface="+mn-ea"/>
                <a:cs typeface="+mn-cs"/>
              </a:rPr>
              <a:t>Identifying and Encouraging New Leaders: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Building strong Locals mean building a secondary leadership base. As leaders, it’s important to develop potential leaders by encouraging them and giving them more challenging union assignments. This will develop their confidence and commitment.</a:t>
            </a:r>
          </a:p>
          <a:p>
            <a:pPr marL="0" marR="0">
              <a:lnSpc>
                <a:spcPct val="107000"/>
              </a:lnSpc>
              <a:spcBef>
                <a:spcPts val="0"/>
              </a:spcBef>
              <a:spcAft>
                <a:spcPts val="800"/>
              </a:spcAft>
            </a:pPr>
            <a:endParaRPr lang="en-US" b="0" u="none" dirty="0"/>
          </a:p>
        </p:txBody>
      </p:sp>
      <p:sp>
        <p:nvSpPr>
          <p:cNvPr id="4" name="Slide Number Placeholder 3"/>
          <p:cNvSpPr>
            <a:spLocks noGrp="1"/>
          </p:cNvSpPr>
          <p:nvPr>
            <p:ph type="sldNum" sz="quarter" idx="10"/>
          </p:nvPr>
        </p:nvSpPr>
        <p:spPr/>
        <p:txBody>
          <a:bodyPr/>
          <a:lstStyle/>
          <a:p>
            <a:fld id="{9094E84A-7C2E-4E86-94DE-6099610890BA}" type="slidenum">
              <a:rPr lang="en-US" smtClean="0"/>
              <a:t>9</a:t>
            </a:fld>
            <a:endParaRPr lang="en-US"/>
          </a:p>
        </p:txBody>
      </p:sp>
    </p:spTree>
    <p:extLst>
      <p:ext uri="{BB962C8B-B14F-4D97-AF65-F5344CB8AC3E}">
        <p14:creationId xmlns:p14="http://schemas.microsoft.com/office/powerpoint/2010/main" val="307300247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Suggested Language:</a:t>
            </a:r>
          </a:p>
          <a:p>
            <a:r>
              <a:rPr lang="en-US" dirty="0" err="1"/>
              <a:t>Im</a:t>
            </a:r>
            <a:r>
              <a:rPr lang="en-US" dirty="0"/>
              <a:t> certain all of you may</a:t>
            </a:r>
            <a:r>
              <a:rPr lang="en-US" baseline="0" dirty="0"/>
              <a:t> be familiar with newsletters, whether you have worked on one, or read one, or seen one at your worksite. </a:t>
            </a:r>
          </a:p>
          <a:p>
            <a:endParaRPr lang="en-US" baseline="0" dirty="0"/>
          </a:p>
          <a:p>
            <a:r>
              <a:rPr lang="en-US" baseline="0" dirty="0"/>
              <a:t>Here are some key points when it comes to newsletters:</a:t>
            </a:r>
          </a:p>
          <a:p>
            <a:endParaRPr lang="en-US" baseline="0" dirty="0"/>
          </a:p>
          <a:p>
            <a:r>
              <a:rPr lang="en-US" baseline="0" dirty="0"/>
              <a:t>Read Slide</a:t>
            </a:r>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314197010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Suggested Language:</a:t>
            </a:r>
          </a:p>
          <a:p>
            <a:r>
              <a:rPr lang="en-US" dirty="0"/>
              <a:t>Newsletter are meant to be brief, eye catching, and informative. </a:t>
            </a:r>
          </a:p>
          <a:p>
            <a:endParaRPr lang="en-US" dirty="0"/>
          </a:p>
          <a:p>
            <a:r>
              <a:rPr lang="en-US" dirty="0"/>
              <a:t>Writing for</a:t>
            </a:r>
            <a:r>
              <a:rPr lang="en-US" baseline="0" dirty="0"/>
              <a:t> newsletters is good practice for messaging overall. When thinking about an overall message  you want to consider these things:</a:t>
            </a:r>
          </a:p>
          <a:p>
            <a:endParaRPr lang="en-US" baseline="0" dirty="0"/>
          </a:p>
          <a:p>
            <a:r>
              <a:rPr lang="en-US" baseline="0" dirty="0"/>
              <a:t>READ SLIDE</a:t>
            </a:r>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361954756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Suggested Language:</a:t>
            </a:r>
          </a:p>
          <a:p>
            <a:endParaRPr lang="en-US" dirty="0"/>
          </a:p>
          <a:p>
            <a:r>
              <a:rPr lang="en-US" dirty="0"/>
              <a:t>The biggest thing you should consider when you are crafting</a:t>
            </a:r>
            <a:r>
              <a:rPr lang="en-US" baseline="0" dirty="0"/>
              <a:t> your message is your audience. </a:t>
            </a:r>
          </a:p>
          <a:p>
            <a:endParaRPr lang="en-US" baseline="0" dirty="0"/>
          </a:p>
          <a:p>
            <a:r>
              <a:rPr lang="en-US" baseline="0" dirty="0"/>
              <a:t>READ SLIDE</a:t>
            </a:r>
          </a:p>
          <a:p>
            <a:endParaRPr lang="en-US" baseline="0" dirty="0"/>
          </a:p>
          <a:p>
            <a:r>
              <a:rPr lang="en-US" baseline="0" dirty="0"/>
              <a:t>Ask the class what are some other things that should be considered when thinking about your audience. </a:t>
            </a:r>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141886356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Suggested Language:</a:t>
            </a:r>
          </a:p>
          <a:p>
            <a:r>
              <a:rPr lang="en-US" dirty="0"/>
              <a:t> Language on the slide. </a:t>
            </a:r>
          </a:p>
        </p:txBody>
      </p:sp>
      <p:sp>
        <p:nvSpPr>
          <p:cNvPr id="4" name="Slide Number Placeholder 3"/>
          <p:cNvSpPr>
            <a:spLocks noGrp="1"/>
          </p:cNvSpPr>
          <p:nvPr>
            <p:ph type="sldNum" sz="quarter" idx="10"/>
          </p:nvPr>
        </p:nvSpPr>
        <p:spPr/>
        <p:txBody>
          <a:bodyPr/>
          <a:lstStyle/>
          <a:p>
            <a:fld id="{9094E84A-7C2E-4E86-94DE-6099610890BA}"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12727279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Suggested Language:</a:t>
            </a:r>
          </a:p>
          <a:p>
            <a:r>
              <a:rPr lang="en-US" dirty="0"/>
              <a:t>There</a:t>
            </a:r>
            <a:r>
              <a:rPr lang="en-US" baseline="0" dirty="0"/>
              <a:t> are restrictions when it comes to Communications. You can not defame anyone nor can you commit slander or libel. </a:t>
            </a:r>
          </a:p>
          <a:p>
            <a:endParaRPr lang="en-US" baseline="0" dirty="0"/>
          </a:p>
          <a:p>
            <a:r>
              <a:rPr lang="en-US" baseline="0" dirty="0"/>
              <a:t>Secondly, as I hand out this pamphlet, as federal employees, what you communicate is regulated to a certain extent. </a:t>
            </a:r>
          </a:p>
          <a:p>
            <a:endParaRPr lang="en-US" baseline="0" dirty="0"/>
          </a:p>
          <a:p>
            <a:r>
              <a:rPr lang="en-US" baseline="0" dirty="0"/>
              <a:t>(Point out key points from the “Political Activity” pamphlet. </a:t>
            </a:r>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57210628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Suggested Language:</a:t>
            </a:r>
          </a:p>
          <a:p>
            <a:endParaRPr lang="en-US" dirty="0"/>
          </a:p>
          <a:p>
            <a:pPr defTabSz="933237">
              <a:defRPr/>
            </a:pPr>
            <a:r>
              <a:rPr lang="en-US" sz="2400" dirty="0"/>
              <a:t>Communicating</a:t>
            </a:r>
            <a:r>
              <a:rPr lang="en-US" sz="2400" baseline="0" dirty="0"/>
              <a:t> with membership is a vital function of the Local. </a:t>
            </a:r>
          </a:p>
          <a:p>
            <a:pPr defTabSz="933237">
              <a:defRPr/>
            </a:pPr>
            <a:endParaRPr lang="en-US" sz="2400" baseline="0" dirty="0"/>
          </a:p>
          <a:p>
            <a:pPr defTabSz="933237">
              <a:defRPr/>
            </a:pPr>
            <a:r>
              <a:rPr lang="en-US" sz="2400" baseline="0" dirty="0"/>
              <a:t>Here are some basic steps to developing a communications plan for your Local:</a:t>
            </a:r>
          </a:p>
          <a:p>
            <a:pPr marL="228600" indent="-228600">
              <a:buFont typeface="+mj-lt"/>
              <a:buAutoNum type="arabicPeriod"/>
            </a:pPr>
            <a:r>
              <a:rPr lang="en-US" dirty="0">
                <a:solidFill>
                  <a:schemeClr val="tx1">
                    <a:lumMod val="75000"/>
                    <a:lumOff val="25000"/>
                  </a:schemeClr>
                </a:solidFill>
              </a:rPr>
              <a:t>Determine your goals</a:t>
            </a:r>
          </a:p>
          <a:p>
            <a:pPr marL="685800" lvl="1" indent="-228600">
              <a:buFont typeface="Wingdings" panose="05000000000000000000" pitchFamily="2" charset="2"/>
              <a:buChar char="Ø"/>
            </a:pPr>
            <a:r>
              <a:rPr lang="en-US" dirty="0">
                <a:solidFill>
                  <a:schemeClr val="tx1">
                    <a:lumMod val="75000"/>
                    <a:lumOff val="25000"/>
                  </a:schemeClr>
                </a:solidFill>
              </a:rPr>
              <a:t>What is most important to communicate</a:t>
            </a:r>
            <a:r>
              <a:rPr lang="en-US" baseline="0" dirty="0">
                <a:solidFill>
                  <a:schemeClr val="tx1">
                    <a:lumMod val="75000"/>
                    <a:lumOff val="25000"/>
                  </a:schemeClr>
                </a:solidFill>
              </a:rPr>
              <a:t> to bargaining unit members right now? In the near future?</a:t>
            </a:r>
            <a:endParaRPr lang="en-US" dirty="0">
              <a:solidFill>
                <a:schemeClr val="tx1">
                  <a:lumMod val="75000"/>
                  <a:lumOff val="25000"/>
                </a:schemeClr>
              </a:solidFill>
            </a:endParaRPr>
          </a:p>
          <a:p>
            <a:pPr marL="228600" indent="-228600">
              <a:buFont typeface="+mj-lt"/>
              <a:buAutoNum type="arabicPeriod"/>
            </a:pPr>
            <a:r>
              <a:rPr lang="en-US" dirty="0">
                <a:solidFill>
                  <a:schemeClr val="tx1">
                    <a:lumMod val="75000"/>
                    <a:lumOff val="25000"/>
                  </a:schemeClr>
                </a:solidFill>
              </a:rPr>
              <a:t>Develop a message</a:t>
            </a:r>
          </a:p>
          <a:p>
            <a:pPr marL="685800" lvl="1" indent="-228600">
              <a:buFont typeface="Wingdings" panose="05000000000000000000" pitchFamily="2" charset="2"/>
              <a:buChar char="Ø"/>
            </a:pPr>
            <a:r>
              <a:rPr lang="en-US" dirty="0">
                <a:solidFill>
                  <a:schemeClr val="tx1">
                    <a:lumMod val="75000"/>
                    <a:lumOff val="25000"/>
                  </a:schemeClr>
                </a:solidFill>
              </a:rPr>
              <a:t>What</a:t>
            </a:r>
            <a:r>
              <a:rPr lang="en-US" baseline="0" dirty="0">
                <a:solidFill>
                  <a:schemeClr val="tx1">
                    <a:lumMod val="75000"/>
                    <a:lumOff val="25000"/>
                  </a:schemeClr>
                </a:solidFill>
              </a:rPr>
              <a:t> is the most important thing for your audience to know? How does this relate to your </a:t>
            </a:r>
            <a:r>
              <a:rPr lang="en-US" baseline="0" dirty="0" err="1">
                <a:solidFill>
                  <a:schemeClr val="tx1">
                    <a:lumMod val="75000"/>
                    <a:lumOff val="25000"/>
                  </a:schemeClr>
                </a:solidFill>
              </a:rPr>
              <a:t>strate</a:t>
            </a:r>
            <a:endParaRPr lang="en-US" dirty="0">
              <a:solidFill>
                <a:schemeClr val="tx1">
                  <a:lumMod val="75000"/>
                  <a:lumOff val="25000"/>
                </a:schemeClr>
              </a:solidFill>
            </a:endParaRPr>
          </a:p>
          <a:p>
            <a:pPr marL="228600" indent="-228600">
              <a:buFont typeface="+mj-lt"/>
              <a:buAutoNum type="arabicPeriod"/>
            </a:pPr>
            <a:r>
              <a:rPr lang="en-US" dirty="0">
                <a:solidFill>
                  <a:schemeClr val="tx1">
                    <a:lumMod val="75000"/>
                    <a:lumOff val="25000"/>
                  </a:schemeClr>
                </a:solidFill>
              </a:rPr>
              <a:t>Evaluate where you are now</a:t>
            </a:r>
          </a:p>
          <a:p>
            <a:pPr marL="628650" lvl="1" indent="-171450">
              <a:buFont typeface="Arial" panose="020B0604020202020204" pitchFamily="34" charset="0"/>
              <a:buChar char="•"/>
            </a:pPr>
            <a:r>
              <a:rPr lang="en-US" dirty="0">
                <a:solidFill>
                  <a:schemeClr val="tx1">
                    <a:lumMod val="75000"/>
                    <a:lumOff val="25000"/>
                  </a:schemeClr>
                </a:solidFill>
              </a:rPr>
              <a:t>Tools?</a:t>
            </a:r>
          </a:p>
          <a:p>
            <a:pPr marL="1085850" lvl="2" indent="-171450">
              <a:buFont typeface="Arial" panose="020B0604020202020204" pitchFamily="34" charset="0"/>
              <a:buChar char="•"/>
            </a:pPr>
            <a:r>
              <a:rPr lang="en-US" dirty="0">
                <a:solidFill>
                  <a:schemeClr val="tx1">
                    <a:lumMod val="75000"/>
                    <a:lumOff val="25000"/>
                  </a:schemeClr>
                </a:solidFill>
              </a:rPr>
              <a:t>Print</a:t>
            </a:r>
          </a:p>
          <a:p>
            <a:pPr marL="1085850" lvl="2" indent="-171450">
              <a:buFont typeface="Arial" panose="020B0604020202020204" pitchFamily="34" charset="0"/>
              <a:buChar char="•"/>
            </a:pPr>
            <a:r>
              <a:rPr lang="en-US" dirty="0">
                <a:solidFill>
                  <a:schemeClr val="tx1">
                    <a:lumMod val="75000"/>
                    <a:lumOff val="25000"/>
                  </a:schemeClr>
                </a:solidFill>
              </a:rPr>
              <a:t>Digital</a:t>
            </a:r>
          </a:p>
          <a:p>
            <a:pPr marL="1085850" lvl="2" indent="-171450">
              <a:buFont typeface="Arial" panose="020B0604020202020204" pitchFamily="34" charset="0"/>
              <a:buChar char="•"/>
            </a:pPr>
            <a:r>
              <a:rPr lang="en-US" dirty="0">
                <a:solidFill>
                  <a:schemeClr val="tx1">
                    <a:lumMod val="75000"/>
                    <a:lumOff val="25000"/>
                  </a:schemeClr>
                </a:solidFill>
              </a:rPr>
              <a:t>Face-to-face</a:t>
            </a:r>
          </a:p>
          <a:p>
            <a:pPr marL="628650" lvl="1" indent="-171450">
              <a:buFont typeface="Arial" panose="020B0604020202020204" pitchFamily="34" charset="0"/>
              <a:buChar char="•"/>
            </a:pPr>
            <a:r>
              <a:rPr lang="en-US" dirty="0">
                <a:solidFill>
                  <a:schemeClr val="tx1">
                    <a:lumMod val="75000"/>
                    <a:lumOff val="25000"/>
                  </a:schemeClr>
                </a:solidFill>
              </a:rPr>
              <a:t>Past topics/issues?</a:t>
            </a:r>
          </a:p>
          <a:p>
            <a:pPr marL="628650" lvl="1" indent="-171450">
              <a:buFont typeface="Arial" panose="020B0604020202020204" pitchFamily="34" charset="0"/>
              <a:buChar char="•"/>
            </a:pPr>
            <a:r>
              <a:rPr lang="en-US" dirty="0">
                <a:solidFill>
                  <a:schemeClr val="tx1">
                    <a:lumMod val="75000"/>
                    <a:lumOff val="25000"/>
                  </a:schemeClr>
                </a:solidFill>
              </a:rPr>
              <a:t>Resources?</a:t>
            </a:r>
          </a:p>
          <a:p>
            <a:pPr marL="628650" lvl="1" indent="-171450">
              <a:buFont typeface="Arial" panose="020B0604020202020204" pitchFamily="34" charset="0"/>
              <a:buChar char="•"/>
            </a:pPr>
            <a:r>
              <a:rPr lang="en-US" dirty="0">
                <a:solidFill>
                  <a:schemeClr val="tx1">
                    <a:lumMod val="75000"/>
                    <a:lumOff val="25000"/>
                  </a:schemeClr>
                </a:solidFill>
              </a:rPr>
              <a:t>Are you reaching your audience?</a:t>
            </a:r>
          </a:p>
          <a:p>
            <a:pPr marL="228600" indent="-228600">
              <a:buFont typeface="+mj-lt"/>
              <a:buAutoNum type="arabicPeriod"/>
            </a:pPr>
            <a:r>
              <a:rPr lang="en-US" dirty="0">
                <a:solidFill>
                  <a:schemeClr val="tx1">
                    <a:lumMod val="75000"/>
                    <a:lumOff val="25000"/>
                  </a:schemeClr>
                </a:solidFill>
              </a:rPr>
              <a:t>Evaluate success</a:t>
            </a:r>
          </a:p>
          <a:p>
            <a:pPr marL="628650" lvl="1" indent="-171450">
              <a:buFont typeface="Arial" panose="020B0604020202020204" pitchFamily="34" charset="0"/>
              <a:buChar char="•"/>
            </a:pPr>
            <a:r>
              <a:rPr lang="en-US" dirty="0">
                <a:solidFill>
                  <a:schemeClr val="tx1">
                    <a:lumMod val="75000"/>
                    <a:lumOff val="25000"/>
                  </a:schemeClr>
                </a:solidFill>
              </a:rPr>
              <a:t>How many people are you reaching?</a:t>
            </a:r>
          </a:p>
          <a:p>
            <a:pPr marL="628650" lvl="1" indent="-171450">
              <a:buFont typeface="Arial" panose="020B0604020202020204" pitchFamily="34" charset="0"/>
              <a:buChar char="•"/>
            </a:pPr>
            <a:r>
              <a:rPr lang="en-US" dirty="0">
                <a:solidFill>
                  <a:schemeClr val="tx1">
                    <a:lumMod val="75000"/>
                    <a:lumOff val="25000"/>
                  </a:schemeClr>
                </a:solidFill>
              </a:rPr>
              <a:t>How many of those people are engaging with your content?</a:t>
            </a:r>
          </a:p>
          <a:p>
            <a:pPr marL="628650" lvl="1" indent="-171450">
              <a:buFont typeface="Arial" panose="020B0604020202020204" pitchFamily="34" charset="0"/>
              <a:buChar char="•"/>
            </a:pPr>
            <a:r>
              <a:rPr lang="en-US" dirty="0">
                <a:solidFill>
                  <a:schemeClr val="tx1">
                    <a:lumMod val="75000"/>
                    <a:lumOff val="25000"/>
                  </a:schemeClr>
                </a:solidFill>
              </a:rPr>
              <a:t>How do you measure success?</a:t>
            </a:r>
          </a:p>
          <a:p>
            <a:endParaRPr lang="en-US" sz="2400" dirty="0">
              <a:solidFill>
                <a:schemeClr val="tx1">
                  <a:lumMod val="75000"/>
                  <a:lumOff val="25000"/>
                </a:schemeClr>
              </a:solidFill>
            </a:endParaRPr>
          </a:p>
          <a:p>
            <a:pPr defTabSz="933237">
              <a:defRPr/>
            </a:pPr>
            <a:endParaRPr lang="en-US" sz="2400" dirty="0"/>
          </a:p>
          <a:p>
            <a:pPr defTabSz="933237">
              <a:defRPr/>
            </a:pPr>
            <a:r>
              <a:rPr lang="en-US" sz="2400" dirty="0"/>
              <a:t>Visit</a:t>
            </a:r>
            <a:r>
              <a:rPr lang="en-US" sz="2400" baseline="0" dirty="0"/>
              <a:t> AFGE’s Communications Department website (www.afge.org/leaders-activists/education/communications-training) for more information and online trainings on topics such as:</a:t>
            </a:r>
          </a:p>
          <a:p>
            <a:pPr marL="342900" indent="-342900" defTabSz="933237">
              <a:buFont typeface="Arial" panose="020B0604020202020204" pitchFamily="34" charset="0"/>
              <a:buChar char="•"/>
              <a:defRPr/>
            </a:pPr>
            <a:r>
              <a:rPr lang="en-US" sz="2400" baseline="0" dirty="0"/>
              <a:t>Storytelling/Messaging</a:t>
            </a:r>
          </a:p>
          <a:p>
            <a:pPr marL="342900" indent="-342900" defTabSz="933237">
              <a:buFont typeface="Arial" panose="020B0604020202020204" pitchFamily="34" charset="0"/>
              <a:buChar char="•"/>
              <a:defRPr/>
            </a:pPr>
            <a:r>
              <a:rPr lang="en-US" sz="2400" baseline="0" dirty="0"/>
              <a:t>Social Media </a:t>
            </a:r>
          </a:p>
          <a:p>
            <a:pPr marL="342900" indent="-342900" defTabSz="933237">
              <a:buFont typeface="Arial" panose="020B0604020202020204" pitchFamily="34" charset="0"/>
              <a:buChar char="•"/>
              <a:defRPr/>
            </a:pPr>
            <a:r>
              <a:rPr lang="en-US" sz="2400" baseline="0" dirty="0"/>
              <a:t>Effective Newsletters</a:t>
            </a:r>
          </a:p>
          <a:p>
            <a:pPr marL="342900" indent="-342900" defTabSz="933237">
              <a:buFont typeface="Arial" panose="020B0604020202020204" pitchFamily="34" charset="0"/>
              <a:buChar char="•"/>
              <a:defRPr/>
            </a:pPr>
            <a:r>
              <a:rPr lang="en-US" sz="2400" baseline="0" dirty="0"/>
              <a:t>Writing Tips</a:t>
            </a:r>
            <a:endParaRPr lang="en-US" sz="2400" dirty="0"/>
          </a:p>
        </p:txBody>
      </p:sp>
      <p:sp>
        <p:nvSpPr>
          <p:cNvPr id="4" name="Slide Number Placeholder 3"/>
          <p:cNvSpPr>
            <a:spLocks noGrp="1"/>
          </p:cNvSpPr>
          <p:nvPr>
            <p:ph type="sldNum" sz="quarter" idx="10"/>
          </p:nvPr>
        </p:nvSpPr>
        <p:spPr/>
        <p:txBody>
          <a:bodyPr/>
          <a:lstStyle/>
          <a:p>
            <a:fld id="{9094E84A-7C2E-4E86-94DE-6099610890BA}"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246836042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a:solidFill>
                  <a:srgbClr val="FF0000"/>
                </a:solidFill>
              </a:rPr>
              <a:t>Suggested Language:</a:t>
            </a:r>
          </a:p>
          <a:p>
            <a:endParaRPr lang="en-US" b="0" u="none" baseline="0" dirty="0">
              <a:solidFill>
                <a:srgbClr val="FF0000"/>
              </a:solidFill>
            </a:endParaRPr>
          </a:p>
          <a:p>
            <a:r>
              <a:rPr lang="en-US" b="0" u="none" baseline="0" dirty="0">
                <a:solidFill>
                  <a:srgbClr val="FF0000"/>
                </a:solidFill>
              </a:rPr>
              <a:t>There may be varying levels of experience with this on the room, but one thing for sure is that as a union leader, you will definitely gain a great deal of experience with running local meetings. </a:t>
            </a:r>
          </a:p>
          <a:p>
            <a:endParaRPr lang="en-US" b="0" u="none" dirty="0">
              <a:solidFill>
                <a:srgbClr val="FF0000"/>
              </a:solidFill>
            </a:endParaRPr>
          </a:p>
          <a:p>
            <a:endParaRPr lang="en-US" b="1" u="sng" dirty="0">
              <a:solidFill>
                <a:srgbClr val="FF0000"/>
              </a:solidFill>
            </a:endParaRPr>
          </a:p>
        </p:txBody>
      </p:sp>
      <p:sp>
        <p:nvSpPr>
          <p:cNvPr id="4" name="Slide Number Placeholder 3"/>
          <p:cNvSpPr>
            <a:spLocks noGrp="1"/>
          </p:cNvSpPr>
          <p:nvPr>
            <p:ph type="sldNum" sz="quarter" idx="10"/>
          </p:nvPr>
        </p:nvSpPr>
        <p:spPr/>
        <p:txBody>
          <a:bodyPr/>
          <a:lstStyle/>
          <a:p>
            <a:fld id="{9094E84A-7C2E-4E86-94DE-6099610890BA}"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324637438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Suggested Language:</a:t>
            </a:r>
          </a:p>
          <a:p>
            <a:endParaRPr lang="en-US" dirty="0"/>
          </a:p>
          <a:p>
            <a:r>
              <a:rPr lang="en-US" dirty="0"/>
              <a:t>Language on the slide</a:t>
            </a:r>
          </a:p>
        </p:txBody>
      </p:sp>
      <p:sp>
        <p:nvSpPr>
          <p:cNvPr id="4" name="Slide Number Placeholder 3"/>
          <p:cNvSpPr>
            <a:spLocks noGrp="1"/>
          </p:cNvSpPr>
          <p:nvPr>
            <p:ph type="sldNum" sz="quarter" idx="10"/>
          </p:nvPr>
        </p:nvSpPr>
        <p:spPr/>
        <p:txBody>
          <a:bodyPr/>
          <a:lstStyle/>
          <a:p>
            <a:fld id="{9094E84A-7C2E-4E86-94DE-6099610890BA}"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249153363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Suggested Language:</a:t>
            </a:r>
          </a:p>
          <a:p>
            <a:endParaRPr lang="en-US" dirty="0"/>
          </a:p>
          <a:p>
            <a:r>
              <a:rPr lang="en-US" dirty="0"/>
              <a:t>Language on the slide</a:t>
            </a:r>
          </a:p>
          <a:p>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solidFill>
                  <a:prstClr val="black"/>
                </a:solidFill>
              </a:rPr>
              <a:pPr/>
              <a:t>98</a:t>
            </a:fld>
            <a:endParaRPr lang="en-US">
              <a:solidFill>
                <a:prstClr val="black"/>
              </a:solidFill>
            </a:endParaRPr>
          </a:p>
        </p:txBody>
      </p:sp>
    </p:spTree>
    <p:extLst>
      <p:ext uri="{BB962C8B-B14F-4D97-AF65-F5344CB8AC3E}">
        <p14:creationId xmlns:p14="http://schemas.microsoft.com/office/powerpoint/2010/main" val="236235358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Suggested Language:</a:t>
            </a:r>
          </a:p>
          <a:p>
            <a:r>
              <a:rPr lang="en-US" dirty="0"/>
              <a:t>Language on the slide</a:t>
            </a:r>
          </a:p>
          <a:p>
            <a:endParaRPr lang="en-US" dirty="0"/>
          </a:p>
        </p:txBody>
      </p:sp>
      <p:sp>
        <p:nvSpPr>
          <p:cNvPr id="4" name="Slide Number Placeholder 3"/>
          <p:cNvSpPr>
            <a:spLocks noGrp="1"/>
          </p:cNvSpPr>
          <p:nvPr>
            <p:ph type="sldNum" sz="quarter" idx="10"/>
          </p:nvPr>
        </p:nvSpPr>
        <p:spPr/>
        <p:txBody>
          <a:bodyPr/>
          <a:lstStyle/>
          <a:p>
            <a:fld id="{9094E84A-7C2E-4E86-94DE-6099610890BA}" type="slidenum">
              <a:rPr lang="en-US" smtClean="0">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300316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A4CBB3-03CB-43FD-B475-71C00ED26F36}"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3796783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A4CBB3-03CB-43FD-B475-71C00ED26F36}"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35410096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8"/>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9" indent="0">
              <a:buNone/>
              <a:defRPr sz="2000" b="1"/>
            </a:lvl2pPr>
            <a:lvl3pPr marL="914419" indent="0">
              <a:buNone/>
              <a:defRPr sz="1800" b="1"/>
            </a:lvl3pPr>
            <a:lvl4pPr marL="1371628" indent="0">
              <a:buNone/>
              <a:defRPr sz="1600" b="1"/>
            </a:lvl4pPr>
            <a:lvl5pPr marL="1828837" indent="0">
              <a:buNone/>
              <a:defRPr sz="1600" b="1"/>
            </a:lvl5pPr>
            <a:lvl6pPr marL="2286046" indent="0">
              <a:buNone/>
              <a:defRPr sz="1600" b="1"/>
            </a:lvl6pPr>
            <a:lvl7pPr marL="2743256" indent="0">
              <a:buNone/>
              <a:defRPr sz="1600" b="1"/>
            </a:lvl7pPr>
            <a:lvl8pPr marL="3200465" indent="0">
              <a:buNone/>
              <a:defRPr sz="1600" b="1"/>
            </a:lvl8pPr>
            <a:lvl9pPr marL="3657674"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9" indent="0">
              <a:buNone/>
              <a:defRPr sz="2000" b="1"/>
            </a:lvl2pPr>
            <a:lvl3pPr marL="914419" indent="0">
              <a:buNone/>
              <a:defRPr sz="1800" b="1"/>
            </a:lvl3pPr>
            <a:lvl4pPr marL="1371628" indent="0">
              <a:buNone/>
              <a:defRPr sz="1600" b="1"/>
            </a:lvl4pPr>
            <a:lvl5pPr marL="1828837" indent="0">
              <a:buNone/>
              <a:defRPr sz="1600" b="1"/>
            </a:lvl5pPr>
            <a:lvl6pPr marL="2286046" indent="0">
              <a:buNone/>
              <a:defRPr sz="1600" b="1"/>
            </a:lvl6pPr>
            <a:lvl7pPr marL="2743256" indent="0">
              <a:buNone/>
              <a:defRPr sz="1600" b="1"/>
            </a:lvl7pPr>
            <a:lvl8pPr marL="3200465" indent="0">
              <a:buNone/>
              <a:defRPr sz="1600" b="1"/>
            </a:lvl8pPr>
            <a:lvl9pPr marL="3657674"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defTabSz="914400">
              <a:defRPr/>
            </a:lvl1pPr>
          </a:lstStyle>
          <a:p>
            <a:pPr>
              <a:defRPr/>
            </a:pPr>
            <a:fld id="{B9616C45-80BB-432F-BC91-A59BB2C9F941}" type="datetimeFigureOut">
              <a:rPr lang="en-US"/>
              <a:pPr>
                <a:defRPr/>
              </a:pPr>
              <a:t>4/25/2017</a:t>
            </a:fld>
            <a:endParaRPr lang="en-US"/>
          </a:p>
        </p:txBody>
      </p:sp>
      <p:sp>
        <p:nvSpPr>
          <p:cNvPr id="8" name="Footer Placeholder 7"/>
          <p:cNvSpPr>
            <a:spLocks noGrp="1"/>
          </p:cNvSpPr>
          <p:nvPr>
            <p:ph type="ftr" sz="quarter" idx="11"/>
          </p:nvPr>
        </p:nvSpPr>
        <p:spPr/>
        <p:txBody>
          <a:bodyPr/>
          <a:lstStyle>
            <a:lvl1pPr defTabSz="91440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vl1pPr>
          </a:lstStyle>
          <a:p>
            <a:pPr>
              <a:defRPr/>
            </a:pPr>
            <a:fld id="{E7A7C51A-F915-4489-A7F8-A4F598E3BBD5}" type="slidenum">
              <a:rPr lang="en-US"/>
              <a:pPr>
                <a:defRPr/>
              </a:pPr>
              <a:t>‹#›</a:t>
            </a:fld>
            <a:endParaRPr lang="en-US"/>
          </a:p>
        </p:txBody>
      </p:sp>
    </p:spTree>
    <p:extLst>
      <p:ext uri="{BB962C8B-B14F-4D97-AF65-F5344CB8AC3E}">
        <p14:creationId xmlns:p14="http://schemas.microsoft.com/office/powerpoint/2010/main" val="12539994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defTabSz="914400">
              <a:defRPr/>
            </a:lvl1pPr>
          </a:lstStyle>
          <a:p>
            <a:pPr>
              <a:defRPr/>
            </a:pPr>
            <a:fld id="{B9616C45-80BB-432F-BC91-A59BB2C9F941}" type="datetimeFigureOut">
              <a:rPr lang="en-US"/>
              <a:pPr>
                <a:defRPr/>
              </a:pPr>
              <a:t>4/25/2017</a:t>
            </a:fld>
            <a:endParaRPr lang="en-US"/>
          </a:p>
        </p:txBody>
      </p:sp>
      <p:sp>
        <p:nvSpPr>
          <p:cNvPr id="4" name="Footer Placeholder 3"/>
          <p:cNvSpPr>
            <a:spLocks noGrp="1"/>
          </p:cNvSpPr>
          <p:nvPr>
            <p:ph type="ftr" sz="quarter" idx="11"/>
          </p:nvPr>
        </p:nvSpPr>
        <p:spPr/>
        <p:txBody>
          <a:bodyPr/>
          <a:lstStyle>
            <a:lvl1pPr defTabSz="91440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vl1pPr>
          </a:lstStyle>
          <a:p>
            <a:pPr>
              <a:defRPr/>
            </a:pPr>
            <a:fld id="{1985C0EA-367B-47AF-A61F-50BBB390DA47}" type="slidenum">
              <a:rPr lang="en-US"/>
              <a:pPr>
                <a:defRPr/>
              </a:pPr>
              <a:t>‹#›</a:t>
            </a:fld>
            <a:endParaRPr lang="en-US"/>
          </a:p>
        </p:txBody>
      </p:sp>
    </p:spTree>
    <p:extLst>
      <p:ext uri="{BB962C8B-B14F-4D97-AF65-F5344CB8AC3E}">
        <p14:creationId xmlns:p14="http://schemas.microsoft.com/office/powerpoint/2010/main" val="31445201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a:defRPr/>
            </a:lvl1pPr>
          </a:lstStyle>
          <a:p>
            <a:pPr>
              <a:defRPr/>
            </a:pPr>
            <a:fld id="{B9616C45-80BB-432F-BC91-A59BB2C9F941}" type="datetimeFigureOut">
              <a:rPr lang="en-US"/>
              <a:pPr>
                <a:defRPr/>
              </a:pPr>
              <a:t>4/25/2017</a:t>
            </a:fld>
            <a:endParaRPr lang="en-US"/>
          </a:p>
        </p:txBody>
      </p:sp>
      <p:sp>
        <p:nvSpPr>
          <p:cNvPr id="3" name="Footer Placeholder 2"/>
          <p:cNvSpPr>
            <a:spLocks noGrp="1"/>
          </p:cNvSpPr>
          <p:nvPr>
            <p:ph type="ftr" sz="quarter" idx="11"/>
          </p:nvPr>
        </p:nvSpPr>
        <p:spPr/>
        <p:txBody>
          <a:bodyPr/>
          <a:lstStyle>
            <a:lvl1pPr defTabSz="91440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vl1pPr>
          </a:lstStyle>
          <a:p>
            <a:pPr>
              <a:defRPr/>
            </a:pPr>
            <a:fld id="{AC3D6D64-09D2-407A-97B3-3CF5F4A7309B}" type="slidenum">
              <a:rPr lang="en-US"/>
              <a:pPr>
                <a:defRPr/>
              </a:pPr>
              <a:t>‹#›</a:t>
            </a:fld>
            <a:endParaRPr lang="en-US"/>
          </a:p>
        </p:txBody>
      </p:sp>
    </p:spTree>
    <p:extLst>
      <p:ext uri="{BB962C8B-B14F-4D97-AF65-F5344CB8AC3E}">
        <p14:creationId xmlns:p14="http://schemas.microsoft.com/office/powerpoint/2010/main" val="35546789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9" indent="0">
              <a:buNone/>
              <a:defRPr sz="1400"/>
            </a:lvl2pPr>
            <a:lvl3pPr marL="914419" indent="0">
              <a:buNone/>
              <a:defRPr sz="1200"/>
            </a:lvl3pPr>
            <a:lvl4pPr marL="1371628" indent="0">
              <a:buNone/>
              <a:defRPr sz="1000"/>
            </a:lvl4pPr>
            <a:lvl5pPr marL="1828837" indent="0">
              <a:buNone/>
              <a:defRPr sz="1000"/>
            </a:lvl5pPr>
            <a:lvl6pPr marL="2286046" indent="0">
              <a:buNone/>
              <a:defRPr sz="1000"/>
            </a:lvl6pPr>
            <a:lvl7pPr marL="2743256" indent="0">
              <a:buNone/>
              <a:defRPr sz="1000"/>
            </a:lvl7pPr>
            <a:lvl8pPr marL="3200465" indent="0">
              <a:buNone/>
              <a:defRPr sz="1000"/>
            </a:lvl8pPr>
            <a:lvl9pPr marL="365767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defTabSz="914400">
              <a:defRPr/>
            </a:lvl1pPr>
          </a:lstStyle>
          <a:p>
            <a:pPr>
              <a:defRPr/>
            </a:pPr>
            <a:fld id="{B9616C45-80BB-432F-BC91-A59BB2C9F941}" type="datetimeFigureOut">
              <a:rPr lang="en-US"/>
              <a:pPr>
                <a:defRPr/>
              </a:pPr>
              <a:t>4/25/2017</a:t>
            </a:fld>
            <a:endParaRPr lang="en-US"/>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AC0B2DC5-9555-492C-B51C-F2DFD7E15655}" type="slidenum">
              <a:rPr lang="en-US"/>
              <a:pPr>
                <a:defRPr/>
              </a:pPr>
              <a:t>‹#›</a:t>
            </a:fld>
            <a:endParaRPr lang="en-US"/>
          </a:p>
        </p:txBody>
      </p:sp>
    </p:spTree>
    <p:extLst>
      <p:ext uri="{BB962C8B-B14F-4D97-AF65-F5344CB8AC3E}">
        <p14:creationId xmlns:p14="http://schemas.microsoft.com/office/powerpoint/2010/main" val="30353557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8"/>
            <a:ext cx="6172200" cy="4873625"/>
          </a:xfrm>
        </p:spPr>
        <p:txBody>
          <a:bodyPr rtlCol="0">
            <a:normAutofit/>
          </a:bodyPr>
          <a:lstStyle>
            <a:lvl1pPr marL="0" indent="0">
              <a:buNone/>
              <a:defRPr sz="3200"/>
            </a:lvl1pPr>
            <a:lvl2pPr marL="457209" indent="0">
              <a:buNone/>
              <a:defRPr sz="2800"/>
            </a:lvl2pPr>
            <a:lvl3pPr marL="914419" indent="0">
              <a:buNone/>
              <a:defRPr sz="2400"/>
            </a:lvl3pPr>
            <a:lvl4pPr marL="1371628" indent="0">
              <a:buNone/>
              <a:defRPr sz="2000"/>
            </a:lvl4pPr>
            <a:lvl5pPr marL="1828837" indent="0">
              <a:buNone/>
              <a:defRPr sz="2000"/>
            </a:lvl5pPr>
            <a:lvl6pPr marL="2286046" indent="0">
              <a:buNone/>
              <a:defRPr sz="2000"/>
            </a:lvl6pPr>
            <a:lvl7pPr marL="2743256" indent="0">
              <a:buNone/>
              <a:defRPr sz="2000"/>
            </a:lvl7pPr>
            <a:lvl8pPr marL="3200465" indent="0">
              <a:buNone/>
              <a:defRPr sz="2000"/>
            </a:lvl8pPr>
            <a:lvl9pPr marL="3657674"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9" indent="0">
              <a:buNone/>
              <a:defRPr sz="1400"/>
            </a:lvl2pPr>
            <a:lvl3pPr marL="914419" indent="0">
              <a:buNone/>
              <a:defRPr sz="1200"/>
            </a:lvl3pPr>
            <a:lvl4pPr marL="1371628" indent="0">
              <a:buNone/>
              <a:defRPr sz="1000"/>
            </a:lvl4pPr>
            <a:lvl5pPr marL="1828837" indent="0">
              <a:buNone/>
              <a:defRPr sz="1000"/>
            </a:lvl5pPr>
            <a:lvl6pPr marL="2286046" indent="0">
              <a:buNone/>
              <a:defRPr sz="1000"/>
            </a:lvl6pPr>
            <a:lvl7pPr marL="2743256" indent="0">
              <a:buNone/>
              <a:defRPr sz="1000"/>
            </a:lvl7pPr>
            <a:lvl8pPr marL="3200465" indent="0">
              <a:buNone/>
              <a:defRPr sz="1000"/>
            </a:lvl8pPr>
            <a:lvl9pPr marL="365767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defTabSz="914400">
              <a:defRPr/>
            </a:lvl1pPr>
          </a:lstStyle>
          <a:p>
            <a:pPr>
              <a:defRPr/>
            </a:pPr>
            <a:fld id="{B9616C45-80BB-432F-BC91-A59BB2C9F941}" type="datetimeFigureOut">
              <a:rPr lang="en-US"/>
              <a:pPr>
                <a:defRPr/>
              </a:pPr>
              <a:t>4/25/2017</a:t>
            </a:fld>
            <a:endParaRPr lang="en-US"/>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C5FD6A46-C41A-45C0-B243-47DC08708A63}" type="slidenum">
              <a:rPr lang="en-US"/>
              <a:pPr>
                <a:defRPr/>
              </a:pPr>
              <a:t>‹#›</a:t>
            </a:fld>
            <a:endParaRPr lang="en-US"/>
          </a:p>
        </p:txBody>
      </p:sp>
    </p:spTree>
    <p:extLst>
      <p:ext uri="{BB962C8B-B14F-4D97-AF65-F5344CB8AC3E}">
        <p14:creationId xmlns:p14="http://schemas.microsoft.com/office/powerpoint/2010/main" val="18643853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914400">
              <a:defRPr/>
            </a:lvl1pPr>
          </a:lstStyle>
          <a:p>
            <a:pPr>
              <a:defRPr/>
            </a:pPr>
            <a:fld id="{B9616C45-80BB-432F-BC91-A59BB2C9F941}" type="datetimeFigureOut">
              <a:rPr lang="en-US"/>
              <a:pPr>
                <a:defRPr/>
              </a:pPr>
              <a:t>4/25/2017</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2AE91F6A-984B-47C5-A9C2-49E1E2C433E3}" type="slidenum">
              <a:rPr lang="en-US"/>
              <a:pPr>
                <a:defRPr/>
              </a:pPr>
              <a:t>‹#›</a:t>
            </a:fld>
            <a:endParaRPr lang="en-US"/>
          </a:p>
        </p:txBody>
      </p:sp>
    </p:spTree>
    <p:extLst>
      <p:ext uri="{BB962C8B-B14F-4D97-AF65-F5344CB8AC3E}">
        <p14:creationId xmlns:p14="http://schemas.microsoft.com/office/powerpoint/2010/main" val="1437051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914400">
              <a:defRPr/>
            </a:lvl1pPr>
          </a:lstStyle>
          <a:p>
            <a:pPr>
              <a:defRPr/>
            </a:pPr>
            <a:fld id="{B9616C45-80BB-432F-BC91-A59BB2C9F941}" type="datetimeFigureOut">
              <a:rPr lang="en-US"/>
              <a:pPr>
                <a:defRPr/>
              </a:pPr>
              <a:t>4/25/2017</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B3FCAE68-C2C0-4800-8F96-3D0D3EECCB66}" type="slidenum">
              <a:rPr lang="en-US"/>
              <a:pPr>
                <a:defRPr/>
              </a:pPr>
              <a:t>‹#›</a:t>
            </a:fld>
            <a:endParaRPr lang="en-US"/>
          </a:p>
        </p:txBody>
      </p:sp>
    </p:spTree>
    <p:extLst>
      <p:ext uri="{BB962C8B-B14F-4D97-AF65-F5344CB8AC3E}">
        <p14:creationId xmlns:p14="http://schemas.microsoft.com/office/powerpoint/2010/main" val="1906751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A4CBB3-03CB-43FD-B475-71C00ED26F36}"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3150995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dpi="0" rotWithShape="1">
            <a:blip r:embed="rId2" cstate="print">
              <a:alphaModFix amt="28000"/>
              <a:grayscl/>
              <a:lum brigh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5" name="Picture 4" descr="blue.png"/>
          <p:cNvPicPr>
            <a:picLocks noChangeAspect="1"/>
          </p:cNvPicPr>
          <p:nvPr userDrawn="1"/>
        </p:nvPicPr>
        <p:blipFill>
          <a:blip r:embed="rId3" cstate="print">
            <a:duotone>
              <a:prstClr val="black"/>
              <a:schemeClr val="accent4">
                <a:tint val="45000"/>
                <a:satMod val="400000"/>
              </a:schemeClr>
            </a:duotone>
            <a:lum contrast="57000"/>
          </a:blip>
          <a:stretch>
            <a:fillRect/>
          </a:stretch>
        </p:blipFill>
        <p:spPr>
          <a:xfrm>
            <a:off x="1307310" y="4434216"/>
            <a:ext cx="705207" cy="1559489"/>
          </a:xfrm>
          <a:prstGeom prst="rect">
            <a:avLst/>
          </a:prstGeom>
          <a:effectLst>
            <a:reflection blurRad="6350" stA="50000" endA="300" endPos="55000" dir="5400000" sy="-100000" algn="bl" rotWithShape="0"/>
          </a:effectLst>
        </p:spPr>
      </p:pic>
      <p:pic>
        <p:nvPicPr>
          <p:cNvPr id="6" name="Picture 5" descr="silver.png"/>
          <p:cNvPicPr>
            <a:picLocks noChangeAspect="1"/>
          </p:cNvPicPr>
          <p:nvPr userDrawn="1"/>
        </p:nvPicPr>
        <p:blipFill>
          <a:blip r:embed="rId4" cstate="print"/>
          <a:stretch>
            <a:fillRect/>
          </a:stretch>
        </p:blipFill>
        <p:spPr>
          <a:xfrm>
            <a:off x="8737602" y="2467628"/>
            <a:ext cx="1630273" cy="3559329"/>
          </a:xfrm>
          <a:prstGeom prst="rect">
            <a:avLst/>
          </a:prstGeom>
          <a:noFill/>
          <a:ln>
            <a:noFill/>
          </a:ln>
          <a:effectLst>
            <a:reflection blurRad="6350" stA="50000" endA="300" endPos="55000" dir="5400000" sy="-100000" algn="bl" rotWithShape="0"/>
          </a:effectLst>
        </p:spPr>
      </p:pic>
      <p:pic>
        <p:nvPicPr>
          <p:cNvPr id="7" name="Picture 6" descr="blue.png"/>
          <p:cNvPicPr>
            <a:picLocks noChangeAspect="1"/>
          </p:cNvPicPr>
          <p:nvPr userDrawn="1"/>
        </p:nvPicPr>
        <p:blipFill>
          <a:blip r:embed="rId5" cstate="print">
            <a:duotone>
              <a:prstClr val="black"/>
              <a:schemeClr val="accent6">
                <a:tint val="45000"/>
                <a:satMod val="400000"/>
              </a:schemeClr>
            </a:duotone>
            <a:lum contrast="69000"/>
          </a:blip>
          <a:stretch>
            <a:fillRect/>
          </a:stretch>
        </p:blipFill>
        <p:spPr>
          <a:xfrm>
            <a:off x="1985642" y="4173131"/>
            <a:ext cx="826991" cy="1828800"/>
          </a:xfrm>
          <a:prstGeom prst="rect">
            <a:avLst/>
          </a:prstGeom>
          <a:effectLst>
            <a:reflection blurRad="6350" stA="50000" endA="300" endPos="55000" dir="5400000" sy="-100000" algn="bl" rotWithShape="0"/>
          </a:effectLst>
        </p:spPr>
      </p:pic>
      <p:pic>
        <p:nvPicPr>
          <p:cNvPr id="8" name="Picture 7" descr="blue.png"/>
          <p:cNvPicPr>
            <a:picLocks noChangeAspect="1"/>
          </p:cNvPicPr>
          <p:nvPr userDrawn="1"/>
        </p:nvPicPr>
        <p:blipFill>
          <a:blip r:embed="rId6" cstate="print">
            <a:duotone>
              <a:prstClr val="black"/>
              <a:schemeClr val="accent5">
                <a:tint val="45000"/>
                <a:satMod val="400000"/>
              </a:schemeClr>
            </a:duotone>
            <a:lum contrast="57000"/>
          </a:blip>
          <a:stretch>
            <a:fillRect/>
          </a:stretch>
        </p:blipFill>
        <p:spPr>
          <a:xfrm>
            <a:off x="2783613" y="3849806"/>
            <a:ext cx="976055" cy="2158441"/>
          </a:xfrm>
          <a:prstGeom prst="rect">
            <a:avLst/>
          </a:prstGeom>
          <a:effectLst>
            <a:reflection blurRad="6350" stA="50000" endA="300" endPos="55000" dir="5400000" sy="-100000" algn="bl" rotWithShape="0"/>
          </a:effectLst>
        </p:spPr>
      </p:pic>
      <p:pic>
        <p:nvPicPr>
          <p:cNvPr id="9" name="Picture 8" descr="blue.png"/>
          <p:cNvPicPr>
            <a:picLocks noChangeAspect="1"/>
          </p:cNvPicPr>
          <p:nvPr userDrawn="1"/>
        </p:nvPicPr>
        <p:blipFill>
          <a:blip r:embed="rId7" cstate="print">
            <a:duotone>
              <a:prstClr val="black"/>
              <a:schemeClr val="accent3">
                <a:tint val="45000"/>
                <a:satMod val="400000"/>
              </a:schemeClr>
            </a:duotone>
            <a:lum contrast="73000"/>
          </a:blip>
          <a:stretch>
            <a:fillRect/>
          </a:stretch>
        </p:blipFill>
        <p:spPr>
          <a:xfrm>
            <a:off x="3726264" y="3494889"/>
            <a:ext cx="1141697" cy="2524744"/>
          </a:xfrm>
          <a:prstGeom prst="rect">
            <a:avLst/>
          </a:prstGeom>
          <a:effectLst>
            <a:reflection blurRad="6350" stA="50000" endA="300" endPos="55000" dir="5400000" sy="-100000" algn="bl" rotWithShape="0"/>
          </a:effectLst>
        </p:spPr>
      </p:pic>
      <p:pic>
        <p:nvPicPr>
          <p:cNvPr id="10" name="Picture 9" descr="blue.png"/>
          <p:cNvPicPr>
            <a:picLocks noChangeAspect="1"/>
          </p:cNvPicPr>
          <p:nvPr userDrawn="1"/>
        </p:nvPicPr>
        <p:blipFill>
          <a:blip r:embed="rId8" cstate="print">
            <a:duotone>
              <a:prstClr val="black"/>
              <a:schemeClr val="accent2">
                <a:tint val="45000"/>
                <a:satMod val="400000"/>
              </a:schemeClr>
            </a:duotone>
            <a:lum contrast="71000"/>
          </a:blip>
          <a:stretch>
            <a:fillRect/>
          </a:stretch>
        </p:blipFill>
        <p:spPr>
          <a:xfrm>
            <a:off x="4817858" y="3194138"/>
            <a:ext cx="1275700" cy="2821075"/>
          </a:xfrm>
          <a:prstGeom prst="rect">
            <a:avLst/>
          </a:prstGeom>
          <a:effectLst>
            <a:reflection blurRad="6350" stA="50000" endA="300" endPos="55000" dir="5400000" sy="-100000" algn="bl" rotWithShape="0"/>
          </a:effectLst>
        </p:spPr>
      </p:pic>
      <p:grpSp>
        <p:nvGrpSpPr>
          <p:cNvPr id="11" name="Group 17"/>
          <p:cNvGrpSpPr>
            <a:grpSpLocks/>
          </p:cNvGrpSpPr>
          <p:nvPr userDrawn="1"/>
        </p:nvGrpSpPr>
        <p:grpSpPr bwMode="auto">
          <a:xfrm>
            <a:off x="1" y="-36513"/>
            <a:ext cx="12170833" cy="2014538"/>
            <a:chOff x="15927" y="0"/>
            <a:chExt cx="9128074" cy="2013885"/>
          </a:xfrm>
        </p:grpSpPr>
        <p:sp>
          <p:nvSpPr>
            <p:cNvPr id="12" name="Title 1"/>
            <p:cNvSpPr txBox="1">
              <a:spLocks/>
            </p:cNvSpPr>
            <p:nvPr/>
          </p:nvSpPr>
          <p:spPr bwMode="auto">
            <a:xfrm>
              <a:off x="1155746" y="0"/>
              <a:ext cx="7988255" cy="20138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br>
                <a:rPr lang="en-US" altLang="en-US" sz="4400" b="1" dirty="0">
                  <a:solidFill>
                    <a:srgbClr val="FFD965"/>
                  </a:solidFill>
                </a:rPr>
              </a:br>
              <a:endParaRPr lang="en-US" altLang="en-US" sz="4400" b="1" dirty="0">
                <a:solidFill>
                  <a:srgbClr val="FFC000"/>
                </a:solidFill>
              </a:endParaRPr>
            </a:p>
          </p:txBody>
        </p:sp>
        <p:pic>
          <p:nvPicPr>
            <p:cNvPr id="13" name="Picture 1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927" y="0"/>
              <a:ext cx="1139773" cy="20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ubtitle 2"/>
          <p:cNvSpPr>
            <a:spLocks noGrp="1"/>
          </p:cNvSpPr>
          <p:nvPr>
            <p:ph type="subTitle" idx="1"/>
          </p:nvPr>
        </p:nvSpPr>
        <p:spPr>
          <a:xfrm>
            <a:off x="1519699" y="2420531"/>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Title 16"/>
          <p:cNvSpPr>
            <a:spLocks noGrp="1"/>
          </p:cNvSpPr>
          <p:nvPr>
            <p:ph type="title"/>
          </p:nvPr>
        </p:nvSpPr>
        <p:spPr/>
        <p:txBody>
          <a:bodyPr/>
          <a:lstStyle>
            <a:lvl1pPr>
              <a:defRPr>
                <a:solidFill>
                  <a:srgbClr val="FFC000"/>
                </a:solidFill>
                <a:latin typeface="+mj-lt"/>
              </a:defRPr>
            </a:lvl1pPr>
          </a:lstStyle>
          <a:p>
            <a:r>
              <a:rPr lang="en-US" dirty="0"/>
              <a:t>Click to edit Master title style</a:t>
            </a:r>
          </a:p>
        </p:txBody>
      </p:sp>
      <p:sp>
        <p:nvSpPr>
          <p:cNvPr id="14" name="Date Placeholder 3"/>
          <p:cNvSpPr>
            <a:spLocks noGrp="1"/>
          </p:cNvSpPr>
          <p:nvPr>
            <p:ph type="dt" sz="half" idx="10"/>
          </p:nvPr>
        </p:nvSpPr>
        <p:spPr/>
        <p:txBody>
          <a:bodyPr/>
          <a:lstStyle>
            <a:lvl1pPr>
              <a:defRPr/>
            </a:lvl1pPr>
          </a:lstStyle>
          <a:p>
            <a:pPr>
              <a:defRPr/>
            </a:pPr>
            <a:fld id="{72301D74-09B3-4984-9EEA-0C884F0612B3}" type="datetime1">
              <a:rPr lang="en-US">
                <a:solidFill>
                  <a:srgbClr val="FFD965">
                    <a:tint val="75000"/>
                  </a:srgbClr>
                </a:solidFill>
              </a:rPr>
              <a:pPr>
                <a:defRPr/>
              </a:pPr>
              <a:t>4/25/2017</a:t>
            </a:fld>
            <a:endParaRPr lang="en-US" dirty="0">
              <a:solidFill>
                <a:srgbClr val="FFD965">
                  <a:tint val="75000"/>
                </a:srgbClr>
              </a:solidFill>
            </a:endParaRPr>
          </a:p>
        </p:txBody>
      </p:sp>
      <p:sp>
        <p:nvSpPr>
          <p:cNvPr id="15"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16" name="Slide Number Placeholder 5"/>
          <p:cNvSpPr>
            <a:spLocks noGrp="1"/>
          </p:cNvSpPr>
          <p:nvPr>
            <p:ph type="sldNum" sz="quarter" idx="12"/>
          </p:nvPr>
        </p:nvSpPr>
        <p:spPr/>
        <p:txBody>
          <a:bodyPr/>
          <a:lstStyle>
            <a:lvl1pPr>
              <a:defRPr>
                <a:solidFill>
                  <a:srgbClr val="FFFF00"/>
                </a:solidFill>
              </a:defRPr>
            </a:lvl1pPr>
          </a:lstStyle>
          <a:p>
            <a:pPr>
              <a:defRPr/>
            </a:pPr>
            <a:fld id="{16867A93-3500-46F8-835D-267AE7DD2D73}" type="slidenum">
              <a:rPr lang="en-US"/>
              <a:pPr>
                <a:defRPr/>
              </a:pPr>
              <a:t>‹#›</a:t>
            </a:fld>
            <a:endParaRPr lang="en-US" dirty="0"/>
          </a:p>
        </p:txBody>
      </p:sp>
    </p:spTree>
    <p:extLst>
      <p:ext uri="{BB962C8B-B14F-4D97-AF65-F5344CB8AC3E}">
        <p14:creationId xmlns:p14="http://schemas.microsoft.com/office/powerpoint/2010/main" val="2130001179"/>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descr="blue.png"/>
          <p:cNvPicPr>
            <a:picLocks noChangeAspect="1"/>
          </p:cNvPicPr>
          <p:nvPr userDrawn="1"/>
        </p:nvPicPr>
        <p:blipFill>
          <a:blip r:embed="rId2" cstate="print">
            <a:duotone>
              <a:prstClr val="black"/>
              <a:schemeClr val="accent4">
                <a:tint val="45000"/>
                <a:satMod val="400000"/>
              </a:schemeClr>
            </a:duotone>
            <a:lum contrast="57000"/>
          </a:blip>
          <a:stretch>
            <a:fillRect/>
          </a:stretch>
        </p:blipFill>
        <p:spPr>
          <a:xfrm flipH="1">
            <a:off x="11572449" y="5949336"/>
            <a:ext cx="310577" cy="674555"/>
          </a:xfrm>
          <a:prstGeom prst="rect">
            <a:avLst/>
          </a:prstGeom>
          <a:effectLst>
            <a:reflection blurRad="6350" stA="50000" endA="300" endPos="55000" dir="5400000" sy="-100000" algn="bl" rotWithShape="0"/>
          </a:effectLst>
        </p:spPr>
      </p:pic>
      <p:pic>
        <p:nvPicPr>
          <p:cNvPr id="5" name="Picture 4" descr="blue.png"/>
          <p:cNvPicPr>
            <a:picLocks noChangeAspect="1"/>
          </p:cNvPicPr>
          <p:nvPr userDrawn="1"/>
        </p:nvPicPr>
        <p:blipFill>
          <a:blip r:embed="rId3" cstate="print">
            <a:duotone>
              <a:prstClr val="black"/>
              <a:schemeClr val="accent6">
                <a:tint val="45000"/>
                <a:satMod val="400000"/>
              </a:schemeClr>
            </a:duotone>
            <a:lum contrast="69000"/>
          </a:blip>
          <a:stretch>
            <a:fillRect/>
          </a:stretch>
        </p:blipFill>
        <p:spPr>
          <a:xfrm flipH="1">
            <a:off x="11220073" y="5836405"/>
            <a:ext cx="364212" cy="791045"/>
          </a:xfrm>
          <a:prstGeom prst="rect">
            <a:avLst/>
          </a:prstGeom>
          <a:effectLst>
            <a:reflection blurRad="6350" stA="50000" endA="300" endPos="55000" dir="5400000" sy="-100000" algn="bl" rotWithShape="0"/>
          </a:effectLst>
        </p:spPr>
      </p:pic>
      <p:sp>
        <p:nvSpPr>
          <p:cNvPr id="6" name="Rectangle 5"/>
          <p:cNvSpPr/>
          <p:nvPr userDrawn="1"/>
        </p:nvSpPr>
        <p:spPr>
          <a:xfrm>
            <a:off x="0" y="0"/>
            <a:ext cx="12192000" cy="6858000"/>
          </a:xfrm>
          <a:prstGeom prst="rect">
            <a:avLst/>
          </a:prstGeom>
          <a:blipFill dpi="0" rotWithShape="1">
            <a:blip r:embed="rId4" cstate="print">
              <a:alphaModFix amt="28000"/>
              <a:grayscl/>
              <a:lum brigh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7" name="Picture 6" descr="blue.png"/>
          <p:cNvPicPr>
            <a:picLocks noChangeAspect="1"/>
          </p:cNvPicPr>
          <p:nvPr userDrawn="1"/>
        </p:nvPicPr>
        <p:blipFill>
          <a:blip r:embed="rId5" cstate="print">
            <a:duotone>
              <a:prstClr val="black"/>
              <a:schemeClr val="accent5">
                <a:tint val="45000"/>
                <a:satMod val="400000"/>
              </a:schemeClr>
            </a:duotone>
            <a:lum contrast="57000"/>
          </a:blip>
          <a:stretch>
            <a:fillRect/>
          </a:stretch>
        </p:blipFill>
        <p:spPr>
          <a:xfrm flipH="1">
            <a:off x="10802991" y="5696548"/>
            <a:ext cx="429861" cy="933630"/>
          </a:xfrm>
          <a:prstGeom prst="rect">
            <a:avLst/>
          </a:prstGeom>
          <a:effectLst>
            <a:reflection blurRad="6350" stA="50000" endA="300" endPos="55000" dir="5400000" sy="-100000" algn="bl" rotWithShape="0"/>
          </a:effectLst>
        </p:spPr>
      </p:pic>
      <p:pic>
        <p:nvPicPr>
          <p:cNvPr id="8" name="Picture 7" descr="blue.png"/>
          <p:cNvPicPr>
            <a:picLocks noChangeAspect="1"/>
          </p:cNvPicPr>
          <p:nvPr userDrawn="1"/>
        </p:nvPicPr>
        <p:blipFill>
          <a:blip r:embed="rId6" cstate="print">
            <a:duotone>
              <a:prstClr val="black"/>
              <a:schemeClr val="accent3">
                <a:tint val="45000"/>
                <a:satMod val="400000"/>
              </a:schemeClr>
            </a:duotone>
            <a:lum contrast="73000"/>
          </a:blip>
          <a:stretch>
            <a:fillRect/>
          </a:stretch>
        </p:blipFill>
        <p:spPr>
          <a:xfrm flipH="1">
            <a:off x="10314890" y="5543031"/>
            <a:ext cx="502812" cy="1092074"/>
          </a:xfrm>
          <a:prstGeom prst="rect">
            <a:avLst/>
          </a:prstGeom>
          <a:effectLst>
            <a:reflection blurRad="6350" stA="50000" endA="300" endPos="55000" dir="5400000" sy="-100000" algn="bl" rotWithShape="0"/>
          </a:effectLst>
        </p:spPr>
      </p:pic>
      <p:pic>
        <p:nvPicPr>
          <p:cNvPr id="9" name="Picture 8" descr="blue.png"/>
          <p:cNvPicPr>
            <a:picLocks noChangeAspect="1"/>
          </p:cNvPicPr>
          <p:nvPr userDrawn="1"/>
        </p:nvPicPr>
        <p:blipFill>
          <a:blip r:embed="rId7" cstate="print">
            <a:duotone>
              <a:prstClr val="black"/>
              <a:schemeClr val="accent2">
                <a:tint val="45000"/>
                <a:satMod val="400000"/>
              </a:schemeClr>
            </a:duotone>
            <a:lum contrast="71000"/>
          </a:blip>
          <a:stretch>
            <a:fillRect/>
          </a:stretch>
        </p:blipFill>
        <p:spPr>
          <a:xfrm flipH="1">
            <a:off x="9775126" y="5412940"/>
            <a:ext cx="561828" cy="1220252"/>
          </a:xfrm>
          <a:prstGeom prst="rect">
            <a:avLst/>
          </a:prstGeom>
          <a:effectLst>
            <a:reflection blurRad="6350" stA="50000" endA="300" endPos="55000" dir="5400000" sy="-100000" algn="bl" rotWithShape="0"/>
          </a:effectLst>
        </p:spPr>
      </p:pic>
      <p:grpSp>
        <p:nvGrpSpPr>
          <p:cNvPr id="10" name="Group 17"/>
          <p:cNvGrpSpPr>
            <a:grpSpLocks/>
          </p:cNvGrpSpPr>
          <p:nvPr userDrawn="1"/>
        </p:nvGrpSpPr>
        <p:grpSpPr bwMode="auto">
          <a:xfrm>
            <a:off x="1" y="-36513"/>
            <a:ext cx="12170833" cy="2014538"/>
            <a:chOff x="15927" y="0"/>
            <a:chExt cx="9128074" cy="2013885"/>
          </a:xfrm>
        </p:grpSpPr>
        <p:sp>
          <p:nvSpPr>
            <p:cNvPr id="11" name="Title 1"/>
            <p:cNvSpPr txBox="1">
              <a:spLocks/>
            </p:cNvSpPr>
            <p:nvPr/>
          </p:nvSpPr>
          <p:spPr bwMode="auto">
            <a:xfrm>
              <a:off x="1155746" y="0"/>
              <a:ext cx="7988255" cy="20138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br>
                <a:rPr lang="en-US" altLang="en-US" sz="4400" b="1" dirty="0">
                  <a:solidFill>
                    <a:srgbClr val="FFD965"/>
                  </a:solidFill>
                </a:rPr>
              </a:br>
              <a:endParaRPr lang="en-US" altLang="en-US" sz="4400" b="1" dirty="0">
                <a:solidFill>
                  <a:srgbClr val="FFC000"/>
                </a:solidFill>
              </a:endParaRPr>
            </a:p>
          </p:txBody>
        </p:sp>
        <p:pic>
          <p:nvPicPr>
            <p:cNvPr id="12"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927" y="0"/>
              <a:ext cx="1139773" cy="20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609600" y="2230957"/>
            <a:ext cx="10972800" cy="3895206"/>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175456" y="344488"/>
            <a:ext cx="10972800" cy="1143000"/>
          </a:xfrm>
        </p:spPr>
        <p:txBody>
          <a:bodyPr/>
          <a:lstStyle>
            <a:lvl1pPr>
              <a:defRPr>
                <a:latin typeface="+mj-lt"/>
              </a:defRPr>
            </a:lvl1pPr>
          </a:lstStyle>
          <a:p>
            <a:r>
              <a:rPr lang="en-US" dirty="0"/>
              <a:t>Click to edit Master title style</a:t>
            </a:r>
          </a:p>
        </p:txBody>
      </p:sp>
      <p:sp>
        <p:nvSpPr>
          <p:cNvPr id="13" name="Date Placeholder 3"/>
          <p:cNvSpPr>
            <a:spLocks noGrp="1"/>
          </p:cNvSpPr>
          <p:nvPr>
            <p:ph type="dt" sz="half" idx="10"/>
          </p:nvPr>
        </p:nvSpPr>
        <p:spPr/>
        <p:txBody>
          <a:bodyPr/>
          <a:lstStyle>
            <a:lvl1pPr>
              <a:defRPr/>
            </a:lvl1pPr>
          </a:lstStyle>
          <a:p>
            <a:pPr>
              <a:defRPr/>
            </a:pPr>
            <a:fld id="{4FE1838B-3AC6-4BDF-9F00-704828F6A02A}" type="datetime1">
              <a:rPr lang="en-US">
                <a:solidFill>
                  <a:srgbClr val="FFD965">
                    <a:tint val="75000"/>
                  </a:srgbClr>
                </a:solidFill>
              </a:rPr>
              <a:pPr>
                <a:defRPr/>
              </a:pPr>
              <a:t>4/25/2017</a:t>
            </a:fld>
            <a:endParaRPr lang="en-US" dirty="0">
              <a:solidFill>
                <a:srgbClr val="FFD965">
                  <a:tint val="75000"/>
                </a:srgbClr>
              </a:solidFill>
            </a:endParaRPr>
          </a:p>
        </p:txBody>
      </p:sp>
      <p:sp>
        <p:nvSpPr>
          <p:cNvPr id="14"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15" name="Slide Number Placeholder 5"/>
          <p:cNvSpPr>
            <a:spLocks noGrp="1"/>
          </p:cNvSpPr>
          <p:nvPr>
            <p:ph type="sldNum" sz="quarter" idx="12"/>
          </p:nvPr>
        </p:nvSpPr>
        <p:spPr/>
        <p:txBody>
          <a:bodyPr/>
          <a:lstStyle>
            <a:lvl1pPr>
              <a:defRPr>
                <a:solidFill>
                  <a:srgbClr val="FFFF00"/>
                </a:solidFill>
              </a:defRPr>
            </a:lvl1pPr>
          </a:lstStyle>
          <a:p>
            <a:pPr>
              <a:defRPr/>
            </a:pPr>
            <a:fld id="{EF9806CA-853F-496E-9D97-81205ED87AC8}" type="slidenum">
              <a:rPr lang="en-US"/>
              <a:pPr>
                <a:defRPr/>
              </a:pPr>
              <a:t>‹#›</a:t>
            </a:fld>
            <a:endParaRPr lang="en-US" dirty="0"/>
          </a:p>
        </p:txBody>
      </p:sp>
    </p:spTree>
    <p:extLst>
      <p:ext uri="{BB962C8B-B14F-4D97-AF65-F5344CB8AC3E}">
        <p14:creationId xmlns:p14="http://schemas.microsoft.com/office/powerpoint/2010/main" val="1570907304"/>
      </p:ext>
    </p:extLst>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6593E81-B935-4C15-B5DE-0DE917043994}" type="datetime1">
              <a:rPr lang="en-US">
                <a:solidFill>
                  <a:srgbClr val="FFD965">
                    <a:tint val="75000"/>
                  </a:srgbClr>
                </a:solidFill>
              </a:rPr>
              <a:pPr>
                <a:defRPr/>
              </a:pPr>
              <a:t>4/25/2017</a:t>
            </a:fld>
            <a:endParaRPr lang="en-US" dirty="0">
              <a:solidFill>
                <a:srgbClr val="FFD965">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7" name="Slide Number Placeholder 5"/>
          <p:cNvSpPr>
            <a:spLocks noGrp="1"/>
          </p:cNvSpPr>
          <p:nvPr>
            <p:ph type="sldNum" sz="quarter" idx="12"/>
          </p:nvPr>
        </p:nvSpPr>
        <p:spPr/>
        <p:txBody>
          <a:bodyPr/>
          <a:lstStyle>
            <a:lvl1pPr>
              <a:defRPr>
                <a:solidFill>
                  <a:srgbClr val="FFFF00"/>
                </a:solidFill>
              </a:defRPr>
            </a:lvl1pPr>
          </a:lstStyle>
          <a:p>
            <a:pPr>
              <a:defRPr/>
            </a:pPr>
            <a:fld id="{463655BD-B43B-4217-92D9-AD3C80CCDAC6}" type="slidenum">
              <a:rPr lang="en-US"/>
              <a:pPr>
                <a:defRPr/>
              </a:pPr>
              <a:t>‹#›</a:t>
            </a:fld>
            <a:endParaRPr lang="en-US" dirty="0"/>
          </a:p>
        </p:txBody>
      </p:sp>
    </p:spTree>
    <p:extLst>
      <p:ext uri="{BB962C8B-B14F-4D97-AF65-F5344CB8AC3E}">
        <p14:creationId xmlns:p14="http://schemas.microsoft.com/office/powerpoint/2010/main" val="2046490992"/>
      </p:ext>
    </p:extLst>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2"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6F38EF7-52CF-4FFF-A9BF-CBADDD58A1BD}" type="datetime1">
              <a:rPr lang="en-US">
                <a:solidFill>
                  <a:srgbClr val="FFD965">
                    <a:tint val="75000"/>
                  </a:srgbClr>
                </a:solidFill>
              </a:rPr>
              <a:pPr>
                <a:defRPr/>
              </a:pPr>
              <a:t>4/25/2017</a:t>
            </a:fld>
            <a:endParaRPr lang="en-US" dirty="0">
              <a:solidFill>
                <a:srgbClr val="FFD965">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9" name="Slide Number Placeholder 5"/>
          <p:cNvSpPr>
            <a:spLocks noGrp="1"/>
          </p:cNvSpPr>
          <p:nvPr>
            <p:ph type="sldNum" sz="quarter" idx="12"/>
          </p:nvPr>
        </p:nvSpPr>
        <p:spPr/>
        <p:txBody>
          <a:bodyPr/>
          <a:lstStyle>
            <a:lvl1pPr>
              <a:defRPr>
                <a:solidFill>
                  <a:srgbClr val="FFFF00"/>
                </a:solidFill>
              </a:defRPr>
            </a:lvl1pPr>
          </a:lstStyle>
          <a:p>
            <a:pPr>
              <a:defRPr/>
            </a:pPr>
            <a:fld id="{A2EF573B-493D-4A6A-A6B8-F3F3492F895A}" type="slidenum">
              <a:rPr lang="en-US"/>
              <a:pPr>
                <a:defRPr/>
              </a:pPr>
              <a:t>‹#›</a:t>
            </a:fld>
            <a:endParaRPr lang="en-US" dirty="0"/>
          </a:p>
        </p:txBody>
      </p:sp>
    </p:spTree>
    <p:extLst>
      <p:ext uri="{BB962C8B-B14F-4D97-AF65-F5344CB8AC3E}">
        <p14:creationId xmlns:p14="http://schemas.microsoft.com/office/powerpoint/2010/main" val="3028730714"/>
      </p:ext>
    </p:extLst>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4" y="273052"/>
            <a:ext cx="681566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55CC5A1-6280-45BC-AE24-4BC328623D94}" type="datetime1">
              <a:rPr lang="en-US">
                <a:solidFill>
                  <a:srgbClr val="FFD965">
                    <a:tint val="75000"/>
                  </a:srgbClr>
                </a:solidFill>
              </a:rPr>
              <a:pPr>
                <a:defRPr/>
              </a:pPr>
              <a:t>4/25/2017</a:t>
            </a:fld>
            <a:endParaRPr lang="en-US" dirty="0">
              <a:solidFill>
                <a:srgbClr val="FFD965">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7" name="Slide Number Placeholder 5"/>
          <p:cNvSpPr>
            <a:spLocks noGrp="1"/>
          </p:cNvSpPr>
          <p:nvPr>
            <p:ph type="sldNum" sz="quarter" idx="12"/>
          </p:nvPr>
        </p:nvSpPr>
        <p:spPr/>
        <p:txBody>
          <a:bodyPr/>
          <a:lstStyle>
            <a:lvl1pPr>
              <a:defRPr>
                <a:solidFill>
                  <a:srgbClr val="FFFF00"/>
                </a:solidFill>
              </a:defRPr>
            </a:lvl1pPr>
          </a:lstStyle>
          <a:p>
            <a:pPr>
              <a:defRPr/>
            </a:pPr>
            <a:fld id="{9AADA020-E5A3-46CE-9A0E-83EC47939947}" type="slidenum">
              <a:rPr lang="en-US"/>
              <a:pPr>
                <a:defRPr/>
              </a:pPr>
              <a:t>‹#›</a:t>
            </a:fld>
            <a:endParaRPr lang="en-US" dirty="0"/>
          </a:p>
        </p:txBody>
      </p:sp>
    </p:spTree>
    <p:extLst>
      <p:ext uri="{BB962C8B-B14F-4D97-AF65-F5344CB8AC3E}">
        <p14:creationId xmlns:p14="http://schemas.microsoft.com/office/powerpoint/2010/main" val="1007261124"/>
      </p:ext>
    </p:extLst>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9"/>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C781C5-1D3F-440B-AB05-0BEF5BA7AE58}" type="datetime1">
              <a:rPr lang="en-US">
                <a:solidFill>
                  <a:srgbClr val="FFD965">
                    <a:tint val="75000"/>
                  </a:srgbClr>
                </a:solidFill>
              </a:rPr>
              <a:pPr>
                <a:defRPr/>
              </a:pPr>
              <a:t>4/25/2017</a:t>
            </a:fld>
            <a:endParaRPr lang="en-US" dirty="0">
              <a:solidFill>
                <a:srgbClr val="FFD965">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7" name="Slide Number Placeholder 5"/>
          <p:cNvSpPr>
            <a:spLocks noGrp="1"/>
          </p:cNvSpPr>
          <p:nvPr>
            <p:ph type="sldNum" sz="quarter" idx="12"/>
          </p:nvPr>
        </p:nvSpPr>
        <p:spPr/>
        <p:txBody>
          <a:bodyPr/>
          <a:lstStyle>
            <a:lvl1pPr>
              <a:defRPr>
                <a:solidFill>
                  <a:srgbClr val="FFFF00"/>
                </a:solidFill>
              </a:defRPr>
            </a:lvl1pPr>
          </a:lstStyle>
          <a:p>
            <a:pPr>
              <a:defRPr/>
            </a:pPr>
            <a:fld id="{29BD0C6D-3790-49B4-96CC-5287E1DB2A7B}" type="slidenum">
              <a:rPr lang="en-US"/>
              <a:pPr>
                <a:defRPr/>
              </a:pPr>
              <a:t>‹#›</a:t>
            </a:fld>
            <a:endParaRPr lang="en-US" dirty="0"/>
          </a:p>
        </p:txBody>
      </p:sp>
    </p:spTree>
    <p:extLst>
      <p:ext uri="{BB962C8B-B14F-4D97-AF65-F5344CB8AC3E}">
        <p14:creationId xmlns:p14="http://schemas.microsoft.com/office/powerpoint/2010/main" val="569700165"/>
      </p:ext>
    </p:extLst>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A4A9B5A-0A2B-4DF0-AE82-2AF8DF11E03B}" type="datetime1">
              <a:rPr lang="en-US">
                <a:solidFill>
                  <a:srgbClr val="FFD965">
                    <a:tint val="75000"/>
                  </a:srgbClr>
                </a:solidFill>
              </a:rPr>
              <a:pPr>
                <a:defRPr/>
              </a:pPr>
              <a:t>4/25/2017</a:t>
            </a:fld>
            <a:endParaRPr lang="en-US" dirty="0">
              <a:solidFill>
                <a:srgbClr val="FFD965">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6" name="Slide Number Placeholder 5"/>
          <p:cNvSpPr>
            <a:spLocks noGrp="1"/>
          </p:cNvSpPr>
          <p:nvPr>
            <p:ph type="sldNum" sz="quarter" idx="12"/>
          </p:nvPr>
        </p:nvSpPr>
        <p:spPr/>
        <p:txBody>
          <a:bodyPr/>
          <a:lstStyle>
            <a:lvl1pPr>
              <a:defRPr>
                <a:solidFill>
                  <a:srgbClr val="FFFF00"/>
                </a:solidFill>
              </a:defRPr>
            </a:lvl1pPr>
          </a:lstStyle>
          <a:p>
            <a:pPr>
              <a:defRPr/>
            </a:pPr>
            <a:fld id="{D55AD7FD-467A-4BD0-B2B7-98F3F7BDD0CB}" type="slidenum">
              <a:rPr lang="en-US"/>
              <a:pPr>
                <a:defRPr/>
              </a:pPr>
              <a:t>‹#›</a:t>
            </a:fld>
            <a:endParaRPr lang="en-US" dirty="0"/>
          </a:p>
        </p:txBody>
      </p:sp>
    </p:spTree>
    <p:extLst>
      <p:ext uri="{BB962C8B-B14F-4D97-AF65-F5344CB8AC3E}">
        <p14:creationId xmlns:p14="http://schemas.microsoft.com/office/powerpoint/2010/main" val="4219354797"/>
      </p:ext>
    </p:extLst>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49B441-EF28-4EE2-A2E5-99A46219CC2F}" type="datetime1">
              <a:rPr lang="en-US">
                <a:solidFill>
                  <a:srgbClr val="FFD965">
                    <a:tint val="75000"/>
                  </a:srgbClr>
                </a:solidFill>
              </a:rPr>
              <a:pPr>
                <a:defRPr/>
              </a:pPr>
              <a:t>4/25/2017</a:t>
            </a:fld>
            <a:endParaRPr lang="en-US" dirty="0">
              <a:solidFill>
                <a:srgbClr val="FFD965">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4D3FC4C-027D-44FA-962C-20E1A7677E14}" type="slidenum">
              <a:rPr lang="en-US"/>
              <a:pPr>
                <a:defRPr/>
              </a:pPr>
              <a:t>‹#›</a:t>
            </a:fld>
            <a:endParaRPr lang="en-US"/>
          </a:p>
        </p:txBody>
      </p:sp>
    </p:spTree>
    <p:extLst>
      <p:ext uri="{BB962C8B-B14F-4D97-AF65-F5344CB8AC3E}">
        <p14:creationId xmlns:p14="http://schemas.microsoft.com/office/powerpoint/2010/main" val="4288551034"/>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A4CBB3-03CB-43FD-B475-71C00ED26F36}"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286245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dpi="0" rotWithShape="1">
            <a:blip r:embed="rId2" cstate="print">
              <a:alphaModFix amt="28000"/>
              <a:grayscl/>
              <a:lum brigh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5" name="Picture 4" descr="blue.png"/>
          <p:cNvPicPr>
            <a:picLocks noChangeAspect="1"/>
          </p:cNvPicPr>
          <p:nvPr userDrawn="1"/>
        </p:nvPicPr>
        <p:blipFill>
          <a:blip r:embed="rId3" cstate="print">
            <a:duotone>
              <a:prstClr val="black"/>
              <a:schemeClr val="accent4">
                <a:tint val="45000"/>
                <a:satMod val="400000"/>
              </a:schemeClr>
            </a:duotone>
            <a:lum contrast="57000"/>
          </a:blip>
          <a:stretch>
            <a:fillRect/>
          </a:stretch>
        </p:blipFill>
        <p:spPr>
          <a:xfrm>
            <a:off x="1307310" y="4434216"/>
            <a:ext cx="705207" cy="1559489"/>
          </a:xfrm>
          <a:prstGeom prst="rect">
            <a:avLst/>
          </a:prstGeom>
          <a:effectLst>
            <a:reflection blurRad="6350" stA="50000" endA="300" endPos="55000" dir="5400000" sy="-100000" algn="bl" rotWithShape="0"/>
          </a:effectLst>
        </p:spPr>
      </p:pic>
      <p:pic>
        <p:nvPicPr>
          <p:cNvPr id="6" name="Picture 5" descr="silver.png"/>
          <p:cNvPicPr>
            <a:picLocks noChangeAspect="1"/>
          </p:cNvPicPr>
          <p:nvPr userDrawn="1"/>
        </p:nvPicPr>
        <p:blipFill>
          <a:blip r:embed="rId4" cstate="print"/>
          <a:stretch>
            <a:fillRect/>
          </a:stretch>
        </p:blipFill>
        <p:spPr>
          <a:xfrm>
            <a:off x="8737602" y="2467628"/>
            <a:ext cx="1630273" cy="3559329"/>
          </a:xfrm>
          <a:prstGeom prst="rect">
            <a:avLst/>
          </a:prstGeom>
          <a:noFill/>
          <a:ln>
            <a:noFill/>
          </a:ln>
          <a:effectLst>
            <a:reflection blurRad="6350" stA="50000" endA="300" endPos="55000" dir="5400000" sy="-100000" algn="bl" rotWithShape="0"/>
          </a:effectLst>
        </p:spPr>
      </p:pic>
      <p:pic>
        <p:nvPicPr>
          <p:cNvPr id="7" name="Picture 6" descr="blue.png"/>
          <p:cNvPicPr>
            <a:picLocks noChangeAspect="1"/>
          </p:cNvPicPr>
          <p:nvPr userDrawn="1"/>
        </p:nvPicPr>
        <p:blipFill>
          <a:blip r:embed="rId5" cstate="print">
            <a:duotone>
              <a:prstClr val="black"/>
              <a:schemeClr val="accent6">
                <a:tint val="45000"/>
                <a:satMod val="400000"/>
              </a:schemeClr>
            </a:duotone>
            <a:lum contrast="69000"/>
          </a:blip>
          <a:stretch>
            <a:fillRect/>
          </a:stretch>
        </p:blipFill>
        <p:spPr>
          <a:xfrm>
            <a:off x="1985642" y="4173131"/>
            <a:ext cx="826991" cy="1828800"/>
          </a:xfrm>
          <a:prstGeom prst="rect">
            <a:avLst/>
          </a:prstGeom>
          <a:effectLst>
            <a:reflection blurRad="6350" stA="50000" endA="300" endPos="55000" dir="5400000" sy="-100000" algn="bl" rotWithShape="0"/>
          </a:effectLst>
        </p:spPr>
      </p:pic>
      <p:pic>
        <p:nvPicPr>
          <p:cNvPr id="8" name="Picture 7" descr="blue.png"/>
          <p:cNvPicPr>
            <a:picLocks noChangeAspect="1"/>
          </p:cNvPicPr>
          <p:nvPr userDrawn="1"/>
        </p:nvPicPr>
        <p:blipFill>
          <a:blip r:embed="rId6" cstate="print">
            <a:duotone>
              <a:prstClr val="black"/>
              <a:schemeClr val="accent5">
                <a:tint val="45000"/>
                <a:satMod val="400000"/>
              </a:schemeClr>
            </a:duotone>
            <a:lum contrast="57000"/>
          </a:blip>
          <a:stretch>
            <a:fillRect/>
          </a:stretch>
        </p:blipFill>
        <p:spPr>
          <a:xfrm>
            <a:off x="2783613" y="3849806"/>
            <a:ext cx="976055" cy="2158441"/>
          </a:xfrm>
          <a:prstGeom prst="rect">
            <a:avLst/>
          </a:prstGeom>
          <a:effectLst>
            <a:reflection blurRad="6350" stA="50000" endA="300" endPos="55000" dir="5400000" sy="-100000" algn="bl" rotWithShape="0"/>
          </a:effectLst>
        </p:spPr>
      </p:pic>
      <p:pic>
        <p:nvPicPr>
          <p:cNvPr id="9" name="Picture 8" descr="blue.png"/>
          <p:cNvPicPr>
            <a:picLocks noChangeAspect="1"/>
          </p:cNvPicPr>
          <p:nvPr userDrawn="1"/>
        </p:nvPicPr>
        <p:blipFill>
          <a:blip r:embed="rId7" cstate="print">
            <a:duotone>
              <a:prstClr val="black"/>
              <a:schemeClr val="accent3">
                <a:tint val="45000"/>
                <a:satMod val="400000"/>
              </a:schemeClr>
            </a:duotone>
            <a:lum contrast="73000"/>
          </a:blip>
          <a:stretch>
            <a:fillRect/>
          </a:stretch>
        </p:blipFill>
        <p:spPr>
          <a:xfrm>
            <a:off x="3726264" y="3494889"/>
            <a:ext cx="1141697" cy="2524744"/>
          </a:xfrm>
          <a:prstGeom prst="rect">
            <a:avLst/>
          </a:prstGeom>
          <a:effectLst>
            <a:reflection blurRad="6350" stA="50000" endA="300" endPos="55000" dir="5400000" sy="-100000" algn="bl" rotWithShape="0"/>
          </a:effectLst>
        </p:spPr>
      </p:pic>
      <p:pic>
        <p:nvPicPr>
          <p:cNvPr id="10" name="Picture 9" descr="blue.png"/>
          <p:cNvPicPr>
            <a:picLocks noChangeAspect="1"/>
          </p:cNvPicPr>
          <p:nvPr userDrawn="1"/>
        </p:nvPicPr>
        <p:blipFill>
          <a:blip r:embed="rId8" cstate="print">
            <a:duotone>
              <a:prstClr val="black"/>
              <a:schemeClr val="accent2">
                <a:tint val="45000"/>
                <a:satMod val="400000"/>
              </a:schemeClr>
            </a:duotone>
            <a:lum contrast="71000"/>
          </a:blip>
          <a:stretch>
            <a:fillRect/>
          </a:stretch>
        </p:blipFill>
        <p:spPr>
          <a:xfrm>
            <a:off x="4817858" y="3194138"/>
            <a:ext cx="1275700" cy="2821075"/>
          </a:xfrm>
          <a:prstGeom prst="rect">
            <a:avLst/>
          </a:prstGeom>
          <a:effectLst>
            <a:reflection blurRad="6350" stA="50000" endA="300" endPos="55000" dir="5400000" sy="-100000" algn="bl" rotWithShape="0"/>
          </a:effectLst>
        </p:spPr>
      </p:pic>
      <p:grpSp>
        <p:nvGrpSpPr>
          <p:cNvPr id="11" name="Group 17"/>
          <p:cNvGrpSpPr>
            <a:grpSpLocks/>
          </p:cNvGrpSpPr>
          <p:nvPr userDrawn="1"/>
        </p:nvGrpSpPr>
        <p:grpSpPr bwMode="auto">
          <a:xfrm>
            <a:off x="1" y="-36513"/>
            <a:ext cx="12170833" cy="2014538"/>
            <a:chOff x="15927" y="0"/>
            <a:chExt cx="9128074" cy="2013885"/>
          </a:xfrm>
        </p:grpSpPr>
        <p:sp>
          <p:nvSpPr>
            <p:cNvPr id="12" name="Title 1"/>
            <p:cNvSpPr txBox="1">
              <a:spLocks/>
            </p:cNvSpPr>
            <p:nvPr/>
          </p:nvSpPr>
          <p:spPr bwMode="auto">
            <a:xfrm>
              <a:off x="1155746" y="0"/>
              <a:ext cx="7988255" cy="20138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br>
                <a:rPr lang="en-US" altLang="en-US" sz="4400" b="1" dirty="0">
                  <a:solidFill>
                    <a:srgbClr val="FFD965"/>
                  </a:solidFill>
                </a:rPr>
              </a:br>
              <a:endParaRPr lang="en-US" altLang="en-US" sz="4400" b="1" dirty="0">
                <a:solidFill>
                  <a:srgbClr val="FFC000"/>
                </a:solidFill>
              </a:endParaRPr>
            </a:p>
          </p:txBody>
        </p:sp>
        <p:pic>
          <p:nvPicPr>
            <p:cNvPr id="13" name="Picture 1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927" y="0"/>
              <a:ext cx="1139773" cy="20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ubtitle 2"/>
          <p:cNvSpPr>
            <a:spLocks noGrp="1"/>
          </p:cNvSpPr>
          <p:nvPr>
            <p:ph type="subTitle" idx="1"/>
          </p:nvPr>
        </p:nvSpPr>
        <p:spPr>
          <a:xfrm>
            <a:off x="1519699" y="2420531"/>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Title 16"/>
          <p:cNvSpPr>
            <a:spLocks noGrp="1"/>
          </p:cNvSpPr>
          <p:nvPr>
            <p:ph type="title"/>
          </p:nvPr>
        </p:nvSpPr>
        <p:spPr/>
        <p:txBody>
          <a:bodyPr/>
          <a:lstStyle>
            <a:lvl1pPr>
              <a:defRPr>
                <a:solidFill>
                  <a:srgbClr val="FFC000"/>
                </a:solidFill>
                <a:latin typeface="+mj-lt"/>
              </a:defRPr>
            </a:lvl1pPr>
          </a:lstStyle>
          <a:p>
            <a:r>
              <a:rPr lang="en-US" dirty="0"/>
              <a:t>Click to edit Master title style</a:t>
            </a:r>
          </a:p>
        </p:txBody>
      </p:sp>
      <p:sp>
        <p:nvSpPr>
          <p:cNvPr id="14" name="Date Placeholder 3"/>
          <p:cNvSpPr>
            <a:spLocks noGrp="1"/>
          </p:cNvSpPr>
          <p:nvPr>
            <p:ph type="dt" sz="half" idx="10"/>
          </p:nvPr>
        </p:nvSpPr>
        <p:spPr/>
        <p:txBody>
          <a:bodyPr/>
          <a:lstStyle>
            <a:lvl1pPr>
              <a:defRPr/>
            </a:lvl1pPr>
          </a:lstStyle>
          <a:p>
            <a:pPr>
              <a:defRPr/>
            </a:pPr>
            <a:fld id="{72301D74-09B3-4984-9EEA-0C884F0612B3}" type="datetime1">
              <a:rPr lang="en-US">
                <a:solidFill>
                  <a:srgbClr val="FFD965">
                    <a:tint val="75000"/>
                  </a:srgbClr>
                </a:solidFill>
              </a:rPr>
              <a:pPr>
                <a:defRPr/>
              </a:pPr>
              <a:t>4/25/2017</a:t>
            </a:fld>
            <a:endParaRPr lang="en-US" dirty="0">
              <a:solidFill>
                <a:srgbClr val="FFD965">
                  <a:tint val="75000"/>
                </a:srgbClr>
              </a:solidFill>
            </a:endParaRPr>
          </a:p>
        </p:txBody>
      </p:sp>
      <p:sp>
        <p:nvSpPr>
          <p:cNvPr id="15"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16" name="Slide Number Placeholder 5"/>
          <p:cNvSpPr>
            <a:spLocks noGrp="1"/>
          </p:cNvSpPr>
          <p:nvPr>
            <p:ph type="sldNum" sz="quarter" idx="12"/>
          </p:nvPr>
        </p:nvSpPr>
        <p:spPr/>
        <p:txBody>
          <a:bodyPr/>
          <a:lstStyle>
            <a:lvl1pPr>
              <a:defRPr>
                <a:solidFill>
                  <a:srgbClr val="FFFF00"/>
                </a:solidFill>
              </a:defRPr>
            </a:lvl1pPr>
          </a:lstStyle>
          <a:p>
            <a:pPr>
              <a:defRPr/>
            </a:pPr>
            <a:fld id="{16867A93-3500-46F8-835D-267AE7DD2D73}" type="slidenum">
              <a:rPr lang="en-US"/>
              <a:pPr>
                <a:defRPr/>
              </a:pPr>
              <a:t>‹#›</a:t>
            </a:fld>
            <a:endParaRPr lang="en-US" dirty="0"/>
          </a:p>
        </p:txBody>
      </p:sp>
    </p:spTree>
    <p:extLst>
      <p:ext uri="{BB962C8B-B14F-4D97-AF65-F5344CB8AC3E}">
        <p14:creationId xmlns:p14="http://schemas.microsoft.com/office/powerpoint/2010/main" val="1590057997"/>
      </p:ext>
    </p:extLst>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descr="blue.png"/>
          <p:cNvPicPr>
            <a:picLocks noChangeAspect="1"/>
          </p:cNvPicPr>
          <p:nvPr userDrawn="1"/>
        </p:nvPicPr>
        <p:blipFill>
          <a:blip r:embed="rId2" cstate="print">
            <a:duotone>
              <a:prstClr val="black"/>
              <a:schemeClr val="accent4">
                <a:tint val="45000"/>
                <a:satMod val="400000"/>
              </a:schemeClr>
            </a:duotone>
            <a:lum contrast="57000"/>
          </a:blip>
          <a:stretch>
            <a:fillRect/>
          </a:stretch>
        </p:blipFill>
        <p:spPr>
          <a:xfrm flipH="1">
            <a:off x="11572449" y="5949336"/>
            <a:ext cx="310577" cy="674555"/>
          </a:xfrm>
          <a:prstGeom prst="rect">
            <a:avLst/>
          </a:prstGeom>
          <a:effectLst>
            <a:reflection blurRad="6350" stA="50000" endA="300" endPos="55000" dir="5400000" sy="-100000" algn="bl" rotWithShape="0"/>
          </a:effectLst>
        </p:spPr>
      </p:pic>
      <p:pic>
        <p:nvPicPr>
          <p:cNvPr id="5" name="Picture 4" descr="blue.png"/>
          <p:cNvPicPr>
            <a:picLocks noChangeAspect="1"/>
          </p:cNvPicPr>
          <p:nvPr userDrawn="1"/>
        </p:nvPicPr>
        <p:blipFill>
          <a:blip r:embed="rId3" cstate="print">
            <a:duotone>
              <a:prstClr val="black"/>
              <a:schemeClr val="accent6">
                <a:tint val="45000"/>
                <a:satMod val="400000"/>
              </a:schemeClr>
            </a:duotone>
            <a:lum contrast="69000"/>
          </a:blip>
          <a:stretch>
            <a:fillRect/>
          </a:stretch>
        </p:blipFill>
        <p:spPr>
          <a:xfrm flipH="1">
            <a:off x="11220073" y="5836405"/>
            <a:ext cx="364212" cy="791045"/>
          </a:xfrm>
          <a:prstGeom prst="rect">
            <a:avLst/>
          </a:prstGeom>
          <a:effectLst>
            <a:reflection blurRad="6350" stA="50000" endA="300" endPos="55000" dir="5400000" sy="-100000" algn="bl" rotWithShape="0"/>
          </a:effectLst>
        </p:spPr>
      </p:pic>
      <p:sp>
        <p:nvSpPr>
          <p:cNvPr id="6" name="Rectangle 5"/>
          <p:cNvSpPr/>
          <p:nvPr userDrawn="1"/>
        </p:nvSpPr>
        <p:spPr>
          <a:xfrm>
            <a:off x="0" y="0"/>
            <a:ext cx="12192000" cy="6858000"/>
          </a:xfrm>
          <a:prstGeom prst="rect">
            <a:avLst/>
          </a:prstGeom>
          <a:blipFill dpi="0" rotWithShape="1">
            <a:blip r:embed="rId4" cstate="print">
              <a:alphaModFix amt="28000"/>
              <a:grayscl/>
              <a:lum brigh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7" name="Picture 6" descr="blue.png"/>
          <p:cNvPicPr>
            <a:picLocks noChangeAspect="1"/>
          </p:cNvPicPr>
          <p:nvPr userDrawn="1"/>
        </p:nvPicPr>
        <p:blipFill>
          <a:blip r:embed="rId5" cstate="print">
            <a:duotone>
              <a:prstClr val="black"/>
              <a:schemeClr val="accent5">
                <a:tint val="45000"/>
                <a:satMod val="400000"/>
              </a:schemeClr>
            </a:duotone>
            <a:lum contrast="57000"/>
          </a:blip>
          <a:stretch>
            <a:fillRect/>
          </a:stretch>
        </p:blipFill>
        <p:spPr>
          <a:xfrm flipH="1">
            <a:off x="10802991" y="5696548"/>
            <a:ext cx="429861" cy="933630"/>
          </a:xfrm>
          <a:prstGeom prst="rect">
            <a:avLst/>
          </a:prstGeom>
          <a:effectLst>
            <a:reflection blurRad="6350" stA="50000" endA="300" endPos="55000" dir="5400000" sy="-100000" algn="bl" rotWithShape="0"/>
          </a:effectLst>
        </p:spPr>
      </p:pic>
      <p:pic>
        <p:nvPicPr>
          <p:cNvPr id="8" name="Picture 7" descr="blue.png"/>
          <p:cNvPicPr>
            <a:picLocks noChangeAspect="1"/>
          </p:cNvPicPr>
          <p:nvPr userDrawn="1"/>
        </p:nvPicPr>
        <p:blipFill>
          <a:blip r:embed="rId6" cstate="print">
            <a:duotone>
              <a:prstClr val="black"/>
              <a:schemeClr val="accent3">
                <a:tint val="45000"/>
                <a:satMod val="400000"/>
              </a:schemeClr>
            </a:duotone>
            <a:lum contrast="73000"/>
          </a:blip>
          <a:stretch>
            <a:fillRect/>
          </a:stretch>
        </p:blipFill>
        <p:spPr>
          <a:xfrm flipH="1">
            <a:off x="10314890" y="5543031"/>
            <a:ext cx="502812" cy="1092074"/>
          </a:xfrm>
          <a:prstGeom prst="rect">
            <a:avLst/>
          </a:prstGeom>
          <a:effectLst>
            <a:reflection blurRad="6350" stA="50000" endA="300" endPos="55000" dir="5400000" sy="-100000" algn="bl" rotWithShape="0"/>
          </a:effectLst>
        </p:spPr>
      </p:pic>
      <p:pic>
        <p:nvPicPr>
          <p:cNvPr id="9" name="Picture 8" descr="blue.png"/>
          <p:cNvPicPr>
            <a:picLocks noChangeAspect="1"/>
          </p:cNvPicPr>
          <p:nvPr userDrawn="1"/>
        </p:nvPicPr>
        <p:blipFill>
          <a:blip r:embed="rId7" cstate="print">
            <a:duotone>
              <a:prstClr val="black"/>
              <a:schemeClr val="accent2">
                <a:tint val="45000"/>
                <a:satMod val="400000"/>
              </a:schemeClr>
            </a:duotone>
            <a:lum contrast="71000"/>
          </a:blip>
          <a:stretch>
            <a:fillRect/>
          </a:stretch>
        </p:blipFill>
        <p:spPr>
          <a:xfrm flipH="1">
            <a:off x="9775126" y="5412940"/>
            <a:ext cx="561828" cy="1220252"/>
          </a:xfrm>
          <a:prstGeom prst="rect">
            <a:avLst/>
          </a:prstGeom>
          <a:effectLst>
            <a:reflection blurRad="6350" stA="50000" endA="300" endPos="55000" dir="5400000" sy="-100000" algn="bl" rotWithShape="0"/>
          </a:effectLst>
        </p:spPr>
      </p:pic>
      <p:grpSp>
        <p:nvGrpSpPr>
          <p:cNvPr id="10" name="Group 17"/>
          <p:cNvGrpSpPr>
            <a:grpSpLocks/>
          </p:cNvGrpSpPr>
          <p:nvPr userDrawn="1"/>
        </p:nvGrpSpPr>
        <p:grpSpPr bwMode="auto">
          <a:xfrm>
            <a:off x="1" y="-36513"/>
            <a:ext cx="12170833" cy="2014538"/>
            <a:chOff x="15927" y="0"/>
            <a:chExt cx="9128074" cy="2013885"/>
          </a:xfrm>
        </p:grpSpPr>
        <p:sp>
          <p:nvSpPr>
            <p:cNvPr id="11" name="Title 1"/>
            <p:cNvSpPr txBox="1">
              <a:spLocks/>
            </p:cNvSpPr>
            <p:nvPr/>
          </p:nvSpPr>
          <p:spPr bwMode="auto">
            <a:xfrm>
              <a:off x="1155746" y="0"/>
              <a:ext cx="7988255" cy="20138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br>
                <a:rPr lang="en-US" altLang="en-US" sz="4400" b="1" dirty="0">
                  <a:solidFill>
                    <a:srgbClr val="FFD965"/>
                  </a:solidFill>
                </a:rPr>
              </a:br>
              <a:endParaRPr lang="en-US" altLang="en-US" sz="4400" b="1" dirty="0">
                <a:solidFill>
                  <a:srgbClr val="FFC000"/>
                </a:solidFill>
              </a:endParaRPr>
            </a:p>
          </p:txBody>
        </p:sp>
        <p:pic>
          <p:nvPicPr>
            <p:cNvPr id="12"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927" y="0"/>
              <a:ext cx="1139773" cy="20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609600" y="2230957"/>
            <a:ext cx="10972800" cy="3895206"/>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175456" y="344488"/>
            <a:ext cx="10972800" cy="1143000"/>
          </a:xfrm>
        </p:spPr>
        <p:txBody>
          <a:bodyPr/>
          <a:lstStyle>
            <a:lvl1pPr>
              <a:defRPr>
                <a:latin typeface="+mj-lt"/>
              </a:defRPr>
            </a:lvl1pPr>
          </a:lstStyle>
          <a:p>
            <a:r>
              <a:rPr lang="en-US" dirty="0"/>
              <a:t>Click to edit Master title style</a:t>
            </a:r>
          </a:p>
        </p:txBody>
      </p:sp>
      <p:sp>
        <p:nvSpPr>
          <p:cNvPr id="13" name="Date Placeholder 3"/>
          <p:cNvSpPr>
            <a:spLocks noGrp="1"/>
          </p:cNvSpPr>
          <p:nvPr>
            <p:ph type="dt" sz="half" idx="10"/>
          </p:nvPr>
        </p:nvSpPr>
        <p:spPr/>
        <p:txBody>
          <a:bodyPr/>
          <a:lstStyle>
            <a:lvl1pPr>
              <a:defRPr/>
            </a:lvl1pPr>
          </a:lstStyle>
          <a:p>
            <a:pPr>
              <a:defRPr/>
            </a:pPr>
            <a:fld id="{4FE1838B-3AC6-4BDF-9F00-704828F6A02A}" type="datetime1">
              <a:rPr lang="en-US">
                <a:solidFill>
                  <a:srgbClr val="FFD965">
                    <a:tint val="75000"/>
                  </a:srgbClr>
                </a:solidFill>
              </a:rPr>
              <a:pPr>
                <a:defRPr/>
              </a:pPr>
              <a:t>4/25/2017</a:t>
            </a:fld>
            <a:endParaRPr lang="en-US" dirty="0">
              <a:solidFill>
                <a:srgbClr val="FFD965">
                  <a:tint val="75000"/>
                </a:srgbClr>
              </a:solidFill>
            </a:endParaRPr>
          </a:p>
        </p:txBody>
      </p:sp>
      <p:sp>
        <p:nvSpPr>
          <p:cNvPr id="14"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15" name="Slide Number Placeholder 5"/>
          <p:cNvSpPr>
            <a:spLocks noGrp="1"/>
          </p:cNvSpPr>
          <p:nvPr>
            <p:ph type="sldNum" sz="quarter" idx="12"/>
          </p:nvPr>
        </p:nvSpPr>
        <p:spPr/>
        <p:txBody>
          <a:bodyPr/>
          <a:lstStyle>
            <a:lvl1pPr>
              <a:defRPr>
                <a:solidFill>
                  <a:srgbClr val="FFFF00"/>
                </a:solidFill>
              </a:defRPr>
            </a:lvl1pPr>
          </a:lstStyle>
          <a:p>
            <a:pPr>
              <a:defRPr/>
            </a:pPr>
            <a:fld id="{EF9806CA-853F-496E-9D97-81205ED87AC8}" type="slidenum">
              <a:rPr lang="en-US"/>
              <a:pPr>
                <a:defRPr/>
              </a:pPr>
              <a:t>‹#›</a:t>
            </a:fld>
            <a:endParaRPr lang="en-US" dirty="0"/>
          </a:p>
        </p:txBody>
      </p:sp>
    </p:spTree>
    <p:extLst>
      <p:ext uri="{BB962C8B-B14F-4D97-AF65-F5344CB8AC3E}">
        <p14:creationId xmlns:p14="http://schemas.microsoft.com/office/powerpoint/2010/main" val="1206750832"/>
      </p:ext>
    </p:extLst>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6593E81-B935-4C15-B5DE-0DE917043994}" type="datetime1">
              <a:rPr lang="en-US">
                <a:solidFill>
                  <a:srgbClr val="FFD965">
                    <a:tint val="75000"/>
                  </a:srgbClr>
                </a:solidFill>
              </a:rPr>
              <a:pPr>
                <a:defRPr/>
              </a:pPr>
              <a:t>4/25/2017</a:t>
            </a:fld>
            <a:endParaRPr lang="en-US" dirty="0">
              <a:solidFill>
                <a:srgbClr val="FFD965">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7" name="Slide Number Placeholder 5"/>
          <p:cNvSpPr>
            <a:spLocks noGrp="1"/>
          </p:cNvSpPr>
          <p:nvPr>
            <p:ph type="sldNum" sz="quarter" idx="12"/>
          </p:nvPr>
        </p:nvSpPr>
        <p:spPr/>
        <p:txBody>
          <a:bodyPr/>
          <a:lstStyle>
            <a:lvl1pPr>
              <a:defRPr>
                <a:solidFill>
                  <a:srgbClr val="FFFF00"/>
                </a:solidFill>
              </a:defRPr>
            </a:lvl1pPr>
          </a:lstStyle>
          <a:p>
            <a:pPr>
              <a:defRPr/>
            </a:pPr>
            <a:fld id="{463655BD-B43B-4217-92D9-AD3C80CCDAC6}" type="slidenum">
              <a:rPr lang="en-US"/>
              <a:pPr>
                <a:defRPr/>
              </a:pPr>
              <a:t>‹#›</a:t>
            </a:fld>
            <a:endParaRPr lang="en-US" dirty="0"/>
          </a:p>
        </p:txBody>
      </p:sp>
    </p:spTree>
    <p:extLst>
      <p:ext uri="{BB962C8B-B14F-4D97-AF65-F5344CB8AC3E}">
        <p14:creationId xmlns:p14="http://schemas.microsoft.com/office/powerpoint/2010/main" val="1960874077"/>
      </p:ext>
    </p:extLst>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2"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6F38EF7-52CF-4FFF-A9BF-CBADDD58A1BD}" type="datetime1">
              <a:rPr lang="en-US">
                <a:solidFill>
                  <a:srgbClr val="FFD965">
                    <a:tint val="75000"/>
                  </a:srgbClr>
                </a:solidFill>
              </a:rPr>
              <a:pPr>
                <a:defRPr/>
              </a:pPr>
              <a:t>4/25/2017</a:t>
            </a:fld>
            <a:endParaRPr lang="en-US" dirty="0">
              <a:solidFill>
                <a:srgbClr val="FFD965">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9" name="Slide Number Placeholder 5"/>
          <p:cNvSpPr>
            <a:spLocks noGrp="1"/>
          </p:cNvSpPr>
          <p:nvPr>
            <p:ph type="sldNum" sz="quarter" idx="12"/>
          </p:nvPr>
        </p:nvSpPr>
        <p:spPr/>
        <p:txBody>
          <a:bodyPr/>
          <a:lstStyle>
            <a:lvl1pPr>
              <a:defRPr>
                <a:solidFill>
                  <a:srgbClr val="FFFF00"/>
                </a:solidFill>
              </a:defRPr>
            </a:lvl1pPr>
          </a:lstStyle>
          <a:p>
            <a:pPr>
              <a:defRPr/>
            </a:pPr>
            <a:fld id="{A2EF573B-493D-4A6A-A6B8-F3F3492F895A}" type="slidenum">
              <a:rPr lang="en-US"/>
              <a:pPr>
                <a:defRPr/>
              </a:pPr>
              <a:t>‹#›</a:t>
            </a:fld>
            <a:endParaRPr lang="en-US" dirty="0"/>
          </a:p>
        </p:txBody>
      </p:sp>
    </p:spTree>
    <p:extLst>
      <p:ext uri="{BB962C8B-B14F-4D97-AF65-F5344CB8AC3E}">
        <p14:creationId xmlns:p14="http://schemas.microsoft.com/office/powerpoint/2010/main" val="299617739"/>
      </p:ext>
    </p:extLst>
  </p:cSld>
  <p:clrMapOvr>
    <a:masterClrMapping/>
  </p:clrMapOvr>
  <p:transition spd="slow">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4" y="273052"/>
            <a:ext cx="681566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55CC5A1-6280-45BC-AE24-4BC328623D94}" type="datetime1">
              <a:rPr lang="en-US">
                <a:solidFill>
                  <a:srgbClr val="FFD965">
                    <a:tint val="75000"/>
                  </a:srgbClr>
                </a:solidFill>
              </a:rPr>
              <a:pPr>
                <a:defRPr/>
              </a:pPr>
              <a:t>4/25/2017</a:t>
            </a:fld>
            <a:endParaRPr lang="en-US" dirty="0">
              <a:solidFill>
                <a:srgbClr val="FFD965">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7" name="Slide Number Placeholder 5"/>
          <p:cNvSpPr>
            <a:spLocks noGrp="1"/>
          </p:cNvSpPr>
          <p:nvPr>
            <p:ph type="sldNum" sz="quarter" idx="12"/>
          </p:nvPr>
        </p:nvSpPr>
        <p:spPr/>
        <p:txBody>
          <a:bodyPr/>
          <a:lstStyle>
            <a:lvl1pPr>
              <a:defRPr>
                <a:solidFill>
                  <a:srgbClr val="FFFF00"/>
                </a:solidFill>
              </a:defRPr>
            </a:lvl1pPr>
          </a:lstStyle>
          <a:p>
            <a:pPr>
              <a:defRPr/>
            </a:pPr>
            <a:fld id="{9AADA020-E5A3-46CE-9A0E-83EC47939947}" type="slidenum">
              <a:rPr lang="en-US"/>
              <a:pPr>
                <a:defRPr/>
              </a:pPr>
              <a:t>‹#›</a:t>
            </a:fld>
            <a:endParaRPr lang="en-US" dirty="0"/>
          </a:p>
        </p:txBody>
      </p:sp>
    </p:spTree>
    <p:extLst>
      <p:ext uri="{BB962C8B-B14F-4D97-AF65-F5344CB8AC3E}">
        <p14:creationId xmlns:p14="http://schemas.microsoft.com/office/powerpoint/2010/main" val="2927480042"/>
      </p:ext>
    </p:extLst>
  </p:cSld>
  <p:clrMapOvr>
    <a:masterClrMapping/>
  </p:clrMapOvr>
  <p:transition spd="slow">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9"/>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C781C5-1D3F-440B-AB05-0BEF5BA7AE58}" type="datetime1">
              <a:rPr lang="en-US">
                <a:solidFill>
                  <a:srgbClr val="FFD965">
                    <a:tint val="75000"/>
                  </a:srgbClr>
                </a:solidFill>
              </a:rPr>
              <a:pPr>
                <a:defRPr/>
              </a:pPr>
              <a:t>4/25/2017</a:t>
            </a:fld>
            <a:endParaRPr lang="en-US" dirty="0">
              <a:solidFill>
                <a:srgbClr val="FFD965">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7" name="Slide Number Placeholder 5"/>
          <p:cNvSpPr>
            <a:spLocks noGrp="1"/>
          </p:cNvSpPr>
          <p:nvPr>
            <p:ph type="sldNum" sz="quarter" idx="12"/>
          </p:nvPr>
        </p:nvSpPr>
        <p:spPr/>
        <p:txBody>
          <a:bodyPr/>
          <a:lstStyle>
            <a:lvl1pPr>
              <a:defRPr>
                <a:solidFill>
                  <a:srgbClr val="FFFF00"/>
                </a:solidFill>
              </a:defRPr>
            </a:lvl1pPr>
          </a:lstStyle>
          <a:p>
            <a:pPr>
              <a:defRPr/>
            </a:pPr>
            <a:fld id="{29BD0C6D-3790-49B4-96CC-5287E1DB2A7B}" type="slidenum">
              <a:rPr lang="en-US"/>
              <a:pPr>
                <a:defRPr/>
              </a:pPr>
              <a:t>‹#›</a:t>
            </a:fld>
            <a:endParaRPr lang="en-US" dirty="0"/>
          </a:p>
        </p:txBody>
      </p:sp>
    </p:spTree>
    <p:extLst>
      <p:ext uri="{BB962C8B-B14F-4D97-AF65-F5344CB8AC3E}">
        <p14:creationId xmlns:p14="http://schemas.microsoft.com/office/powerpoint/2010/main" val="237526882"/>
      </p:ext>
    </p:extLst>
  </p:cSld>
  <p:clrMapOvr>
    <a:masterClrMapping/>
  </p:clrMapOvr>
  <p:transition spd="slow">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A4A9B5A-0A2B-4DF0-AE82-2AF8DF11E03B}" type="datetime1">
              <a:rPr lang="en-US">
                <a:solidFill>
                  <a:srgbClr val="FFD965">
                    <a:tint val="75000"/>
                  </a:srgbClr>
                </a:solidFill>
              </a:rPr>
              <a:pPr>
                <a:defRPr/>
              </a:pPr>
              <a:t>4/25/2017</a:t>
            </a:fld>
            <a:endParaRPr lang="en-US" dirty="0">
              <a:solidFill>
                <a:srgbClr val="FFD965">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6" name="Slide Number Placeholder 5"/>
          <p:cNvSpPr>
            <a:spLocks noGrp="1"/>
          </p:cNvSpPr>
          <p:nvPr>
            <p:ph type="sldNum" sz="quarter" idx="12"/>
          </p:nvPr>
        </p:nvSpPr>
        <p:spPr/>
        <p:txBody>
          <a:bodyPr/>
          <a:lstStyle>
            <a:lvl1pPr>
              <a:defRPr>
                <a:solidFill>
                  <a:srgbClr val="FFFF00"/>
                </a:solidFill>
              </a:defRPr>
            </a:lvl1pPr>
          </a:lstStyle>
          <a:p>
            <a:pPr>
              <a:defRPr/>
            </a:pPr>
            <a:fld id="{D55AD7FD-467A-4BD0-B2B7-98F3F7BDD0CB}" type="slidenum">
              <a:rPr lang="en-US"/>
              <a:pPr>
                <a:defRPr/>
              </a:pPr>
              <a:t>‹#›</a:t>
            </a:fld>
            <a:endParaRPr lang="en-US" dirty="0"/>
          </a:p>
        </p:txBody>
      </p:sp>
    </p:spTree>
    <p:extLst>
      <p:ext uri="{BB962C8B-B14F-4D97-AF65-F5344CB8AC3E}">
        <p14:creationId xmlns:p14="http://schemas.microsoft.com/office/powerpoint/2010/main" val="3227798851"/>
      </p:ext>
    </p:extLst>
  </p:cSld>
  <p:clrMapOvr>
    <a:masterClrMapping/>
  </p:clrMapOvr>
  <p:transition spd="slow">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49B441-EF28-4EE2-A2E5-99A46219CC2F}" type="datetime1">
              <a:rPr lang="en-US">
                <a:solidFill>
                  <a:srgbClr val="FFD965">
                    <a:tint val="75000"/>
                  </a:srgbClr>
                </a:solidFill>
              </a:rPr>
              <a:pPr>
                <a:defRPr/>
              </a:pPr>
              <a:t>4/25/2017</a:t>
            </a:fld>
            <a:endParaRPr lang="en-US" dirty="0">
              <a:solidFill>
                <a:srgbClr val="FFD965">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4D3FC4C-027D-44FA-962C-20E1A7677E14}" type="slidenum">
              <a:rPr lang="en-US"/>
              <a:pPr>
                <a:defRPr/>
              </a:pPr>
              <a:t>‹#›</a:t>
            </a:fld>
            <a:endParaRPr lang="en-US"/>
          </a:p>
        </p:txBody>
      </p:sp>
    </p:spTree>
    <p:extLst>
      <p:ext uri="{BB962C8B-B14F-4D97-AF65-F5344CB8AC3E}">
        <p14:creationId xmlns:p14="http://schemas.microsoft.com/office/powerpoint/2010/main" val="385683219"/>
      </p:ext>
    </p:extLst>
  </p:cSld>
  <p:clrMapOvr>
    <a:masterClrMapping/>
  </p:clrMapOvr>
  <p:transition spd="slow">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dpi="0" rotWithShape="1">
            <a:blip r:embed="rId2" cstate="print">
              <a:alphaModFix amt="28000"/>
              <a:grayscl/>
              <a:lum brigh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5" name="Picture 4" descr="blue.png"/>
          <p:cNvPicPr>
            <a:picLocks noChangeAspect="1"/>
          </p:cNvPicPr>
          <p:nvPr userDrawn="1"/>
        </p:nvPicPr>
        <p:blipFill>
          <a:blip r:embed="rId3" cstate="print">
            <a:duotone>
              <a:prstClr val="black"/>
              <a:schemeClr val="accent4">
                <a:tint val="45000"/>
                <a:satMod val="400000"/>
              </a:schemeClr>
            </a:duotone>
            <a:lum contrast="57000"/>
          </a:blip>
          <a:stretch>
            <a:fillRect/>
          </a:stretch>
        </p:blipFill>
        <p:spPr>
          <a:xfrm>
            <a:off x="1307310" y="4434216"/>
            <a:ext cx="705207" cy="1559489"/>
          </a:xfrm>
          <a:prstGeom prst="rect">
            <a:avLst/>
          </a:prstGeom>
          <a:effectLst>
            <a:reflection blurRad="6350" stA="50000" endA="300" endPos="55000" dir="5400000" sy="-100000" algn="bl" rotWithShape="0"/>
          </a:effectLst>
        </p:spPr>
      </p:pic>
      <p:pic>
        <p:nvPicPr>
          <p:cNvPr id="6" name="Picture 5" descr="silver.png"/>
          <p:cNvPicPr>
            <a:picLocks noChangeAspect="1"/>
          </p:cNvPicPr>
          <p:nvPr userDrawn="1"/>
        </p:nvPicPr>
        <p:blipFill>
          <a:blip r:embed="rId4" cstate="print"/>
          <a:stretch>
            <a:fillRect/>
          </a:stretch>
        </p:blipFill>
        <p:spPr>
          <a:xfrm>
            <a:off x="8737602" y="2467628"/>
            <a:ext cx="1630273" cy="3559329"/>
          </a:xfrm>
          <a:prstGeom prst="rect">
            <a:avLst/>
          </a:prstGeom>
          <a:noFill/>
          <a:ln>
            <a:noFill/>
          </a:ln>
          <a:effectLst>
            <a:reflection blurRad="6350" stA="50000" endA="300" endPos="55000" dir="5400000" sy="-100000" algn="bl" rotWithShape="0"/>
          </a:effectLst>
        </p:spPr>
      </p:pic>
      <p:pic>
        <p:nvPicPr>
          <p:cNvPr id="7" name="Picture 6" descr="blue.png"/>
          <p:cNvPicPr>
            <a:picLocks noChangeAspect="1"/>
          </p:cNvPicPr>
          <p:nvPr userDrawn="1"/>
        </p:nvPicPr>
        <p:blipFill>
          <a:blip r:embed="rId5" cstate="print">
            <a:duotone>
              <a:prstClr val="black"/>
              <a:schemeClr val="accent6">
                <a:tint val="45000"/>
                <a:satMod val="400000"/>
              </a:schemeClr>
            </a:duotone>
            <a:lum contrast="69000"/>
          </a:blip>
          <a:stretch>
            <a:fillRect/>
          </a:stretch>
        </p:blipFill>
        <p:spPr>
          <a:xfrm>
            <a:off x="1985642" y="4173131"/>
            <a:ext cx="826991" cy="1828800"/>
          </a:xfrm>
          <a:prstGeom prst="rect">
            <a:avLst/>
          </a:prstGeom>
          <a:effectLst>
            <a:reflection blurRad="6350" stA="50000" endA="300" endPos="55000" dir="5400000" sy="-100000" algn="bl" rotWithShape="0"/>
          </a:effectLst>
        </p:spPr>
      </p:pic>
      <p:pic>
        <p:nvPicPr>
          <p:cNvPr id="8" name="Picture 7" descr="blue.png"/>
          <p:cNvPicPr>
            <a:picLocks noChangeAspect="1"/>
          </p:cNvPicPr>
          <p:nvPr userDrawn="1"/>
        </p:nvPicPr>
        <p:blipFill>
          <a:blip r:embed="rId6" cstate="print">
            <a:duotone>
              <a:prstClr val="black"/>
              <a:schemeClr val="accent5">
                <a:tint val="45000"/>
                <a:satMod val="400000"/>
              </a:schemeClr>
            </a:duotone>
            <a:lum contrast="57000"/>
          </a:blip>
          <a:stretch>
            <a:fillRect/>
          </a:stretch>
        </p:blipFill>
        <p:spPr>
          <a:xfrm>
            <a:off x="2783613" y="3849806"/>
            <a:ext cx="976055" cy="2158441"/>
          </a:xfrm>
          <a:prstGeom prst="rect">
            <a:avLst/>
          </a:prstGeom>
          <a:effectLst>
            <a:reflection blurRad="6350" stA="50000" endA="300" endPos="55000" dir="5400000" sy="-100000" algn="bl" rotWithShape="0"/>
          </a:effectLst>
        </p:spPr>
      </p:pic>
      <p:pic>
        <p:nvPicPr>
          <p:cNvPr id="9" name="Picture 8" descr="blue.png"/>
          <p:cNvPicPr>
            <a:picLocks noChangeAspect="1"/>
          </p:cNvPicPr>
          <p:nvPr userDrawn="1"/>
        </p:nvPicPr>
        <p:blipFill>
          <a:blip r:embed="rId7" cstate="print">
            <a:duotone>
              <a:prstClr val="black"/>
              <a:schemeClr val="accent3">
                <a:tint val="45000"/>
                <a:satMod val="400000"/>
              </a:schemeClr>
            </a:duotone>
            <a:lum contrast="73000"/>
          </a:blip>
          <a:stretch>
            <a:fillRect/>
          </a:stretch>
        </p:blipFill>
        <p:spPr>
          <a:xfrm>
            <a:off x="3726264" y="3494889"/>
            <a:ext cx="1141697" cy="2524744"/>
          </a:xfrm>
          <a:prstGeom prst="rect">
            <a:avLst/>
          </a:prstGeom>
          <a:effectLst>
            <a:reflection blurRad="6350" stA="50000" endA="300" endPos="55000" dir="5400000" sy="-100000" algn="bl" rotWithShape="0"/>
          </a:effectLst>
        </p:spPr>
      </p:pic>
      <p:pic>
        <p:nvPicPr>
          <p:cNvPr id="10" name="Picture 9" descr="blue.png"/>
          <p:cNvPicPr>
            <a:picLocks noChangeAspect="1"/>
          </p:cNvPicPr>
          <p:nvPr userDrawn="1"/>
        </p:nvPicPr>
        <p:blipFill>
          <a:blip r:embed="rId8" cstate="print">
            <a:duotone>
              <a:prstClr val="black"/>
              <a:schemeClr val="accent2">
                <a:tint val="45000"/>
                <a:satMod val="400000"/>
              </a:schemeClr>
            </a:duotone>
            <a:lum contrast="71000"/>
          </a:blip>
          <a:stretch>
            <a:fillRect/>
          </a:stretch>
        </p:blipFill>
        <p:spPr>
          <a:xfrm>
            <a:off x="4817858" y="3194138"/>
            <a:ext cx="1275700" cy="2821075"/>
          </a:xfrm>
          <a:prstGeom prst="rect">
            <a:avLst/>
          </a:prstGeom>
          <a:effectLst>
            <a:reflection blurRad="6350" stA="50000" endA="300" endPos="55000" dir="5400000" sy="-100000" algn="bl" rotWithShape="0"/>
          </a:effectLst>
        </p:spPr>
      </p:pic>
      <p:grpSp>
        <p:nvGrpSpPr>
          <p:cNvPr id="11" name="Group 17"/>
          <p:cNvGrpSpPr>
            <a:grpSpLocks/>
          </p:cNvGrpSpPr>
          <p:nvPr userDrawn="1"/>
        </p:nvGrpSpPr>
        <p:grpSpPr bwMode="auto">
          <a:xfrm>
            <a:off x="1" y="-36513"/>
            <a:ext cx="12170833" cy="2014538"/>
            <a:chOff x="15927" y="0"/>
            <a:chExt cx="9128074" cy="2013885"/>
          </a:xfrm>
        </p:grpSpPr>
        <p:sp>
          <p:nvSpPr>
            <p:cNvPr id="12" name="Title 1"/>
            <p:cNvSpPr txBox="1">
              <a:spLocks/>
            </p:cNvSpPr>
            <p:nvPr/>
          </p:nvSpPr>
          <p:spPr bwMode="auto">
            <a:xfrm>
              <a:off x="1155746" y="0"/>
              <a:ext cx="7988255" cy="20138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br>
                <a:rPr lang="en-US" altLang="en-US" sz="4400" b="1" dirty="0">
                  <a:solidFill>
                    <a:srgbClr val="FFD965"/>
                  </a:solidFill>
                </a:rPr>
              </a:br>
              <a:endParaRPr lang="en-US" altLang="en-US" sz="4400" b="1" dirty="0">
                <a:solidFill>
                  <a:srgbClr val="FFC000"/>
                </a:solidFill>
              </a:endParaRPr>
            </a:p>
          </p:txBody>
        </p:sp>
        <p:pic>
          <p:nvPicPr>
            <p:cNvPr id="13" name="Picture 1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927" y="0"/>
              <a:ext cx="1139773" cy="20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ubtitle 2"/>
          <p:cNvSpPr>
            <a:spLocks noGrp="1"/>
          </p:cNvSpPr>
          <p:nvPr>
            <p:ph type="subTitle" idx="1"/>
          </p:nvPr>
        </p:nvSpPr>
        <p:spPr>
          <a:xfrm>
            <a:off x="1519699" y="2420531"/>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Title 16"/>
          <p:cNvSpPr>
            <a:spLocks noGrp="1"/>
          </p:cNvSpPr>
          <p:nvPr>
            <p:ph type="title"/>
          </p:nvPr>
        </p:nvSpPr>
        <p:spPr/>
        <p:txBody>
          <a:bodyPr/>
          <a:lstStyle>
            <a:lvl1pPr>
              <a:defRPr>
                <a:solidFill>
                  <a:srgbClr val="FFC000"/>
                </a:solidFill>
                <a:latin typeface="+mj-lt"/>
              </a:defRPr>
            </a:lvl1pPr>
          </a:lstStyle>
          <a:p>
            <a:r>
              <a:rPr lang="en-US" dirty="0"/>
              <a:t>Click to edit Master title style</a:t>
            </a:r>
          </a:p>
        </p:txBody>
      </p:sp>
      <p:sp>
        <p:nvSpPr>
          <p:cNvPr id="14" name="Date Placeholder 3"/>
          <p:cNvSpPr>
            <a:spLocks noGrp="1"/>
          </p:cNvSpPr>
          <p:nvPr>
            <p:ph type="dt" sz="half" idx="10"/>
          </p:nvPr>
        </p:nvSpPr>
        <p:spPr/>
        <p:txBody>
          <a:bodyPr/>
          <a:lstStyle>
            <a:lvl1pPr>
              <a:defRPr/>
            </a:lvl1pPr>
          </a:lstStyle>
          <a:p>
            <a:pPr>
              <a:defRPr/>
            </a:pPr>
            <a:fld id="{72301D74-09B3-4984-9EEA-0C884F0612B3}" type="datetime1">
              <a:rPr lang="en-US">
                <a:solidFill>
                  <a:srgbClr val="FFD965">
                    <a:tint val="75000"/>
                  </a:srgbClr>
                </a:solidFill>
              </a:rPr>
              <a:pPr>
                <a:defRPr/>
              </a:pPr>
              <a:t>4/25/2017</a:t>
            </a:fld>
            <a:endParaRPr lang="en-US" dirty="0">
              <a:solidFill>
                <a:srgbClr val="FFD965">
                  <a:tint val="75000"/>
                </a:srgbClr>
              </a:solidFill>
            </a:endParaRPr>
          </a:p>
        </p:txBody>
      </p:sp>
      <p:sp>
        <p:nvSpPr>
          <p:cNvPr id="15"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16" name="Slide Number Placeholder 5"/>
          <p:cNvSpPr>
            <a:spLocks noGrp="1"/>
          </p:cNvSpPr>
          <p:nvPr>
            <p:ph type="sldNum" sz="quarter" idx="12"/>
          </p:nvPr>
        </p:nvSpPr>
        <p:spPr/>
        <p:txBody>
          <a:bodyPr/>
          <a:lstStyle>
            <a:lvl1pPr>
              <a:defRPr>
                <a:solidFill>
                  <a:srgbClr val="FFFF00"/>
                </a:solidFill>
              </a:defRPr>
            </a:lvl1pPr>
          </a:lstStyle>
          <a:p>
            <a:pPr>
              <a:defRPr/>
            </a:pPr>
            <a:fld id="{16867A93-3500-46F8-835D-267AE7DD2D73}" type="slidenum">
              <a:rPr lang="en-US"/>
              <a:pPr>
                <a:defRPr/>
              </a:pPr>
              <a:t>‹#›</a:t>
            </a:fld>
            <a:endParaRPr lang="en-US" dirty="0"/>
          </a:p>
        </p:txBody>
      </p:sp>
    </p:spTree>
    <p:extLst>
      <p:ext uri="{BB962C8B-B14F-4D97-AF65-F5344CB8AC3E}">
        <p14:creationId xmlns:p14="http://schemas.microsoft.com/office/powerpoint/2010/main" val="377239784"/>
      </p:ext>
    </p:extLst>
  </p:cSld>
  <p:clrMapOvr>
    <a:masterClrMapping/>
  </p:clrMapOvr>
  <p:transition spd="slow">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descr="blue.png"/>
          <p:cNvPicPr>
            <a:picLocks noChangeAspect="1"/>
          </p:cNvPicPr>
          <p:nvPr userDrawn="1"/>
        </p:nvPicPr>
        <p:blipFill>
          <a:blip r:embed="rId2" cstate="print">
            <a:duotone>
              <a:prstClr val="black"/>
              <a:schemeClr val="accent4">
                <a:tint val="45000"/>
                <a:satMod val="400000"/>
              </a:schemeClr>
            </a:duotone>
            <a:lum contrast="57000"/>
          </a:blip>
          <a:stretch>
            <a:fillRect/>
          </a:stretch>
        </p:blipFill>
        <p:spPr>
          <a:xfrm flipH="1">
            <a:off x="11572449" y="5949336"/>
            <a:ext cx="310577" cy="674555"/>
          </a:xfrm>
          <a:prstGeom prst="rect">
            <a:avLst/>
          </a:prstGeom>
          <a:effectLst>
            <a:reflection blurRad="6350" stA="50000" endA="300" endPos="55000" dir="5400000" sy="-100000" algn="bl" rotWithShape="0"/>
          </a:effectLst>
        </p:spPr>
      </p:pic>
      <p:pic>
        <p:nvPicPr>
          <p:cNvPr id="5" name="Picture 4" descr="blue.png"/>
          <p:cNvPicPr>
            <a:picLocks noChangeAspect="1"/>
          </p:cNvPicPr>
          <p:nvPr userDrawn="1"/>
        </p:nvPicPr>
        <p:blipFill>
          <a:blip r:embed="rId3" cstate="print">
            <a:duotone>
              <a:prstClr val="black"/>
              <a:schemeClr val="accent6">
                <a:tint val="45000"/>
                <a:satMod val="400000"/>
              </a:schemeClr>
            </a:duotone>
            <a:lum contrast="69000"/>
          </a:blip>
          <a:stretch>
            <a:fillRect/>
          </a:stretch>
        </p:blipFill>
        <p:spPr>
          <a:xfrm flipH="1">
            <a:off x="11220073" y="5836405"/>
            <a:ext cx="364212" cy="791045"/>
          </a:xfrm>
          <a:prstGeom prst="rect">
            <a:avLst/>
          </a:prstGeom>
          <a:effectLst>
            <a:reflection blurRad="6350" stA="50000" endA="300" endPos="55000" dir="5400000" sy="-100000" algn="bl" rotWithShape="0"/>
          </a:effectLst>
        </p:spPr>
      </p:pic>
      <p:sp>
        <p:nvSpPr>
          <p:cNvPr id="6" name="Rectangle 5"/>
          <p:cNvSpPr/>
          <p:nvPr userDrawn="1"/>
        </p:nvSpPr>
        <p:spPr>
          <a:xfrm>
            <a:off x="0" y="0"/>
            <a:ext cx="12192000" cy="6858000"/>
          </a:xfrm>
          <a:prstGeom prst="rect">
            <a:avLst/>
          </a:prstGeom>
          <a:blipFill dpi="0" rotWithShape="1">
            <a:blip r:embed="rId4" cstate="print">
              <a:alphaModFix amt="28000"/>
              <a:grayscl/>
              <a:lum brigh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7" name="Picture 6" descr="blue.png"/>
          <p:cNvPicPr>
            <a:picLocks noChangeAspect="1"/>
          </p:cNvPicPr>
          <p:nvPr userDrawn="1"/>
        </p:nvPicPr>
        <p:blipFill>
          <a:blip r:embed="rId5" cstate="print">
            <a:duotone>
              <a:prstClr val="black"/>
              <a:schemeClr val="accent5">
                <a:tint val="45000"/>
                <a:satMod val="400000"/>
              </a:schemeClr>
            </a:duotone>
            <a:lum contrast="57000"/>
          </a:blip>
          <a:stretch>
            <a:fillRect/>
          </a:stretch>
        </p:blipFill>
        <p:spPr>
          <a:xfrm flipH="1">
            <a:off x="10802991" y="5696548"/>
            <a:ext cx="429861" cy="933630"/>
          </a:xfrm>
          <a:prstGeom prst="rect">
            <a:avLst/>
          </a:prstGeom>
          <a:effectLst>
            <a:reflection blurRad="6350" stA="50000" endA="300" endPos="55000" dir="5400000" sy="-100000" algn="bl" rotWithShape="0"/>
          </a:effectLst>
        </p:spPr>
      </p:pic>
      <p:pic>
        <p:nvPicPr>
          <p:cNvPr id="8" name="Picture 7" descr="blue.png"/>
          <p:cNvPicPr>
            <a:picLocks noChangeAspect="1"/>
          </p:cNvPicPr>
          <p:nvPr userDrawn="1"/>
        </p:nvPicPr>
        <p:blipFill>
          <a:blip r:embed="rId6" cstate="print">
            <a:duotone>
              <a:prstClr val="black"/>
              <a:schemeClr val="accent3">
                <a:tint val="45000"/>
                <a:satMod val="400000"/>
              </a:schemeClr>
            </a:duotone>
            <a:lum contrast="73000"/>
          </a:blip>
          <a:stretch>
            <a:fillRect/>
          </a:stretch>
        </p:blipFill>
        <p:spPr>
          <a:xfrm flipH="1">
            <a:off x="10314890" y="5543031"/>
            <a:ext cx="502812" cy="1092074"/>
          </a:xfrm>
          <a:prstGeom prst="rect">
            <a:avLst/>
          </a:prstGeom>
          <a:effectLst>
            <a:reflection blurRad="6350" stA="50000" endA="300" endPos="55000" dir="5400000" sy="-100000" algn="bl" rotWithShape="0"/>
          </a:effectLst>
        </p:spPr>
      </p:pic>
      <p:pic>
        <p:nvPicPr>
          <p:cNvPr id="9" name="Picture 8" descr="blue.png"/>
          <p:cNvPicPr>
            <a:picLocks noChangeAspect="1"/>
          </p:cNvPicPr>
          <p:nvPr userDrawn="1"/>
        </p:nvPicPr>
        <p:blipFill>
          <a:blip r:embed="rId7" cstate="print">
            <a:duotone>
              <a:prstClr val="black"/>
              <a:schemeClr val="accent2">
                <a:tint val="45000"/>
                <a:satMod val="400000"/>
              </a:schemeClr>
            </a:duotone>
            <a:lum contrast="71000"/>
          </a:blip>
          <a:stretch>
            <a:fillRect/>
          </a:stretch>
        </p:blipFill>
        <p:spPr>
          <a:xfrm flipH="1">
            <a:off x="9775126" y="5412940"/>
            <a:ext cx="561828" cy="1220252"/>
          </a:xfrm>
          <a:prstGeom prst="rect">
            <a:avLst/>
          </a:prstGeom>
          <a:effectLst>
            <a:reflection blurRad="6350" stA="50000" endA="300" endPos="55000" dir="5400000" sy="-100000" algn="bl" rotWithShape="0"/>
          </a:effectLst>
        </p:spPr>
      </p:pic>
      <p:grpSp>
        <p:nvGrpSpPr>
          <p:cNvPr id="10" name="Group 17"/>
          <p:cNvGrpSpPr>
            <a:grpSpLocks/>
          </p:cNvGrpSpPr>
          <p:nvPr userDrawn="1"/>
        </p:nvGrpSpPr>
        <p:grpSpPr bwMode="auto">
          <a:xfrm>
            <a:off x="1" y="-36513"/>
            <a:ext cx="12170833" cy="2014538"/>
            <a:chOff x="15927" y="0"/>
            <a:chExt cx="9128074" cy="2013885"/>
          </a:xfrm>
        </p:grpSpPr>
        <p:sp>
          <p:nvSpPr>
            <p:cNvPr id="11" name="Title 1"/>
            <p:cNvSpPr txBox="1">
              <a:spLocks/>
            </p:cNvSpPr>
            <p:nvPr/>
          </p:nvSpPr>
          <p:spPr bwMode="auto">
            <a:xfrm>
              <a:off x="1155746" y="0"/>
              <a:ext cx="7988255" cy="20138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br>
                <a:rPr lang="en-US" altLang="en-US" sz="4400" b="1" dirty="0">
                  <a:solidFill>
                    <a:srgbClr val="FFD965"/>
                  </a:solidFill>
                </a:rPr>
              </a:br>
              <a:endParaRPr lang="en-US" altLang="en-US" sz="4400" b="1" dirty="0">
                <a:solidFill>
                  <a:srgbClr val="FFC000"/>
                </a:solidFill>
              </a:endParaRPr>
            </a:p>
          </p:txBody>
        </p:sp>
        <p:pic>
          <p:nvPicPr>
            <p:cNvPr id="12"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927" y="0"/>
              <a:ext cx="1139773" cy="20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609600" y="2230957"/>
            <a:ext cx="10972800" cy="3895206"/>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175456" y="344488"/>
            <a:ext cx="10972800" cy="1143000"/>
          </a:xfrm>
        </p:spPr>
        <p:txBody>
          <a:bodyPr/>
          <a:lstStyle>
            <a:lvl1pPr>
              <a:defRPr>
                <a:latin typeface="+mj-lt"/>
              </a:defRPr>
            </a:lvl1pPr>
          </a:lstStyle>
          <a:p>
            <a:r>
              <a:rPr lang="en-US" dirty="0"/>
              <a:t>Click to edit Master title style</a:t>
            </a:r>
          </a:p>
        </p:txBody>
      </p:sp>
      <p:sp>
        <p:nvSpPr>
          <p:cNvPr id="13" name="Date Placeholder 3"/>
          <p:cNvSpPr>
            <a:spLocks noGrp="1"/>
          </p:cNvSpPr>
          <p:nvPr>
            <p:ph type="dt" sz="half" idx="10"/>
          </p:nvPr>
        </p:nvSpPr>
        <p:spPr/>
        <p:txBody>
          <a:bodyPr/>
          <a:lstStyle>
            <a:lvl1pPr>
              <a:defRPr/>
            </a:lvl1pPr>
          </a:lstStyle>
          <a:p>
            <a:pPr>
              <a:defRPr/>
            </a:pPr>
            <a:fld id="{4FE1838B-3AC6-4BDF-9F00-704828F6A02A}" type="datetime1">
              <a:rPr lang="en-US">
                <a:solidFill>
                  <a:srgbClr val="FFD965">
                    <a:tint val="75000"/>
                  </a:srgbClr>
                </a:solidFill>
              </a:rPr>
              <a:pPr>
                <a:defRPr/>
              </a:pPr>
              <a:t>4/25/2017</a:t>
            </a:fld>
            <a:endParaRPr lang="en-US" dirty="0">
              <a:solidFill>
                <a:srgbClr val="FFD965">
                  <a:tint val="75000"/>
                </a:srgbClr>
              </a:solidFill>
            </a:endParaRPr>
          </a:p>
        </p:txBody>
      </p:sp>
      <p:sp>
        <p:nvSpPr>
          <p:cNvPr id="14"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15" name="Slide Number Placeholder 5"/>
          <p:cNvSpPr>
            <a:spLocks noGrp="1"/>
          </p:cNvSpPr>
          <p:nvPr>
            <p:ph type="sldNum" sz="quarter" idx="12"/>
          </p:nvPr>
        </p:nvSpPr>
        <p:spPr/>
        <p:txBody>
          <a:bodyPr/>
          <a:lstStyle>
            <a:lvl1pPr>
              <a:defRPr>
                <a:solidFill>
                  <a:srgbClr val="FFFF00"/>
                </a:solidFill>
              </a:defRPr>
            </a:lvl1pPr>
          </a:lstStyle>
          <a:p>
            <a:pPr>
              <a:defRPr/>
            </a:pPr>
            <a:fld id="{EF9806CA-853F-496E-9D97-81205ED87AC8}" type="slidenum">
              <a:rPr lang="en-US"/>
              <a:pPr>
                <a:defRPr/>
              </a:pPr>
              <a:t>‹#›</a:t>
            </a:fld>
            <a:endParaRPr lang="en-US" dirty="0"/>
          </a:p>
        </p:txBody>
      </p:sp>
    </p:spTree>
    <p:extLst>
      <p:ext uri="{BB962C8B-B14F-4D97-AF65-F5344CB8AC3E}">
        <p14:creationId xmlns:p14="http://schemas.microsoft.com/office/powerpoint/2010/main" val="676580905"/>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A4CBB3-03CB-43FD-B475-71C00ED26F36}"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7788813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6593E81-B935-4C15-B5DE-0DE917043994}" type="datetime1">
              <a:rPr lang="en-US">
                <a:solidFill>
                  <a:srgbClr val="FFD965">
                    <a:tint val="75000"/>
                  </a:srgbClr>
                </a:solidFill>
              </a:rPr>
              <a:pPr>
                <a:defRPr/>
              </a:pPr>
              <a:t>4/25/2017</a:t>
            </a:fld>
            <a:endParaRPr lang="en-US" dirty="0">
              <a:solidFill>
                <a:srgbClr val="FFD965">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7" name="Slide Number Placeholder 5"/>
          <p:cNvSpPr>
            <a:spLocks noGrp="1"/>
          </p:cNvSpPr>
          <p:nvPr>
            <p:ph type="sldNum" sz="quarter" idx="12"/>
          </p:nvPr>
        </p:nvSpPr>
        <p:spPr/>
        <p:txBody>
          <a:bodyPr/>
          <a:lstStyle>
            <a:lvl1pPr>
              <a:defRPr>
                <a:solidFill>
                  <a:srgbClr val="FFFF00"/>
                </a:solidFill>
              </a:defRPr>
            </a:lvl1pPr>
          </a:lstStyle>
          <a:p>
            <a:pPr>
              <a:defRPr/>
            </a:pPr>
            <a:fld id="{463655BD-B43B-4217-92D9-AD3C80CCDAC6}" type="slidenum">
              <a:rPr lang="en-US"/>
              <a:pPr>
                <a:defRPr/>
              </a:pPr>
              <a:t>‹#›</a:t>
            </a:fld>
            <a:endParaRPr lang="en-US" dirty="0"/>
          </a:p>
        </p:txBody>
      </p:sp>
    </p:spTree>
    <p:extLst>
      <p:ext uri="{BB962C8B-B14F-4D97-AF65-F5344CB8AC3E}">
        <p14:creationId xmlns:p14="http://schemas.microsoft.com/office/powerpoint/2010/main" val="1962714928"/>
      </p:ext>
    </p:extLst>
  </p:cSld>
  <p:clrMapOvr>
    <a:masterClrMapping/>
  </p:clrMapOvr>
  <p:transition spd="slow">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2"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6F38EF7-52CF-4FFF-A9BF-CBADDD58A1BD}" type="datetime1">
              <a:rPr lang="en-US">
                <a:solidFill>
                  <a:srgbClr val="FFD965">
                    <a:tint val="75000"/>
                  </a:srgbClr>
                </a:solidFill>
              </a:rPr>
              <a:pPr>
                <a:defRPr/>
              </a:pPr>
              <a:t>4/25/2017</a:t>
            </a:fld>
            <a:endParaRPr lang="en-US" dirty="0">
              <a:solidFill>
                <a:srgbClr val="FFD965">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9" name="Slide Number Placeholder 5"/>
          <p:cNvSpPr>
            <a:spLocks noGrp="1"/>
          </p:cNvSpPr>
          <p:nvPr>
            <p:ph type="sldNum" sz="quarter" idx="12"/>
          </p:nvPr>
        </p:nvSpPr>
        <p:spPr/>
        <p:txBody>
          <a:bodyPr/>
          <a:lstStyle>
            <a:lvl1pPr>
              <a:defRPr>
                <a:solidFill>
                  <a:srgbClr val="FFFF00"/>
                </a:solidFill>
              </a:defRPr>
            </a:lvl1pPr>
          </a:lstStyle>
          <a:p>
            <a:pPr>
              <a:defRPr/>
            </a:pPr>
            <a:fld id="{A2EF573B-493D-4A6A-A6B8-F3F3492F895A}" type="slidenum">
              <a:rPr lang="en-US"/>
              <a:pPr>
                <a:defRPr/>
              </a:pPr>
              <a:t>‹#›</a:t>
            </a:fld>
            <a:endParaRPr lang="en-US" dirty="0"/>
          </a:p>
        </p:txBody>
      </p:sp>
    </p:spTree>
    <p:extLst>
      <p:ext uri="{BB962C8B-B14F-4D97-AF65-F5344CB8AC3E}">
        <p14:creationId xmlns:p14="http://schemas.microsoft.com/office/powerpoint/2010/main" val="328203025"/>
      </p:ext>
    </p:extLst>
  </p:cSld>
  <p:clrMapOvr>
    <a:masterClrMapping/>
  </p:clrMapOvr>
  <p:transition spd="slow">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4" y="273052"/>
            <a:ext cx="681566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55CC5A1-6280-45BC-AE24-4BC328623D94}" type="datetime1">
              <a:rPr lang="en-US">
                <a:solidFill>
                  <a:srgbClr val="FFD965">
                    <a:tint val="75000"/>
                  </a:srgbClr>
                </a:solidFill>
              </a:rPr>
              <a:pPr>
                <a:defRPr/>
              </a:pPr>
              <a:t>4/25/2017</a:t>
            </a:fld>
            <a:endParaRPr lang="en-US" dirty="0">
              <a:solidFill>
                <a:srgbClr val="FFD965">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7" name="Slide Number Placeholder 5"/>
          <p:cNvSpPr>
            <a:spLocks noGrp="1"/>
          </p:cNvSpPr>
          <p:nvPr>
            <p:ph type="sldNum" sz="quarter" idx="12"/>
          </p:nvPr>
        </p:nvSpPr>
        <p:spPr/>
        <p:txBody>
          <a:bodyPr/>
          <a:lstStyle>
            <a:lvl1pPr>
              <a:defRPr>
                <a:solidFill>
                  <a:srgbClr val="FFFF00"/>
                </a:solidFill>
              </a:defRPr>
            </a:lvl1pPr>
          </a:lstStyle>
          <a:p>
            <a:pPr>
              <a:defRPr/>
            </a:pPr>
            <a:fld id="{9AADA020-E5A3-46CE-9A0E-83EC47939947}" type="slidenum">
              <a:rPr lang="en-US"/>
              <a:pPr>
                <a:defRPr/>
              </a:pPr>
              <a:t>‹#›</a:t>
            </a:fld>
            <a:endParaRPr lang="en-US" dirty="0"/>
          </a:p>
        </p:txBody>
      </p:sp>
    </p:spTree>
    <p:extLst>
      <p:ext uri="{BB962C8B-B14F-4D97-AF65-F5344CB8AC3E}">
        <p14:creationId xmlns:p14="http://schemas.microsoft.com/office/powerpoint/2010/main" val="2603615985"/>
      </p:ext>
    </p:extLst>
  </p:cSld>
  <p:clrMapOvr>
    <a:masterClrMapping/>
  </p:clrMapOvr>
  <p:transition spd="slow">
    <p:circl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9"/>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C781C5-1D3F-440B-AB05-0BEF5BA7AE58}" type="datetime1">
              <a:rPr lang="en-US">
                <a:solidFill>
                  <a:srgbClr val="FFD965">
                    <a:tint val="75000"/>
                  </a:srgbClr>
                </a:solidFill>
              </a:rPr>
              <a:pPr>
                <a:defRPr/>
              </a:pPr>
              <a:t>4/25/2017</a:t>
            </a:fld>
            <a:endParaRPr lang="en-US" dirty="0">
              <a:solidFill>
                <a:srgbClr val="FFD965">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7" name="Slide Number Placeholder 5"/>
          <p:cNvSpPr>
            <a:spLocks noGrp="1"/>
          </p:cNvSpPr>
          <p:nvPr>
            <p:ph type="sldNum" sz="quarter" idx="12"/>
          </p:nvPr>
        </p:nvSpPr>
        <p:spPr/>
        <p:txBody>
          <a:bodyPr/>
          <a:lstStyle>
            <a:lvl1pPr>
              <a:defRPr>
                <a:solidFill>
                  <a:srgbClr val="FFFF00"/>
                </a:solidFill>
              </a:defRPr>
            </a:lvl1pPr>
          </a:lstStyle>
          <a:p>
            <a:pPr>
              <a:defRPr/>
            </a:pPr>
            <a:fld id="{29BD0C6D-3790-49B4-96CC-5287E1DB2A7B}" type="slidenum">
              <a:rPr lang="en-US"/>
              <a:pPr>
                <a:defRPr/>
              </a:pPr>
              <a:t>‹#›</a:t>
            </a:fld>
            <a:endParaRPr lang="en-US" dirty="0"/>
          </a:p>
        </p:txBody>
      </p:sp>
    </p:spTree>
    <p:extLst>
      <p:ext uri="{BB962C8B-B14F-4D97-AF65-F5344CB8AC3E}">
        <p14:creationId xmlns:p14="http://schemas.microsoft.com/office/powerpoint/2010/main" val="944804486"/>
      </p:ext>
    </p:extLst>
  </p:cSld>
  <p:clrMapOvr>
    <a:masterClrMapping/>
  </p:clrMapOvr>
  <p:transition spd="slow">
    <p:circl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A4A9B5A-0A2B-4DF0-AE82-2AF8DF11E03B}" type="datetime1">
              <a:rPr lang="en-US">
                <a:solidFill>
                  <a:srgbClr val="FFD965">
                    <a:tint val="75000"/>
                  </a:srgbClr>
                </a:solidFill>
              </a:rPr>
              <a:pPr>
                <a:defRPr/>
              </a:pPr>
              <a:t>4/25/2017</a:t>
            </a:fld>
            <a:endParaRPr lang="en-US" dirty="0">
              <a:solidFill>
                <a:srgbClr val="FFD965">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6" name="Slide Number Placeholder 5"/>
          <p:cNvSpPr>
            <a:spLocks noGrp="1"/>
          </p:cNvSpPr>
          <p:nvPr>
            <p:ph type="sldNum" sz="quarter" idx="12"/>
          </p:nvPr>
        </p:nvSpPr>
        <p:spPr/>
        <p:txBody>
          <a:bodyPr/>
          <a:lstStyle>
            <a:lvl1pPr>
              <a:defRPr>
                <a:solidFill>
                  <a:srgbClr val="FFFF00"/>
                </a:solidFill>
              </a:defRPr>
            </a:lvl1pPr>
          </a:lstStyle>
          <a:p>
            <a:pPr>
              <a:defRPr/>
            </a:pPr>
            <a:fld id="{D55AD7FD-467A-4BD0-B2B7-98F3F7BDD0CB}" type="slidenum">
              <a:rPr lang="en-US"/>
              <a:pPr>
                <a:defRPr/>
              </a:pPr>
              <a:t>‹#›</a:t>
            </a:fld>
            <a:endParaRPr lang="en-US" dirty="0"/>
          </a:p>
        </p:txBody>
      </p:sp>
    </p:spTree>
    <p:extLst>
      <p:ext uri="{BB962C8B-B14F-4D97-AF65-F5344CB8AC3E}">
        <p14:creationId xmlns:p14="http://schemas.microsoft.com/office/powerpoint/2010/main" val="2736312827"/>
      </p:ext>
    </p:extLst>
  </p:cSld>
  <p:clrMapOvr>
    <a:masterClrMapping/>
  </p:clrMapOvr>
  <p:transition spd="slow">
    <p:circl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49B441-EF28-4EE2-A2E5-99A46219CC2F}" type="datetime1">
              <a:rPr lang="en-US">
                <a:solidFill>
                  <a:srgbClr val="FFD965">
                    <a:tint val="75000"/>
                  </a:srgbClr>
                </a:solidFill>
              </a:rPr>
              <a:pPr>
                <a:defRPr/>
              </a:pPr>
              <a:t>4/25/2017</a:t>
            </a:fld>
            <a:endParaRPr lang="en-US" dirty="0">
              <a:solidFill>
                <a:srgbClr val="FFD965">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4D3FC4C-027D-44FA-962C-20E1A7677E14}" type="slidenum">
              <a:rPr lang="en-US"/>
              <a:pPr>
                <a:defRPr/>
              </a:pPr>
              <a:t>‹#›</a:t>
            </a:fld>
            <a:endParaRPr lang="en-US"/>
          </a:p>
        </p:txBody>
      </p:sp>
    </p:spTree>
    <p:extLst>
      <p:ext uri="{BB962C8B-B14F-4D97-AF65-F5344CB8AC3E}">
        <p14:creationId xmlns:p14="http://schemas.microsoft.com/office/powerpoint/2010/main" val="511382350"/>
      </p:ext>
    </p:extLst>
  </p:cSld>
  <p:clrMapOvr>
    <a:masterClrMapping/>
  </p:clrMapOvr>
  <p:transition spd="slow">
    <p:circl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dpi="0" rotWithShape="1">
            <a:blip r:embed="rId2" cstate="print">
              <a:alphaModFix amt="28000"/>
              <a:grayscl/>
              <a:lum brigh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5" name="Picture 4" descr="blue.png"/>
          <p:cNvPicPr>
            <a:picLocks noChangeAspect="1"/>
          </p:cNvPicPr>
          <p:nvPr userDrawn="1"/>
        </p:nvPicPr>
        <p:blipFill>
          <a:blip r:embed="rId3" cstate="print">
            <a:duotone>
              <a:prstClr val="black"/>
              <a:schemeClr val="accent4">
                <a:tint val="45000"/>
                <a:satMod val="400000"/>
              </a:schemeClr>
            </a:duotone>
            <a:lum contrast="57000"/>
          </a:blip>
          <a:stretch>
            <a:fillRect/>
          </a:stretch>
        </p:blipFill>
        <p:spPr>
          <a:xfrm>
            <a:off x="1307310" y="4434216"/>
            <a:ext cx="705207" cy="1559489"/>
          </a:xfrm>
          <a:prstGeom prst="rect">
            <a:avLst/>
          </a:prstGeom>
          <a:effectLst>
            <a:reflection blurRad="6350" stA="50000" endA="300" endPos="55000" dir="5400000" sy="-100000" algn="bl" rotWithShape="0"/>
          </a:effectLst>
        </p:spPr>
      </p:pic>
      <p:pic>
        <p:nvPicPr>
          <p:cNvPr id="6" name="Picture 5" descr="silver.png"/>
          <p:cNvPicPr>
            <a:picLocks noChangeAspect="1"/>
          </p:cNvPicPr>
          <p:nvPr userDrawn="1"/>
        </p:nvPicPr>
        <p:blipFill>
          <a:blip r:embed="rId4" cstate="print"/>
          <a:stretch>
            <a:fillRect/>
          </a:stretch>
        </p:blipFill>
        <p:spPr>
          <a:xfrm>
            <a:off x="8737602" y="2467628"/>
            <a:ext cx="1630273" cy="3559329"/>
          </a:xfrm>
          <a:prstGeom prst="rect">
            <a:avLst/>
          </a:prstGeom>
          <a:noFill/>
          <a:ln>
            <a:noFill/>
          </a:ln>
          <a:effectLst>
            <a:reflection blurRad="6350" stA="50000" endA="300" endPos="55000" dir="5400000" sy="-100000" algn="bl" rotWithShape="0"/>
          </a:effectLst>
        </p:spPr>
      </p:pic>
      <p:pic>
        <p:nvPicPr>
          <p:cNvPr id="7" name="Picture 6" descr="blue.png"/>
          <p:cNvPicPr>
            <a:picLocks noChangeAspect="1"/>
          </p:cNvPicPr>
          <p:nvPr userDrawn="1"/>
        </p:nvPicPr>
        <p:blipFill>
          <a:blip r:embed="rId5" cstate="print">
            <a:duotone>
              <a:prstClr val="black"/>
              <a:schemeClr val="accent6">
                <a:tint val="45000"/>
                <a:satMod val="400000"/>
              </a:schemeClr>
            </a:duotone>
            <a:lum contrast="69000"/>
          </a:blip>
          <a:stretch>
            <a:fillRect/>
          </a:stretch>
        </p:blipFill>
        <p:spPr>
          <a:xfrm>
            <a:off x="1985642" y="4173131"/>
            <a:ext cx="826991" cy="1828800"/>
          </a:xfrm>
          <a:prstGeom prst="rect">
            <a:avLst/>
          </a:prstGeom>
          <a:effectLst>
            <a:reflection blurRad="6350" stA="50000" endA="300" endPos="55000" dir="5400000" sy="-100000" algn="bl" rotWithShape="0"/>
          </a:effectLst>
        </p:spPr>
      </p:pic>
      <p:pic>
        <p:nvPicPr>
          <p:cNvPr id="8" name="Picture 7" descr="blue.png"/>
          <p:cNvPicPr>
            <a:picLocks noChangeAspect="1"/>
          </p:cNvPicPr>
          <p:nvPr userDrawn="1"/>
        </p:nvPicPr>
        <p:blipFill>
          <a:blip r:embed="rId6" cstate="print">
            <a:duotone>
              <a:prstClr val="black"/>
              <a:schemeClr val="accent5">
                <a:tint val="45000"/>
                <a:satMod val="400000"/>
              </a:schemeClr>
            </a:duotone>
            <a:lum contrast="57000"/>
          </a:blip>
          <a:stretch>
            <a:fillRect/>
          </a:stretch>
        </p:blipFill>
        <p:spPr>
          <a:xfrm>
            <a:off x="2783613" y="3849806"/>
            <a:ext cx="976055" cy="2158441"/>
          </a:xfrm>
          <a:prstGeom prst="rect">
            <a:avLst/>
          </a:prstGeom>
          <a:effectLst>
            <a:reflection blurRad="6350" stA="50000" endA="300" endPos="55000" dir="5400000" sy="-100000" algn="bl" rotWithShape="0"/>
          </a:effectLst>
        </p:spPr>
      </p:pic>
      <p:pic>
        <p:nvPicPr>
          <p:cNvPr id="9" name="Picture 8" descr="blue.png"/>
          <p:cNvPicPr>
            <a:picLocks noChangeAspect="1"/>
          </p:cNvPicPr>
          <p:nvPr userDrawn="1"/>
        </p:nvPicPr>
        <p:blipFill>
          <a:blip r:embed="rId7" cstate="print">
            <a:duotone>
              <a:prstClr val="black"/>
              <a:schemeClr val="accent3">
                <a:tint val="45000"/>
                <a:satMod val="400000"/>
              </a:schemeClr>
            </a:duotone>
            <a:lum contrast="73000"/>
          </a:blip>
          <a:stretch>
            <a:fillRect/>
          </a:stretch>
        </p:blipFill>
        <p:spPr>
          <a:xfrm>
            <a:off x="3726264" y="3494889"/>
            <a:ext cx="1141697" cy="2524744"/>
          </a:xfrm>
          <a:prstGeom prst="rect">
            <a:avLst/>
          </a:prstGeom>
          <a:effectLst>
            <a:reflection blurRad="6350" stA="50000" endA="300" endPos="55000" dir="5400000" sy="-100000" algn="bl" rotWithShape="0"/>
          </a:effectLst>
        </p:spPr>
      </p:pic>
      <p:pic>
        <p:nvPicPr>
          <p:cNvPr id="10" name="Picture 9" descr="blue.png"/>
          <p:cNvPicPr>
            <a:picLocks noChangeAspect="1"/>
          </p:cNvPicPr>
          <p:nvPr userDrawn="1"/>
        </p:nvPicPr>
        <p:blipFill>
          <a:blip r:embed="rId8" cstate="print">
            <a:duotone>
              <a:prstClr val="black"/>
              <a:schemeClr val="accent2">
                <a:tint val="45000"/>
                <a:satMod val="400000"/>
              </a:schemeClr>
            </a:duotone>
            <a:lum contrast="71000"/>
          </a:blip>
          <a:stretch>
            <a:fillRect/>
          </a:stretch>
        </p:blipFill>
        <p:spPr>
          <a:xfrm>
            <a:off x="4817858" y="3194138"/>
            <a:ext cx="1275700" cy="2821075"/>
          </a:xfrm>
          <a:prstGeom prst="rect">
            <a:avLst/>
          </a:prstGeom>
          <a:effectLst>
            <a:reflection blurRad="6350" stA="50000" endA="300" endPos="55000" dir="5400000" sy="-100000" algn="bl" rotWithShape="0"/>
          </a:effectLst>
        </p:spPr>
      </p:pic>
      <p:grpSp>
        <p:nvGrpSpPr>
          <p:cNvPr id="11" name="Group 17"/>
          <p:cNvGrpSpPr>
            <a:grpSpLocks/>
          </p:cNvGrpSpPr>
          <p:nvPr userDrawn="1"/>
        </p:nvGrpSpPr>
        <p:grpSpPr bwMode="auto">
          <a:xfrm>
            <a:off x="1" y="-36513"/>
            <a:ext cx="12170833" cy="2014538"/>
            <a:chOff x="15927" y="0"/>
            <a:chExt cx="9128074" cy="2013885"/>
          </a:xfrm>
        </p:grpSpPr>
        <p:sp>
          <p:nvSpPr>
            <p:cNvPr id="12" name="Title 1"/>
            <p:cNvSpPr txBox="1">
              <a:spLocks/>
            </p:cNvSpPr>
            <p:nvPr/>
          </p:nvSpPr>
          <p:spPr bwMode="auto">
            <a:xfrm>
              <a:off x="1155746" y="0"/>
              <a:ext cx="7988255" cy="20138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br>
                <a:rPr lang="en-US" altLang="en-US" sz="4400" b="1" dirty="0">
                  <a:solidFill>
                    <a:srgbClr val="FFD965"/>
                  </a:solidFill>
                </a:rPr>
              </a:br>
              <a:endParaRPr lang="en-US" altLang="en-US" sz="4400" b="1" dirty="0">
                <a:solidFill>
                  <a:srgbClr val="FFC000"/>
                </a:solidFill>
              </a:endParaRPr>
            </a:p>
          </p:txBody>
        </p:sp>
        <p:pic>
          <p:nvPicPr>
            <p:cNvPr id="13" name="Picture 1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927" y="0"/>
              <a:ext cx="1139773" cy="20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ubtitle 2"/>
          <p:cNvSpPr>
            <a:spLocks noGrp="1"/>
          </p:cNvSpPr>
          <p:nvPr>
            <p:ph type="subTitle" idx="1"/>
          </p:nvPr>
        </p:nvSpPr>
        <p:spPr>
          <a:xfrm>
            <a:off x="1519699" y="2420531"/>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Title 16"/>
          <p:cNvSpPr>
            <a:spLocks noGrp="1"/>
          </p:cNvSpPr>
          <p:nvPr>
            <p:ph type="title"/>
          </p:nvPr>
        </p:nvSpPr>
        <p:spPr/>
        <p:txBody>
          <a:bodyPr/>
          <a:lstStyle>
            <a:lvl1pPr>
              <a:defRPr>
                <a:solidFill>
                  <a:srgbClr val="FFC000"/>
                </a:solidFill>
                <a:latin typeface="+mj-lt"/>
              </a:defRPr>
            </a:lvl1pPr>
          </a:lstStyle>
          <a:p>
            <a:r>
              <a:rPr lang="en-US" dirty="0"/>
              <a:t>Click to edit Master title style</a:t>
            </a:r>
          </a:p>
        </p:txBody>
      </p:sp>
      <p:sp>
        <p:nvSpPr>
          <p:cNvPr id="14" name="Date Placeholder 3"/>
          <p:cNvSpPr>
            <a:spLocks noGrp="1"/>
          </p:cNvSpPr>
          <p:nvPr>
            <p:ph type="dt" sz="half" idx="10"/>
          </p:nvPr>
        </p:nvSpPr>
        <p:spPr/>
        <p:txBody>
          <a:bodyPr/>
          <a:lstStyle>
            <a:lvl1pPr>
              <a:defRPr/>
            </a:lvl1pPr>
          </a:lstStyle>
          <a:p>
            <a:pPr>
              <a:defRPr/>
            </a:pPr>
            <a:fld id="{337ED39B-97A8-4073-8DEA-64CE01B60B60}" type="datetime1">
              <a:rPr lang="en-US">
                <a:solidFill>
                  <a:srgbClr val="FFD965">
                    <a:tint val="75000"/>
                  </a:srgbClr>
                </a:solidFill>
              </a:rPr>
              <a:pPr>
                <a:defRPr/>
              </a:pPr>
              <a:t>4/25/2017</a:t>
            </a:fld>
            <a:endParaRPr lang="en-US" dirty="0">
              <a:solidFill>
                <a:srgbClr val="FFD965">
                  <a:tint val="75000"/>
                </a:srgbClr>
              </a:solidFill>
            </a:endParaRPr>
          </a:p>
        </p:txBody>
      </p:sp>
      <p:sp>
        <p:nvSpPr>
          <p:cNvPr id="15"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16" name="Slide Number Placeholder 5"/>
          <p:cNvSpPr>
            <a:spLocks noGrp="1"/>
          </p:cNvSpPr>
          <p:nvPr>
            <p:ph type="sldNum" sz="quarter" idx="12"/>
          </p:nvPr>
        </p:nvSpPr>
        <p:spPr/>
        <p:txBody>
          <a:bodyPr/>
          <a:lstStyle>
            <a:lvl1pPr>
              <a:defRPr>
                <a:solidFill>
                  <a:srgbClr val="FFFF00"/>
                </a:solidFill>
              </a:defRPr>
            </a:lvl1pPr>
          </a:lstStyle>
          <a:p>
            <a:pPr>
              <a:defRPr/>
            </a:pPr>
            <a:fld id="{DFFAF1EF-B77F-43D4-B8BC-10D8E739E369}" type="slidenum">
              <a:rPr lang="en-US"/>
              <a:pPr>
                <a:defRPr/>
              </a:pPr>
              <a:t>‹#›</a:t>
            </a:fld>
            <a:endParaRPr lang="en-US" dirty="0"/>
          </a:p>
        </p:txBody>
      </p:sp>
    </p:spTree>
    <p:extLst>
      <p:ext uri="{BB962C8B-B14F-4D97-AF65-F5344CB8AC3E}">
        <p14:creationId xmlns:p14="http://schemas.microsoft.com/office/powerpoint/2010/main" val="434602544"/>
      </p:ext>
    </p:extLst>
  </p:cSld>
  <p:clrMapOvr>
    <a:masterClrMapping/>
  </p:clrMapOvr>
  <p:transition spd="slow">
    <p:circl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descr="blue.png"/>
          <p:cNvPicPr>
            <a:picLocks noChangeAspect="1"/>
          </p:cNvPicPr>
          <p:nvPr userDrawn="1"/>
        </p:nvPicPr>
        <p:blipFill>
          <a:blip r:embed="rId2" cstate="print">
            <a:duotone>
              <a:prstClr val="black"/>
              <a:schemeClr val="accent4">
                <a:tint val="45000"/>
                <a:satMod val="400000"/>
              </a:schemeClr>
            </a:duotone>
            <a:lum contrast="57000"/>
          </a:blip>
          <a:stretch>
            <a:fillRect/>
          </a:stretch>
        </p:blipFill>
        <p:spPr>
          <a:xfrm flipH="1">
            <a:off x="11572449" y="5949336"/>
            <a:ext cx="310577" cy="674555"/>
          </a:xfrm>
          <a:prstGeom prst="rect">
            <a:avLst/>
          </a:prstGeom>
          <a:effectLst>
            <a:reflection blurRad="6350" stA="50000" endA="300" endPos="55000" dir="5400000" sy="-100000" algn="bl" rotWithShape="0"/>
          </a:effectLst>
        </p:spPr>
      </p:pic>
      <p:pic>
        <p:nvPicPr>
          <p:cNvPr id="5" name="Picture 4" descr="blue.png"/>
          <p:cNvPicPr>
            <a:picLocks noChangeAspect="1"/>
          </p:cNvPicPr>
          <p:nvPr userDrawn="1"/>
        </p:nvPicPr>
        <p:blipFill>
          <a:blip r:embed="rId3" cstate="print">
            <a:duotone>
              <a:prstClr val="black"/>
              <a:schemeClr val="accent6">
                <a:tint val="45000"/>
                <a:satMod val="400000"/>
              </a:schemeClr>
            </a:duotone>
            <a:lum contrast="69000"/>
          </a:blip>
          <a:stretch>
            <a:fillRect/>
          </a:stretch>
        </p:blipFill>
        <p:spPr>
          <a:xfrm flipH="1">
            <a:off x="11220073" y="5836405"/>
            <a:ext cx="364212" cy="791045"/>
          </a:xfrm>
          <a:prstGeom prst="rect">
            <a:avLst/>
          </a:prstGeom>
          <a:effectLst>
            <a:reflection blurRad="6350" stA="50000" endA="300" endPos="55000" dir="5400000" sy="-100000" algn="bl" rotWithShape="0"/>
          </a:effectLst>
        </p:spPr>
      </p:pic>
      <p:sp>
        <p:nvSpPr>
          <p:cNvPr id="6" name="Rectangle 5"/>
          <p:cNvSpPr/>
          <p:nvPr userDrawn="1"/>
        </p:nvSpPr>
        <p:spPr>
          <a:xfrm>
            <a:off x="0" y="0"/>
            <a:ext cx="12192000" cy="6858000"/>
          </a:xfrm>
          <a:prstGeom prst="rect">
            <a:avLst/>
          </a:prstGeom>
          <a:blipFill dpi="0" rotWithShape="1">
            <a:blip r:embed="rId4" cstate="print">
              <a:alphaModFix amt="28000"/>
              <a:grayscl/>
              <a:lum brigh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7" name="Picture 6" descr="blue.png"/>
          <p:cNvPicPr>
            <a:picLocks noChangeAspect="1"/>
          </p:cNvPicPr>
          <p:nvPr userDrawn="1"/>
        </p:nvPicPr>
        <p:blipFill>
          <a:blip r:embed="rId5" cstate="print">
            <a:duotone>
              <a:prstClr val="black"/>
              <a:schemeClr val="accent5">
                <a:tint val="45000"/>
                <a:satMod val="400000"/>
              </a:schemeClr>
            </a:duotone>
            <a:lum contrast="57000"/>
          </a:blip>
          <a:stretch>
            <a:fillRect/>
          </a:stretch>
        </p:blipFill>
        <p:spPr>
          <a:xfrm flipH="1">
            <a:off x="10802991" y="5696548"/>
            <a:ext cx="429861" cy="933630"/>
          </a:xfrm>
          <a:prstGeom prst="rect">
            <a:avLst/>
          </a:prstGeom>
          <a:effectLst>
            <a:reflection blurRad="6350" stA="50000" endA="300" endPos="55000" dir="5400000" sy="-100000" algn="bl" rotWithShape="0"/>
          </a:effectLst>
        </p:spPr>
      </p:pic>
      <p:pic>
        <p:nvPicPr>
          <p:cNvPr id="8" name="Picture 7" descr="blue.png"/>
          <p:cNvPicPr>
            <a:picLocks noChangeAspect="1"/>
          </p:cNvPicPr>
          <p:nvPr userDrawn="1"/>
        </p:nvPicPr>
        <p:blipFill>
          <a:blip r:embed="rId6" cstate="print">
            <a:duotone>
              <a:prstClr val="black"/>
              <a:schemeClr val="accent3">
                <a:tint val="45000"/>
                <a:satMod val="400000"/>
              </a:schemeClr>
            </a:duotone>
            <a:lum contrast="73000"/>
          </a:blip>
          <a:stretch>
            <a:fillRect/>
          </a:stretch>
        </p:blipFill>
        <p:spPr>
          <a:xfrm flipH="1">
            <a:off x="10314890" y="5543031"/>
            <a:ext cx="502812" cy="1092074"/>
          </a:xfrm>
          <a:prstGeom prst="rect">
            <a:avLst/>
          </a:prstGeom>
          <a:effectLst>
            <a:reflection blurRad="6350" stA="50000" endA="300" endPos="55000" dir="5400000" sy="-100000" algn="bl" rotWithShape="0"/>
          </a:effectLst>
        </p:spPr>
      </p:pic>
      <p:pic>
        <p:nvPicPr>
          <p:cNvPr id="9" name="Picture 8" descr="blue.png"/>
          <p:cNvPicPr>
            <a:picLocks noChangeAspect="1"/>
          </p:cNvPicPr>
          <p:nvPr userDrawn="1"/>
        </p:nvPicPr>
        <p:blipFill>
          <a:blip r:embed="rId7" cstate="print">
            <a:duotone>
              <a:prstClr val="black"/>
              <a:schemeClr val="accent2">
                <a:tint val="45000"/>
                <a:satMod val="400000"/>
              </a:schemeClr>
            </a:duotone>
            <a:lum contrast="71000"/>
          </a:blip>
          <a:stretch>
            <a:fillRect/>
          </a:stretch>
        </p:blipFill>
        <p:spPr>
          <a:xfrm flipH="1">
            <a:off x="9775126" y="5412940"/>
            <a:ext cx="561828" cy="1220252"/>
          </a:xfrm>
          <a:prstGeom prst="rect">
            <a:avLst/>
          </a:prstGeom>
          <a:effectLst>
            <a:reflection blurRad="6350" stA="50000" endA="300" endPos="55000" dir="5400000" sy="-100000" algn="bl" rotWithShape="0"/>
          </a:effectLst>
        </p:spPr>
      </p:pic>
      <p:grpSp>
        <p:nvGrpSpPr>
          <p:cNvPr id="10" name="Group 17"/>
          <p:cNvGrpSpPr>
            <a:grpSpLocks/>
          </p:cNvGrpSpPr>
          <p:nvPr userDrawn="1"/>
        </p:nvGrpSpPr>
        <p:grpSpPr bwMode="auto">
          <a:xfrm>
            <a:off x="1" y="-36513"/>
            <a:ext cx="12170833" cy="2014538"/>
            <a:chOff x="15927" y="0"/>
            <a:chExt cx="9128074" cy="2013885"/>
          </a:xfrm>
        </p:grpSpPr>
        <p:sp>
          <p:nvSpPr>
            <p:cNvPr id="11" name="Title 1"/>
            <p:cNvSpPr txBox="1">
              <a:spLocks/>
            </p:cNvSpPr>
            <p:nvPr/>
          </p:nvSpPr>
          <p:spPr bwMode="auto">
            <a:xfrm>
              <a:off x="1155746" y="0"/>
              <a:ext cx="7988255" cy="20138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br>
                <a:rPr lang="en-US" altLang="en-US" sz="4400" b="1" dirty="0">
                  <a:solidFill>
                    <a:srgbClr val="FFD965"/>
                  </a:solidFill>
                </a:rPr>
              </a:br>
              <a:endParaRPr lang="en-US" altLang="en-US" sz="4400" b="1" dirty="0">
                <a:solidFill>
                  <a:srgbClr val="FFC000"/>
                </a:solidFill>
              </a:endParaRPr>
            </a:p>
          </p:txBody>
        </p:sp>
        <p:pic>
          <p:nvPicPr>
            <p:cNvPr id="12"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927" y="0"/>
              <a:ext cx="1139773" cy="20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609600" y="2230957"/>
            <a:ext cx="10972800" cy="3895206"/>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175456" y="344488"/>
            <a:ext cx="10972800" cy="1143000"/>
          </a:xfrm>
        </p:spPr>
        <p:txBody>
          <a:bodyPr/>
          <a:lstStyle>
            <a:lvl1pPr>
              <a:defRPr>
                <a:latin typeface="+mj-lt"/>
              </a:defRPr>
            </a:lvl1pPr>
          </a:lstStyle>
          <a:p>
            <a:r>
              <a:rPr lang="en-US" dirty="0"/>
              <a:t>Click to edit Master title style</a:t>
            </a:r>
          </a:p>
        </p:txBody>
      </p:sp>
      <p:sp>
        <p:nvSpPr>
          <p:cNvPr id="13" name="Date Placeholder 3"/>
          <p:cNvSpPr>
            <a:spLocks noGrp="1"/>
          </p:cNvSpPr>
          <p:nvPr>
            <p:ph type="dt" sz="half" idx="10"/>
          </p:nvPr>
        </p:nvSpPr>
        <p:spPr/>
        <p:txBody>
          <a:bodyPr/>
          <a:lstStyle>
            <a:lvl1pPr>
              <a:defRPr/>
            </a:lvl1pPr>
          </a:lstStyle>
          <a:p>
            <a:pPr>
              <a:defRPr/>
            </a:pPr>
            <a:fld id="{6DE79058-CB3D-40D3-9F8D-322DB98DAEA0}" type="datetime1">
              <a:rPr lang="en-US">
                <a:solidFill>
                  <a:srgbClr val="FFD965">
                    <a:tint val="75000"/>
                  </a:srgbClr>
                </a:solidFill>
              </a:rPr>
              <a:pPr>
                <a:defRPr/>
              </a:pPr>
              <a:t>4/25/2017</a:t>
            </a:fld>
            <a:endParaRPr lang="en-US" dirty="0">
              <a:solidFill>
                <a:srgbClr val="FFD965">
                  <a:tint val="75000"/>
                </a:srgbClr>
              </a:solidFill>
            </a:endParaRPr>
          </a:p>
        </p:txBody>
      </p:sp>
      <p:sp>
        <p:nvSpPr>
          <p:cNvPr id="14"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15" name="Slide Number Placeholder 5"/>
          <p:cNvSpPr>
            <a:spLocks noGrp="1"/>
          </p:cNvSpPr>
          <p:nvPr>
            <p:ph type="sldNum" sz="quarter" idx="12"/>
          </p:nvPr>
        </p:nvSpPr>
        <p:spPr/>
        <p:txBody>
          <a:bodyPr/>
          <a:lstStyle>
            <a:lvl1pPr>
              <a:defRPr>
                <a:solidFill>
                  <a:srgbClr val="FFFF00"/>
                </a:solidFill>
              </a:defRPr>
            </a:lvl1pPr>
          </a:lstStyle>
          <a:p>
            <a:pPr>
              <a:defRPr/>
            </a:pPr>
            <a:fld id="{1764DD08-AC14-473E-AF7D-64222617ACC3}" type="slidenum">
              <a:rPr lang="en-US"/>
              <a:pPr>
                <a:defRPr/>
              </a:pPr>
              <a:t>‹#›</a:t>
            </a:fld>
            <a:endParaRPr lang="en-US" dirty="0"/>
          </a:p>
        </p:txBody>
      </p:sp>
    </p:spTree>
    <p:extLst>
      <p:ext uri="{BB962C8B-B14F-4D97-AF65-F5344CB8AC3E}">
        <p14:creationId xmlns:p14="http://schemas.microsoft.com/office/powerpoint/2010/main" val="3747325572"/>
      </p:ext>
    </p:extLst>
  </p:cSld>
  <p:clrMapOvr>
    <a:masterClrMapping/>
  </p:clrMapOvr>
  <p:transition spd="slow">
    <p:circl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7A852E9-562E-481B-A545-2DD4E2C5F638}" type="datetime1">
              <a:rPr lang="en-US">
                <a:solidFill>
                  <a:srgbClr val="FFD965">
                    <a:tint val="75000"/>
                  </a:srgbClr>
                </a:solidFill>
              </a:rPr>
              <a:pPr>
                <a:defRPr/>
              </a:pPr>
              <a:t>4/25/2017</a:t>
            </a:fld>
            <a:endParaRPr lang="en-US" dirty="0">
              <a:solidFill>
                <a:srgbClr val="FFD965">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7" name="Slide Number Placeholder 5"/>
          <p:cNvSpPr>
            <a:spLocks noGrp="1"/>
          </p:cNvSpPr>
          <p:nvPr>
            <p:ph type="sldNum" sz="quarter" idx="12"/>
          </p:nvPr>
        </p:nvSpPr>
        <p:spPr/>
        <p:txBody>
          <a:bodyPr/>
          <a:lstStyle>
            <a:lvl1pPr>
              <a:defRPr>
                <a:solidFill>
                  <a:srgbClr val="FFFF00"/>
                </a:solidFill>
              </a:defRPr>
            </a:lvl1pPr>
          </a:lstStyle>
          <a:p>
            <a:pPr>
              <a:defRPr/>
            </a:pPr>
            <a:fld id="{E680B0A1-30D1-4B5F-8D71-1AC0CA5A6A3C}" type="slidenum">
              <a:rPr lang="en-US"/>
              <a:pPr>
                <a:defRPr/>
              </a:pPr>
              <a:t>‹#›</a:t>
            </a:fld>
            <a:endParaRPr lang="en-US" dirty="0"/>
          </a:p>
        </p:txBody>
      </p:sp>
    </p:spTree>
    <p:extLst>
      <p:ext uri="{BB962C8B-B14F-4D97-AF65-F5344CB8AC3E}">
        <p14:creationId xmlns:p14="http://schemas.microsoft.com/office/powerpoint/2010/main" val="3481034004"/>
      </p:ext>
    </p:extLst>
  </p:cSld>
  <p:clrMapOvr>
    <a:masterClrMapping/>
  </p:clrMapOvr>
  <p:transition spd="slow">
    <p:circl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2"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2F50F3-1DF6-4B1C-8390-6F4819A4CCE6}" type="datetime1">
              <a:rPr lang="en-US">
                <a:solidFill>
                  <a:srgbClr val="FFD965">
                    <a:tint val="75000"/>
                  </a:srgbClr>
                </a:solidFill>
              </a:rPr>
              <a:pPr>
                <a:defRPr/>
              </a:pPr>
              <a:t>4/25/2017</a:t>
            </a:fld>
            <a:endParaRPr lang="en-US" dirty="0">
              <a:solidFill>
                <a:srgbClr val="FFD965">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9" name="Slide Number Placeholder 5"/>
          <p:cNvSpPr>
            <a:spLocks noGrp="1"/>
          </p:cNvSpPr>
          <p:nvPr>
            <p:ph type="sldNum" sz="quarter" idx="12"/>
          </p:nvPr>
        </p:nvSpPr>
        <p:spPr/>
        <p:txBody>
          <a:bodyPr/>
          <a:lstStyle>
            <a:lvl1pPr>
              <a:defRPr>
                <a:solidFill>
                  <a:srgbClr val="FFFF00"/>
                </a:solidFill>
              </a:defRPr>
            </a:lvl1pPr>
          </a:lstStyle>
          <a:p>
            <a:pPr>
              <a:defRPr/>
            </a:pPr>
            <a:fld id="{C3C43F8A-5C01-4807-9BDE-572A9E9F9A5A}" type="slidenum">
              <a:rPr lang="en-US"/>
              <a:pPr>
                <a:defRPr/>
              </a:pPr>
              <a:t>‹#›</a:t>
            </a:fld>
            <a:endParaRPr lang="en-US" dirty="0"/>
          </a:p>
        </p:txBody>
      </p:sp>
    </p:spTree>
    <p:extLst>
      <p:ext uri="{BB962C8B-B14F-4D97-AF65-F5344CB8AC3E}">
        <p14:creationId xmlns:p14="http://schemas.microsoft.com/office/powerpoint/2010/main" val="4114089074"/>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A4CBB3-03CB-43FD-B475-71C00ED26F36}"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2298542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4" y="273052"/>
            <a:ext cx="681566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13473B-C556-48C8-A9A7-5897B44684F5}" type="datetime1">
              <a:rPr lang="en-US">
                <a:solidFill>
                  <a:srgbClr val="FFD965">
                    <a:tint val="75000"/>
                  </a:srgbClr>
                </a:solidFill>
              </a:rPr>
              <a:pPr>
                <a:defRPr/>
              </a:pPr>
              <a:t>4/25/2017</a:t>
            </a:fld>
            <a:endParaRPr lang="en-US" dirty="0">
              <a:solidFill>
                <a:srgbClr val="FFD965">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7" name="Slide Number Placeholder 5"/>
          <p:cNvSpPr>
            <a:spLocks noGrp="1"/>
          </p:cNvSpPr>
          <p:nvPr>
            <p:ph type="sldNum" sz="quarter" idx="12"/>
          </p:nvPr>
        </p:nvSpPr>
        <p:spPr/>
        <p:txBody>
          <a:bodyPr/>
          <a:lstStyle>
            <a:lvl1pPr>
              <a:defRPr>
                <a:solidFill>
                  <a:srgbClr val="FFFF00"/>
                </a:solidFill>
              </a:defRPr>
            </a:lvl1pPr>
          </a:lstStyle>
          <a:p>
            <a:pPr>
              <a:defRPr/>
            </a:pPr>
            <a:fld id="{F1029403-A6A4-446E-B927-811470AE7C9D}" type="slidenum">
              <a:rPr lang="en-US"/>
              <a:pPr>
                <a:defRPr/>
              </a:pPr>
              <a:t>‹#›</a:t>
            </a:fld>
            <a:endParaRPr lang="en-US" dirty="0"/>
          </a:p>
        </p:txBody>
      </p:sp>
    </p:spTree>
    <p:extLst>
      <p:ext uri="{BB962C8B-B14F-4D97-AF65-F5344CB8AC3E}">
        <p14:creationId xmlns:p14="http://schemas.microsoft.com/office/powerpoint/2010/main" val="1880250067"/>
      </p:ext>
    </p:extLst>
  </p:cSld>
  <p:clrMapOvr>
    <a:masterClrMapping/>
  </p:clrMapOvr>
  <p:transition spd="slow">
    <p:circl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9"/>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84E5818-6599-4AF1-AA37-98D8CC0D6D26}" type="datetime1">
              <a:rPr lang="en-US">
                <a:solidFill>
                  <a:srgbClr val="FFD965">
                    <a:tint val="75000"/>
                  </a:srgbClr>
                </a:solidFill>
              </a:rPr>
              <a:pPr>
                <a:defRPr/>
              </a:pPr>
              <a:t>4/25/2017</a:t>
            </a:fld>
            <a:endParaRPr lang="en-US" dirty="0">
              <a:solidFill>
                <a:srgbClr val="FFD965">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7" name="Slide Number Placeholder 5"/>
          <p:cNvSpPr>
            <a:spLocks noGrp="1"/>
          </p:cNvSpPr>
          <p:nvPr>
            <p:ph type="sldNum" sz="quarter" idx="12"/>
          </p:nvPr>
        </p:nvSpPr>
        <p:spPr/>
        <p:txBody>
          <a:bodyPr/>
          <a:lstStyle>
            <a:lvl1pPr>
              <a:defRPr>
                <a:solidFill>
                  <a:srgbClr val="FFFF00"/>
                </a:solidFill>
              </a:defRPr>
            </a:lvl1pPr>
          </a:lstStyle>
          <a:p>
            <a:pPr>
              <a:defRPr/>
            </a:pPr>
            <a:fld id="{29D698DD-A38D-454F-8337-2D68509011C6}" type="slidenum">
              <a:rPr lang="en-US"/>
              <a:pPr>
                <a:defRPr/>
              </a:pPr>
              <a:t>‹#›</a:t>
            </a:fld>
            <a:endParaRPr lang="en-US" dirty="0"/>
          </a:p>
        </p:txBody>
      </p:sp>
    </p:spTree>
    <p:extLst>
      <p:ext uri="{BB962C8B-B14F-4D97-AF65-F5344CB8AC3E}">
        <p14:creationId xmlns:p14="http://schemas.microsoft.com/office/powerpoint/2010/main" val="374718123"/>
      </p:ext>
    </p:extLst>
  </p:cSld>
  <p:clrMapOvr>
    <a:masterClrMapping/>
  </p:clrMapOvr>
  <p:transition spd="slow">
    <p:circl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DE18E26-A64A-49CA-819E-24712067F325}" type="datetime1">
              <a:rPr lang="en-US">
                <a:solidFill>
                  <a:srgbClr val="FFD965">
                    <a:tint val="75000"/>
                  </a:srgbClr>
                </a:solidFill>
              </a:rPr>
              <a:pPr>
                <a:defRPr/>
              </a:pPr>
              <a:t>4/25/2017</a:t>
            </a:fld>
            <a:endParaRPr lang="en-US" dirty="0">
              <a:solidFill>
                <a:srgbClr val="FFD965">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6" name="Slide Number Placeholder 5"/>
          <p:cNvSpPr>
            <a:spLocks noGrp="1"/>
          </p:cNvSpPr>
          <p:nvPr>
            <p:ph type="sldNum" sz="quarter" idx="12"/>
          </p:nvPr>
        </p:nvSpPr>
        <p:spPr/>
        <p:txBody>
          <a:bodyPr/>
          <a:lstStyle>
            <a:lvl1pPr>
              <a:defRPr>
                <a:solidFill>
                  <a:srgbClr val="FFFF00"/>
                </a:solidFill>
              </a:defRPr>
            </a:lvl1pPr>
          </a:lstStyle>
          <a:p>
            <a:pPr>
              <a:defRPr/>
            </a:pPr>
            <a:fld id="{5D91643E-F767-4BF5-A8D1-6A492FA8D456}" type="slidenum">
              <a:rPr lang="en-US"/>
              <a:pPr>
                <a:defRPr/>
              </a:pPr>
              <a:t>‹#›</a:t>
            </a:fld>
            <a:endParaRPr lang="en-US" dirty="0"/>
          </a:p>
        </p:txBody>
      </p:sp>
    </p:spTree>
    <p:extLst>
      <p:ext uri="{BB962C8B-B14F-4D97-AF65-F5344CB8AC3E}">
        <p14:creationId xmlns:p14="http://schemas.microsoft.com/office/powerpoint/2010/main" val="4041822820"/>
      </p:ext>
    </p:extLst>
  </p:cSld>
  <p:clrMapOvr>
    <a:masterClrMapping/>
  </p:clrMapOvr>
  <p:transition spd="slow">
    <p:circl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D0606B3-72EC-4044-8EDB-EE68F2AD66E9}" type="datetime1">
              <a:rPr lang="en-US">
                <a:solidFill>
                  <a:srgbClr val="FFD965">
                    <a:tint val="75000"/>
                  </a:srgbClr>
                </a:solidFill>
              </a:rPr>
              <a:pPr>
                <a:defRPr/>
              </a:pPr>
              <a:t>4/25/2017</a:t>
            </a:fld>
            <a:endParaRPr lang="en-US" dirty="0">
              <a:solidFill>
                <a:srgbClr val="FFD965">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E0EA9AE-3354-4ECE-8CAA-C91BC3582E6E}" type="slidenum">
              <a:rPr lang="en-US"/>
              <a:pPr>
                <a:defRPr/>
              </a:pPr>
              <a:t>‹#›</a:t>
            </a:fld>
            <a:endParaRPr lang="en-US"/>
          </a:p>
        </p:txBody>
      </p:sp>
    </p:spTree>
    <p:extLst>
      <p:ext uri="{BB962C8B-B14F-4D97-AF65-F5344CB8AC3E}">
        <p14:creationId xmlns:p14="http://schemas.microsoft.com/office/powerpoint/2010/main" val="2534485231"/>
      </p:ext>
    </p:extLst>
  </p:cSld>
  <p:clrMapOvr>
    <a:masterClrMapping/>
  </p:clrMapOvr>
  <p:transition spd="slow">
    <p:circl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dpi="0" rotWithShape="1">
            <a:blip r:embed="rId2" cstate="print">
              <a:alphaModFix amt="28000"/>
              <a:grayscl/>
              <a:lum brigh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5" name="Picture 4" descr="blue.png"/>
          <p:cNvPicPr>
            <a:picLocks noChangeAspect="1"/>
          </p:cNvPicPr>
          <p:nvPr userDrawn="1"/>
        </p:nvPicPr>
        <p:blipFill>
          <a:blip r:embed="rId3" cstate="print">
            <a:duotone>
              <a:prstClr val="black"/>
              <a:schemeClr val="accent4">
                <a:tint val="45000"/>
                <a:satMod val="400000"/>
              </a:schemeClr>
            </a:duotone>
            <a:lum contrast="57000"/>
          </a:blip>
          <a:stretch>
            <a:fillRect/>
          </a:stretch>
        </p:blipFill>
        <p:spPr>
          <a:xfrm>
            <a:off x="1307310" y="4434216"/>
            <a:ext cx="705207" cy="1559489"/>
          </a:xfrm>
          <a:prstGeom prst="rect">
            <a:avLst/>
          </a:prstGeom>
          <a:effectLst>
            <a:reflection blurRad="6350" stA="50000" endA="300" endPos="55000" dir="5400000" sy="-100000" algn="bl" rotWithShape="0"/>
          </a:effectLst>
        </p:spPr>
      </p:pic>
      <p:pic>
        <p:nvPicPr>
          <p:cNvPr id="6" name="Picture 5" descr="silver.png"/>
          <p:cNvPicPr>
            <a:picLocks noChangeAspect="1"/>
          </p:cNvPicPr>
          <p:nvPr userDrawn="1"/>
        </p:nvPicPr>
        <p:blipFill>
          <a:blip r:embed="rId4" cstate="print"/>
          <a:stretch>
            <a:fillRect/>
          </a:stretch>
        </p:blipFill>
        <p:spPr>
          <a:xfrm>
            <a:off x="8737602" y="2467628"/>
            <a:ext cx="1630273" cy="3559329"/>
          </a:xfrm>
          <a:prstGeom prst="rect">
            <a:avLst/>
          </a:prstGeom>
          <a:noFill/>
          <a:ln>
            <a:noFill/>
          </a:ln>
          <a:effectLst>
            <a:reflection blurRad="6350" stA="50000" endA="300" endPos="55000" dir="5400000" sy="-100000" algn="bl" rotWithShape="0"/>
          </a:effectLst>
        </p:spPr>
      </p:pic>
      <p:pic>
        <p:nvPicPr>
          <p:cNvPr id="7" name="Picture 6" descr="blue.png"/>
          <p:cNvPicPr>
            <a:picLocks noChangeAspect="1"/>
          </p:cNvPicPr>
          <p:nvPr userDrawn="1"/>
        </p:nvPicPr>
        <p:blipFill>
          <a:blip r:embed="rId5" cstate="print">
            <a:duotone>
              <a:prstClr val="black"/>
              <a:schemeClr val="accent6">
                <a:tint val="45000"/>
                <a:satMod val="400000"/>
              </a:schemeClr>
            </a:duotone>
            <a:lum contrast="69000"/>
          </a:blip>
          <a:stretch>
            <a:fillRect/>
          </a:stretch>
        </p:blipFill>
        <p:spPr>
          <a:xfrm>
            <a:off x="1985642" y="4173131"/>
            <a:ext cx="826991" cy="1828800"/>
          </a:xfrm>
          <a:prstGeom prst="rect">
            <a:avLst/>
          </a:prstGeom>
          <a:effectLst>
            <a:reflection blurRad="6350" stA="50000" endA="300" endPos="55000" dir="5400000" sy="-100000" algn="bl" rotWithShape="0"/>
          </a:effectLst>
        </p:spPr>
      </p:pic>
      <p:pic>
        <p:nvPicPr>
          <p:cNvPr id="8" name="Picture 7" descr="blue.png"/>
          <p:cNvPicPr>
            <a:picLocks noChangeAspect="1"/>
          </p:cNvPicPr>
          <p:nvPr userDrawn="1"/>
        </p:nvPicPr>
        <p:blipFill>
          <a:blip r:embed="rId6" cstate="print">
            <a:duotone>
              <a:prstClr val="black"/>
              <a:schemeClr val="accent5">
                <a:tint val="45000"/>
                <a:satMod val="400000"/>
              </a:schemeClr>
            </a:duotone>
            <a:lum contrast="57000"/>
          </a:blip>
          <a:stretch>
            <a:fillRect/>
          </a:stretch>
        </p:blipFill>
        <p:spPr>
          <a:xfrm>
            <a:off x="2783613" y="3849806"/>
            <a:ext cx="976055" cy="2158441"/>
          </a:xfrm>
          <a:prstGeom prst="rect">
            <a:avLst/>
          </a:prstGeom>
          <a:effectLst>
            <a:reflection blurRad="6350" stA="50000" endA="300" endPos="55000" dir="5400000" sy="-100000" algn="bl" rotWithShape="0"/>
          </a:effectLst>
        </p:spPr>
      </p:pic>
      <p:pic>
        <p:nvPicPr>
          <p:cNvPr id="9" name="Picture 8" descr="blue.png"/>
          <p:cNvPicPr>
            <a:picLocks noChangeAspect="1"/>
          </p:cNvPicPr>
          <p:nvPr userDrawn="1"/>
        </p:nvPicPr>
        <p:blipFill>
          <a:blip r:embed="rId7" cstate="print">
            <a:duotone>
              <a:prstClr val="black"/>
              <a:schemeClr val="accent3">
                <a:tint val="45000"/>
                <a:satMod val="400000"/>
              </a:schemeClr>
            </a:duotone>
            <a:lum contrast="73000"/>
          </a:blip>
          <a:stretch>
            <a:fillRect/>
          </a:stretch>
        </p:blipFill>
        <p:spPr>
          <a:xfrm>
            <a:off x="3726264" y="3494889"/>
            <a:ext cx="1141697" cy="2524744"/>
          </a:xfrm>
          <a:prstGeom prst="rect">
            <a:avLst/>
          </a:prstGeom>
          <a:effectLst>
            <a:reflection blurRad="6350" stA="50000" endA="300" endPos="55000" dir="5400000" sy="-100000" algn="bl" rotWithShape="0"/>
          </a:effectLst>
        </p:spPr>
      </p:pic>
      <p:pic>
        <p:nvPicPr>
          <p:cNvPr id="10" name="Picture 9" descr="blue.png"/>
          <p:cNvPicPr>
            <a:picLocks noChangeAspect="1"/>
          </p:cNvPicPr>
          <p:nvPr userDrawn="1"/>
        </p:nvPicPr>
        <p:blipFill>
          <a:blip r:embed="rId8" cstate="print">
            <a:duotone>
              <a:prstClr val="black"/>
              <a:schemeClr val="accent2">
                <a:tint val="45000"/>
                <a:satMod val="400000"/>
              </a:schemeClr>
            </a:duotone>
            <a:lum contrast="71000"/>
          </a:blip>
          <a:stretch>
            <a:fillRect/>
          </a:stretch>
        </p:blipFill>
        <p:spPr>
          <a:xfrm>
            <a:off x="4817858" y="3194138"/>
            <a:ext cx="1275700" cy="2821075"/>
          </a:xfrm>
          <a:prstGeom prst="rect">
            <a:avLst/>
          </a:prstGeom>
          <a:effectLst>
            <a:reflection blurRad="6350" stA="50000" endA="300" endPos="55000" dir="5400000" sy="-100000" algn="bl" rotWithShape="0"/>
          </a:effectLst>
        </p:spPr>
      </p:pic>
      <p:grpSp>
        <p:nvGrpSpPr>
          <p:cNvPr id="11" name="Group 17"/>
          <p:cNvGrpSpPr>
            <a:grpSpLocks/>
          </p:cNvGrpSpPr>
          <p:nvPr userDrawn="1"/>
        </p:nvGrpSpPr>
        <p:grpSpPr bwMode="auto">
          <a:xfrm>
            <a:off x="1" y="-36513"/>
            <a:ext cx="12170833" cy="2014538"/>
            <a:chOff x="15927" y="0"/>
            <a:chExt cx="9128074" cy="2013885"/>
          </a:xfrm>
        </p:grpSpPr>
        <p:sp>
          <p:nvSpPr>
            <p:cNvPr id="12" name="Title 1"/>
            <p:cNvSpPr txBox="1">
              <a:spLocks/>
            </p:cNvSpPr>
            <p:nvPr/>
          </p:nvSpPr>
          <p:spPr bwMode="auto">
            <a:xfrm>
              <a:off x="1155746" y="0"/>
              <a:ext cx="7988255" cy="20138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br>
                <a:rPr lang="en-US" altLang="en-US" sz="4400" b="1" dirty="0">
                  <a:solidFill>
                    <a:srgbClr val="FFD965"/>
                  </a:solidFill>
                </a:rPr>
              </a:br>
              <a:endParaRPr lang="en-US" altLang="en-US" sz="4400" b="1" dirty="0">
                <a:solidFill>
                  <a:srgbClr val="FFC000"/>
                </a:solidFill>
              </a:endParaRPr>
            </a:p>
          </p:txBody>
        </p:sp>
        <p:pic>
          <p:nvPicPr>
            <p:cNvPr id="13" name="Picture 1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927" y="0"/>
              <a:ext cx="1139773" cy="20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ubtitle 2"/>
          <p:cNvSpPr>
            <a:spLocks noGrp="1"/>
          </p:cNvSpPr>
          <p:nvPr>
            <p:ph type="subTitle" idx="1"/>
          </p:nvPr>
        </p:nvSpPr>
        <p:spPr>
          <a:xfrm>
            <a:off x="1519699" y="2420531"/>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Title 16"/>
          <p:cNvSpPr>
            <a:spLocks noGrp="1"/>
          </p:cNvSpPr>
          <p:nvPr>
            <p:ph type="title"/>
          </p:nvPr>
        </p:nvSpPr>
        <p:spPr/>
        <p:txBody>
          <a:bodyPr/>
          <a:lstStyle>
            <a:lvl1pPr>
              <a:defRPr>
                <a:solidFill>
                  <a:srgbClr val="FFC000"/>
                </a:solidFill>
                <a:latin typeface="+mj-lt"/>
              </a:defRPr>
            </a:lvl1pPr>
          </a:lstStyle>
          <a:p>
            <a:r>
              <a:rPr lang="en-US" dirty="0"/>
              <a:t>Click to edit Master title style</a:t>
            </a:r>
          </a:p>
        </p:txBody>
      </p:sp>
      <p:sp>
        <p:nvSpPr>
          <p:cNvPr id="14" name="Date Placeholder 3"/>
          <p:cNvSpPr>
            <a:spLocks noGrp="1"/>
          </p:cNvSpPr>
          <p:nvPr>
            <p:ph type="dt" sz="half" idx="10"/>
          </p:nvPr>
        </p:nvSpPr>
        <p:spPr/>
        <p:txBody>
          <a:bodyPr/>
          <a:lstStyle>
            <a:lvl1pPr>
              <a:defRPr/>
            </a:lvl1pPr>
          </a:lstStyle>
          <a:p>
            <a:pPr>
              <a:defRPr/>
            </a:pPr>
            <a:fld id="{337ED39B-97A8-4073-8DEA-64CE01B60B60}" type="datetime1">
              <a:rPr lang="en-US">
                <a:solidFill>
                  <a:srgbClr val="FFD965">
                    <a:tint val="75000"/>
                  </a:srgbClr>
                </a:solidFill>
              </a:rPr>
              <a:pPr>
                <a:defRPr/>
              </a:pPr>
              <a:t>4/25/2017</a:t>
            </a:fld>
            <a:endParaRPr lang="en-US" dirty="0">
              <a:solidFill>
                <a:srgbClr val="FFD965">
                  <a:tint val="75000"/>
                </a:srgbClr>
              </a:solidFill>
            </a:endParaRPr>
          </a:p>
        </p:txBody>
      </p:sp>
      <p:sp>
        <p:nvSpPr>
          <p:cNvPr id="15"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16" name="Slide Number Placeholder 5"/>
          <p:cNvSpPr>
            <a:spLocks noGrp="1"/>
          </p:cNvSpPr>
          <p:nvPr>
            <p:ph type="sldNum" sz="quarter" idx="12"/>
          </p:nvPr>
        </p:nvSpPr>
        <p:spPr/>
        <p:txBody>
          <a:bodyPr/>
          <a:lstStyle>
            <a:lvl1pPr>
              <a:defRPr>
                <a:solidFill>
                  <a:srgbClr val="FFFF00"/>
                </a:solidFill>
              </a:defRPr>
            </a:lvl1pPr>
          </a:lstStyle>
          <a:p>
            <a:pPr>
              <a:defRPr/>
            </a:pPr>
            <a:fld id="{DFFAF1EF-B77F-43D4-B8BC-10D8E739E369}" type="slidenum">
              <a:rPr lang="en-US"/>
              <a:pPr>
                <a:defRPr/>
              </a:pPr>
              <a:t>‹#›</a:t>
            </a:fld>
            <a:endParaRPr lang="en-US" dirty="0"/>
          </a:p>
        </p:txBody>
      </p:sp>
    </p:spTree>
    <p:extLst>
      <p:ext uri="{BB962C8B-B14F-4D97-AF65-F5344CB8AC3E}">
        <p14:creationId xmlns:p14="http://schemas.microsoft.com/office/powerpoint/2010/main" val="3182496093"/>
      </p:ext>
    </p:extLst>
  </p:cSld>
  <p:clrMapOvr>
    <a:masterClrMapping/>
  </p:clrMapOvr>
  <p:transition spd="slow">
    <p:circl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descr="blue.png"/>
          <p:cNvPicPr>
            <a:picLocks noChangeAspect="1"/>
          </p:cNvPicPr>
          <p:nvPr userDrawn="1"/>
        </p:nvPicPr>
        <p:blipFill>
          <a:blip r:embed="rId2" cstate="print">
            <a:duotone>
              <a:prstClr val="black"/>
              <a:schemeClr val="accent4">
                <a:tint val="45000"/>
                <a:satMod val="400000"/>
              </a:schemeClr>
            </a:duotone>
            <a:lum contrast="57000"/>
          </a:blip>
          <a:stretch>
            <a:fillRect/>
          </a:stretch>
        </p:blipFill>
        <p:spPr>
          <a:xfrm flipH="1">
            <a:off x="11572449" y="5949336"/>
            <a:ext cx="310577" cy="674555"/>
          </a:xfrm>
          <a:prstGeom prst="rect">
            <a:avLst/>
          </a:prstGeom>
          <a:effectLst>
            <a:reflection blurRad="6350" stA="50000" endA="300" endPos="55000" dir="5400000" sy="-100000" algn="bl" rotWithShape="0"/>
          </a:effectLst>
        </p:spPr>
      </p:pic>
      <p:pic>
        <p:nvPicPr>
          <p:cNvPr id="5" name="Picture 4" descr="blue.png"/>
          <p:cNvPicPr>
            <a:picLocks noChangeAspect="1"/>
          </p:cNvPicPr>
          <p:nvPr userDrawn="1"/>
        </p:nvPicPr>
        <p:blipFill>
          <a:blip r:embed="rId3" cstate="print">
            <a:duotone>
              <a:prstClr val="black"/>
              <a:schemeClr val="accent6">
                <a:tint val="45000"/>
                <a:satMod val="400000"/>
              </a:schemeClr>
            </a:duotone>
            <a:lum contrast="69000"/>
          </a:blip>
          <a:stretch>
            <a:fillRect/>
          </a:stretch>
        </p:blipFill>
        <p:spPr>
          <a:xfrm flipH="1">
            <a:off x="11220073" y="5836405"/>
            <a:ext cx="364212" cy="791045"/>
          </a:xfrm>
          <a:prstGeom prst="rect">
            <a:avLst/>
          </a:prstGeom>
          <a:effectLst>
            <a:reflection blurRad="6350" stA="50000" endA="300" endPos="55000" dir="5400000" sy="-100000" algn="bl" rotWithShape="0"/>
          </a:effectLst>
        </p:spPr>
      </p:pic>
      <p:sp>
        <p:nvSpPr>
          <p:cNvPr id="6" name="Rectangle 5"/>
          <p:cNvSpPr/>
          <p:nvPr userDrawn="1"/>
        </p:nvSpPr>
        <p:spPr>
          <a:xfrm>
            <a:off x="0" y="0"/>
            <a:ext cx="12192000" cy="6858000"/>
          </a:xfrm>
          <a:prstGeom prst="rect">
            <a:avLst/>
          </a:prstGeom>
          <a:blipFill dpi="0" rotWithShape="1">
            <a:blip r:embed="rId4" cstate="print">
              <a:alphaModFix amt="28000"/>
              <a:grayscl/>
              <a:lum brigh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7" name="Picture 6" descr="blue.png"/>
          <p:cNvPicPr>
            <a:picLocks noChangeAspect="1"/>
          </p:cNvPicPr>
          <p:nvPr userDrawn="1"/>
        </p:nvPicPr>
        <p:blipFill>
          <a:blip r:embed="rId5" cstate="print">
            <a:duotone>
              <a:prstClr val="black"/>
              <a:schemeClr val="accent5">
                <a:tint val="45000"/>
                <a:satMod val="400000"/>
              </a:schemeClr>
            </a:duotone>
            <a:lum contrast="57000"/>
          </a:blip>
          <a:stretch>
            <a:fillRect/>
          </a:stretch>
        </p:blipFill>
        <p:spPr>
          <a:xfrm flipH="1">
            <a:off x="10802991" y="5696548"/>
            <a:ext cx="429861" cy="933630"/>
          </a:xfrm>
          <a:prstGeom prst="rect">
            <a:avLst/>
          </a:prstGeom>
          <a:effectLst>
            <a:reflection blurRad="6350" stA="50000" endA="300" endPos="55000" dir="5400000" sy="-100000" algn="bl" rotWithShape="0"/>
          </a:effectLst>
        </p:spPr>
      </p:pic>
      <p:pic>
        <p:nvPicPr>
          <p:cNvPr id="8" name="Picture 7" descr="blue.png"/>
          <p:cNvPicPr>
            <a:picLocks noChangeAspect="1"/>
          </p:cNvPicPr>
          <p:nvPr userDrawn="1"/>
        </p:nvPicPr>
        <p:blipFill>
          <a:blip r:embed="rId6" cstate="print">
            <a:duotone>
              <a:prstClr val="black"/>
              <a:schemeClr val="accent3">
                <a:tint val="45000"/>
                <a:satMod val="400000"/>
              </a:schemeClr>
            </a:duotone>
            <a:lum contrast="73000"/>
          </a:blip>
          <a:stretch>
            <a:fillRect/>
          </a:stretch>
        </p:blipFill>
        <p:spPr>
          <a:xfrm flipH="1">
            <a:off x="10314890" y="5543031"/>
            <a:ext cx="502812" cy="1092074"/>
          </a:xfrm>
          <a:prstGeom prst="rect">
            <a:avLst/>
          </a:prstGeom>
          <a:effectLst>
            <a:reflection blurRad="6350" stA="50000" endA="300" endPos="55000" dir="5400000" sy="-100000" algn="bl" rotWithShape="0"/>
          </a:effectLst>
        </p:spPr>
      </p:pic>
      <p:pic>
        <p:nvPicPr>
          <p:cNvPr id="9" name="Picture 8" descr="blue.png"/>
          <p:cNvPicPr>
            <a:picLocks noChangeAspect="1"/>
          </p:cNvPicPr>
          <p:nvPr userDrawn="1"/>
        </p:nvPicPr>
        <p:blipFill>
          <a:blip r:embed="rId7" cstate="print">
            <a:duotone>
              <a:prstClr val="black"/>
              <a:schemeClr val="accent2">
                <a:tint val="45000"/>
                <a:satMod val="400000"/>
              </a:schemeClr>
            </a:duotone>
            <a:lum contrast="71000"/>
          </a:blip>
          <a:stretch>
            <a:fillRect/>
          </a:stretch>
        </p:blipFill>
        <p:spPr>
          <a:xfrm flipH="1">
            <a:off x="9775126" y="5412940"/>
            <a:ext cx="561828" cy="1220252"/>
          </a:xfrm>
          <a:prstGeom prst="rect">
            <a:avLst/>
          </a:prstGeom>
          <a:effectLst>
            <a:reflection blurRad="6350" stA="50000" endA="300" endPos="55000" dir="5400000" sy="-100000" algn="bl" rotWithShape="0"/>
          </a:effectLst>
        </p:spPr>
      </p:pic>
      <p:grpSp>
        <p:nvGrpSpPr>
          <p:cNvPr id="10" name="Group 17"/>
          <p:cNvGrpSpPr>
            <a:grpSpLocks/>
          </p:cNvGrpSpPr>
          <p:nvPr userDrawn="1"/>
        </p:nvGrpSpPr>
        <p:grpSpPr bwMode="auto">
          <a:xfrm>
            <a:off x="1" y="-36513"/>
            <a:ext cx="12170833" cy="2014538"/>
            <a:chOff x="15927" y="0"/>
            <a:chExt cx="9128074" cy="2013885"/>
          </a:xfrm>
        </p:grpSpPr>
        <p:sp>
          <p:nvSpPr>
            <p:cNvPr id="11" name="Title 1"/>
            <p:cNvSpPr txBox="1">
              <a:spLocks/>
            </p:cNvSpPr>
            <p:nvPr/>
          </p:nvSpPr>
          <p:spPr bwMode="auto">
            <a:xfrm>
              <a:off x="1155746" y="0"/>
              <a:ext cx="7988255" cy="20138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br>
                <a:rPr lang="en-US" altLang="en-US" sz="4400" b="1" dirty="0">
                  <a:solidFill>
                    <a:srgbClr val="FFD965"/>
                  </a:solidFill>
                </a:rPr>
              </a:br>
              <a:endParaRPr lang="en-US" altLang="en-US" sz="4400" b="1" dirty="0">
                <a:solidFill>
                  <a:srgbClr val="FFC000"/>
                </a:solidFill>
              </a:endParaRPr>
            </a:p>
          </p:txBody>
        </p:sp>
        <p:pic>
          <p:nvPicPr>
            <p:cNvPr id="12"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927" y="0"/>
              <a:ext cx="1139773" cy="20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609600" y="2230957"/>
            <a:ext cx="10972800" cy="3895206"/>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175456" y="344488"/>
            <a:ext cx="10972800" cy="1143000"/>
          </a:xfrm>
        </p:spPr>
        <p:txBody>
          <a:bodyPr/>
          <a:lstStyle>
            <a:lvl1pPr>
              <a:defRPr>
                <a:latin typeface="+mj-lt"/>
              </a:defRPr>
            </a:lvl1pPr>
          </a:lstStyle>
          <a:p>
            <a:r>
              <a:rPr lang="en-US" dirty="0"/>
              <a:t>Click to edit Master title style</a:t>
            </a:r>
          </a:p>
        </p:txBody>
      </p:sp>
      <p:sp>
        <p:nvSpPr>
          <p:cNvPr id="13" name="Date Placeholder 3"/>
          <p:cNvSpPr>
            <a:spLocks noGrp="1"/>
          </p:cNvSpPr>
          <p:nvPr>
            <p:ph type="dt" sz="half" idx="10"/>
          </p:nvPr>
        </p:nvSpPr>
        <p:spPr/>
        <p:txBody>
          <a:bodyPr/>
          <a:lstStyle>
            <a:lvl1pPr>
              <a:defRPr/>
            </a:lvl1pPr>
          </a:lstStyle>
          <a:p>
            <a:pPr>
              <a:defRPr/>
            </a:pPr>
            <a:fld id="{6DE79058-CB3D-40D3-9F8D-322DB98DAEA0}" type="datetime1">
              <a:rPr lang="en-US">
                <a:solidFill>
                  <a:srgbClr val="FFD965">
                    <a:tint val="75000"/>
                  </a:srgbClr>
                </a:solidFill>
              </a:rPr>
              <a:pPr>
                <a:defRPr/>
              </a:pPr>
              <a:t>4/25/2017</a:t>
            </a:fld>
            <a:endParaRPr lang="en-US" dirty="0">
              <a:solidFill>
                <a:srgbClr val="FFD965">
                  <a:tint val="75000"/>
                </a:srgbClr>
              </a:solidFill>
            </a:endParaRPr>
          </a:p>
        </p:txBody>
      </p:sp>
      <p:sp>
        <p:nvSpPr>
          <p:cNvPr id="14"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15" name="Slide Number Placeholder 5"/>
          <p:cNvSpPr>
            <a:spLocks noGrp="1"/>
          </p:cNvSpPr>
          <p:nvPr>
            <p:ph type="sldNum" sz="quarter" idx="12"/>
          </p:nvPr>
        </p:nvSpPr>
        <p:spPr/>
        <p:txBody>
          <a:bodyPr/>
          <a:lstStyle>
            <a:lvl1pPr>
              <a:defRPr>
                <a:solidFill>
                  <a:srgbClr val="FFFF00"/>
                </a:solidFill>
              </a:defRPr>
            </a:lvl1pPr>
          </a:lstStyle>
          <a:p>
            <a:pPr>
              <a:defRPr/>
            </a:pPr>
            <a:fld id="{1764DD08-AC14-473E-AF7D-64222617ACC3}" type="slidenum">
              <a:rPr lang="en-US"/>
              <a:pPr>
                <a:defRPr/>
              </a:pPr>
              <a:t>‹#›</a:t>
            </a:fld>
            <a:endParaRPr lang="en-US" dirty="0"/>
          </a:p>
        </p:txBody>
      </p:sp>
    </p:spTree>
    <p:extLst>
      <p:ext uri="{BB962C8B-B14F-4D97-AF65-F5344CB8AC3E}">
        <p14:creationId xmlns:p14="http://schemas.microsoft.com/office/powerpoint/2010/main" val="2514030873"/>
      </p:ext>
    </p:extLst>
  </p:cSld>
  <p:clrMapOvr>
    <a:masterClrMapping/>
  </p:clrMapOvr>
  <p:transition spd="slow">
    <p:circl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7A852E9-562E-481B-A545-2DD4E2C5F638}" type="datetime1">
              <a:rPr lang="en-US">
                <a:solidFill>
                  <a:srgbClr val="FFD965">
                    <a:tint val="75000"/>
                  </a:srgbClr>
                </a:solidFill>
              </a:rPr>
              <a:pPr>
                <a:defRPr/>
              </a:pPr>
              <a:t>4/25/2017</a:t>
            </a:fld>
            <a:endParaRPr lang="en-US" dirty="0">
              <a:solidFill>
                <a:srgbClr val="FFD965">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7" name="Slide Number Placeholder 5"/>
          <p:cNvSpPr>
            <a:spLocks noGrp="1"/>
          </p:cNvSpPr>
          <p:nvPr>
            <p:ph type="sldNum" sz="quarter" idx="12"/>
          </p:nvPr>
        </p:nvSpPr>
        <p:spPr/>
        <p:txBody>
          <a:bodyPr/>
          <a:lstStyle>
            <a:lvl1pPr>
              <a:defRPr>
                <a:solidFill>
                  <a:srgbClr val="FFFF00"/>
                </a:solidFill>
              </a:defRPr>
            </a:lvl1pPr>
          </a:lstStyle>
          <a:p>
            <a:pPr>
              <a:defRPr/>
            </a:pPr>
            <a:fld id="{E680B0A1-30D1-4B5F-8D71-1AC0CA5A6A3C}" type="slidenum">
              <a:rPr lang="en-US"/>
              <a:pPr>
                <a:defRPr/>
              </a:pPr>
              <a:t>‹#›</a:t>
            </a:fld>
            <a:endParaRPr lang="en-US" dirty="0"/>
          </a:p>
        </p:txBody>
      </p:sp>
    </p:spTree>
    <p:extLst>
      <p:ext uri="{BB962C8B-B14F-4D97-AF65-F5344CB8AC3E}">
        <p14:creationId xmlns:p14="http://schemas.microsoft.com/office/powerpoint/2010/main" val="4245120128"/>
      </p:ext>
    </p:extLst>
  </p:cSld>
  <p:clrMapOvr>
    <a:masterClrMapping/>
  </p:clrMapOvr>
  <p:transition spd="slow">
    <p:circl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2"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2F50F3-1DF6-4B1C-8390-6F4819A4CCE6}" type="datetime1">
              <a:rPr lang="en-US">
                <a:solidFill>
                  <a:srgbClr val="FFD965">
                    <a:tint val="75000"/>
                  </a:srgbClr>
                </a:solidFill>
              </a:rPr>
              <a:pPr>
                <a:defRPr/>
              </a:pPr>
              <a:t>4/25/2017</a:t>
            </a:fld>
            <a:endParaRPr lang="en-US" dirty="0">
              <a:solidFill>
                <a:srgbClr val="FFD965">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9" name="Slide Number Placeholder 5"/>
          <p:cNvSpPr>
            <a:spLocks noGrp="1"/>
          </p:cNvSpPr>
          <p:nvPr>
            <p:ph type="sldNum" sz="quarter" idx="12"/>
          </p:nvPr>
        </p:nvSpPr>
        <p:spPr/>
        <p:txBody>
          <a:bodyPr/>
          <a:lstStyle>
            <a:lvl1pPr>
              <a:defRPr>
                <a:solidFill>
                  <a:srgbClr val="FFFF00"/>
                </a:solidFill>
              </a:defRPr>
            </a:lvl1pPr>
          </a:lstStyle>
          <a:p>
            <a:pPr>
              <a:defRPr/>
            </a:pPr>
            <a:fld id="{C3C43F8A-5C01-4807-9BDE-572A9E9F9A5A}" type="slidenum">
              <a:rPr lang="en-US"/>
              <a:pPr>
                <a:defRPr/>
              </a:pPr>
              <a:t>‹#›</a:t>
            </a:fld>
            <a:endParaRPr lang="en-US" dirty="0"/>
          </a:p>
        </p:txBody>
      </p:sp>
    </p:spTree>
    <p:extLst>
      <p:ext uri="{BB962C8B-B14F-4D97-AF65-F5344CB8AC3E}">
        <p14:creationId xmlns:p14="http://schemas.microsoft.com/office/powerpoint/2010/main" val="3314286857"/>
      </p:ext>
    </p:extLst>
  </p:cSld>
  <p:clrMapOvr>
    <a:masterClrMapping/>
  </p:clrMapOvr>
  <p:transition spd="slow">
    <p:circl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4" y="273052"/>
            <a:ext cx="681566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13473B-C556-48C8-A9A7-5897B44684F5}" type="datetime1">
              <a:rPr lang="en-US">
                <a:solidFill>
                  <a:srgbClr val="FFD965">
                    <a:tint val="75000"/>
                  </a:srgbClr>
                </a:solidFill>
              </a:rPr>
              <a:pPr>
                <a:defRPr/>
              </a:pPr>
              <a:t>4/25/2017</a:t>
            </a:fld>
            <a:endParaRPr lang="en-US" dirty="0">
              <a:solidFill>
                <a:srgbClr val="FFD965">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7" name="Slide Number Placeholder 5"/>
          <p:cNvSpPr>
            <a:spLocks noGrp="1"/>
          </p:cNvSpPr>
          <p:nvPr>
            <p:ph type="sldNum" sz="quarter" idx="12"/>
          </p:nvPr>
        </p:nvSpPr>
        <p:spPr/>
        <p:txBody>
          <a:bodyPr/>
          <a:lstStyle>
            <a:lvl1pPr>
              <a:defRPr>
                <a:solidFill>
                  <a:srgbClr val="FFFF00"/>
                </a:solidFill>
              </a:defRPr>
            </a:lvl1pPr>
          </a:lstStyle>
          <a:p>
            <a:pPr>
              <a:defRPr/>
            </a:pPr>
            <a:fld id="{F1029403-A6A4-446E-B927-811470AE7C9D}" type="slidenum">
              <a:rPr lang="en-US"/>
              <a:pPr>
                <a:defRPr/>
              </a:pPr>
              <a:t>‹#›</a:t>
            </a:fld>
            <a:endParaRPr lang="en-US" dirty="0"/>
          </a:p>
        </p:txBody>
      </p:sp>
    </p:spTree>
    <p:extLst>
      <p:ext uri="{BB962C8B-B14F-4D97-AF65-F5344CB8AC3E}">
        <p14:creationId xmlns:p14="http://schemas.microsoft.com/office/powerpoint/2010/main" val="591389428"/>
      </p:ext>
    </p:extLst>
  </p:cSld>
  <p:clrMapOvr>
    <a:masterClrMapping/>
  </p:clrMapOvr>
  <p:transition spd="slow">
    <p:circl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9"/>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84E5818-6599-4AF1-AA37-98D8CC0D6D26}" type="datetime1">
              <a:rPr lang="en-US">
                <a:solidFill>
                  <a:srgbClr val="FFD965">
                    <a:tint val="75000"/>
                  </a:srgbClr>
                </a:solidFill>
              </a:rPr>
              <a:pPr>
                <a:defRPr/>
              </a:pPr>
              <a:t>4/25/2017</a:t>
            </a:fld>
            <a:endParaRPr lang="en-US" dirty="0">
              <a:solidFill>
                <a:srgbClr val="FFD965">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7" name="Slide Number Placeholder 5"/>
          <p:cNvSpPr>
            <a:spLocks noGrp="1"/>
          </p:cNvSpPr>
          <p:nvPr>
            <p:ph type="sldNum" sz="quarter" idx="12"/>
          </p:nvPr>
        </p:nvSpPr>
        <p:spPr/>
        <p:txBody>
          <a:bodyPr/>
          <a:lstStyle>
            <a:lvl1pPr>
              <a:defRPr>
                <a:solidFill>
                  <a:srgbClr val="FFFF00"/>
                </a:solidFill>
              </a:defRPr>
            </a:lvl1pPr>
          </a:lstStyle>
          <a:p>
            <a:pPr>
              <a:defRPr/>
            </a:pPr>
            <a:fld id="{29D698DD-A38D-454F-8337-2D68509011C6}" type="slidenum">
              <a:rPr lang="en-US"/>
              <a:pPr>
                <a:defRPr/>
              </a:pPr>
              <a:t>‹#›</a:t>
            </a:fld>
            <a:endParaRPr lang="en-US" dirty="0"/>
          </a:p>
        </p:txBody>
      </p:sp>
    </p:spTree>
    <p:extLst>
      <p:ext uri="{BB962C8B-B14F-4D97-AF65-F5344CB8AC3E}">
        <p14:creationId xmlns:p14="http://schemas.microsoft.com/office/powerpoint/2010/main" val="219824453"/>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A4CBB3-03CB-43FD-B475-71C00ED26F36}" type="datetimeFigureOut">
              <a:rPr lang="en-US" smtClean="0"/>
              <a:t>4/25/2017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14046040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DE18E26-A64A-49CA-819E-24712067F325}" type="datetime1">
              <a:rPr lang="en-US">
                <a:solidFill>
                  <a:srgbClr val="FFD965">
                    <a:tint val="75000"/>
                  </a:srgbClr>
                </a:solidFill>
              </a:rPr>
              <a:pPr>
                <a:defRPr/>
              </a:pPr>
              <a:t>4/25/2017</a:t>
            </a:fld>
            <a:endParaRPr lang="en-US" dirty="0">
              <a:solidFill>
                <a:srgbClr val="FFD965">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6" name="Slide Number Placeholder 5"/>
          <p:cNvSpPr>
            <a:spLocks noGrp="1"/>
          </p:cNvSpPr>
          <p:nvPr>
            <p:ph type="sldNum" sz="quarter" idx="12"/>
          </p:nvPr>
        </p:nvSpPr>
        <p:spPr/>
        <p:txBody>
          <a:bodyPr/>
          <a:lstStyle>
            <a:lvl1pPr>
              <a:defRPr>
                <a:solidFill>
                  <a:srgbClr val="FFFF00"/>
                </a:solidFill>
              </a:defRPr>
            </a:lvl1pPr>
          </a:lstStyle>
          <a:p>
            <a:pPr>
              <a:defRPr/>
            </a:pPr>
            <a:fld id="{5D91643E-F767-4BF5-A8D1-6A492FA8D456}" type="slidenum">
              <a:rPr lang="en-US"/>
              <a:pPr>
                <a:defRPr/>
              </a:pPr>
              <a:t>‹#›</a:t>
            </a:fld>
            <a:endParaRPr lang="en-US" dirty="0"/>
          </a:p>
        </p:txBody>
      </p:sp>
    </p:spTree>
    <p:extLst>
      <p:ext uri="{BB962C8B-B14F-4D97-AF65-F5344CB8AC3E}">
        <p14:creationId xmlns:p14="http://schemas.microsoft.com/office/powerpoint/2010/main" val="637395717"/>
      </p:ext>
    </p:extLst>
  </p:cSld>
  <p:clrMapOvr>
    <a:masterClrMapping/>
  </p:clrMapOvr>
  <p:transition spd="slow">
    <p:circl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D0606B3-72EC-4044-8EDB-EE68F2AD66E9}" type="datetime1">
              <a:rPr lang="en-US">
                <a:solidFill>
                  <a:srgbClr val="FFD965">
                    <a:tint val="75000"/>
                  </a:srgbClr>
                </a:solidFill>
              </a:rPr>
              <a:pPr>
                <a:defRPr/>
              </a:pPr>
              <a:t>4/25/2017</a:t>
            </a:fld>
            <a:endParaRPr lang="en-US" dirty="0">
              <a:solidFill>
                <a:srgbClr val="FFD965">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E0EA9AE-3354-4ECE-8CAA-C91BC3582E6E}" type="slidenum">
              <a:rPr lang="en-US"/>
              <a:pPr>
                <a:defRPr/>
              </a:pPr>
              <a:t>‹#›</a:t>
            </a:fld>
            <a:endParaRPr lang="en-US"/>
          </a:p>
        </p:txBody>
      </p:sp>
    </p:spTree>
    <p:extLst>
      <p:ext uri="{BB962C8B-B14F-4D97-AF65-F5344CB8AC3E}">
        <p14:creationId xmlns:p14="http://schemas.microsoft.com/office/powerpoint/2010/main" val="3687301572"/>
      </p:ext>
    </p:extLst>
  </p:cSld>
  <p:clrMapOvr>
    <a:masterClrMapping/>
  </p:clrMapOvr>
  <p:transition spd="slow">
    <p:circl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dpi="0" rotWithShape="1">
            <a:blip r:embed="rId2" cstate="print">
              <a:alphaModFix amt="28000"/>
              <a:grayscl/>
              <a:lum brigh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5" name="Picture 4" descr="blue.png"/>
          <p:cNvPicPr>
            <a:picLocks noChangeAspect="1"/>
          </p:cNvPicPr>
          <p:nvPr userDrawn="1"/>
        </p:nvPicPr>
        <p:blipFill>
          <a:blip r:embed="rId3" cstate="print">
            <a:duotone>
              <a:prstClr val="black"/>
              <a:schemeClr val="accent4">
                <a:tint val="45000"/>
                <a:satMod val="400000"/>
              </a:schemeClr>
            </a:duotone>
            <a:lum contrast="57000"/>
          </a:blip>
          <a:stretch>
            <a:fillRect/>
          </a:stretch>
        </p:blipFill>
        <p:spPr>
          <a:xfrm>
            <a:off x="1307310" y="4434216"/>
            <a:ext cx="705207" cy="1559489"/>
          </a:xfrm>
          <a:prstGeom prst="rect">
            <a:avLst/>
          </a:prstGeom>
          <a:effectLst>
            <a:reflection blurRad="6350" stA="50000" endA="300" endPos="55000" dir="5400000" sy="-100000" algn="bl" rotWithShape="0"/>
          </a:effectLst>
        </p:spPr>
      </p:pic>
      <p:pic>
        <p:nvPicPr>
          <p:cNvPr id="6" name="Picture 5" descr="silver.png"/>
          <p:cNvPicPr>
            <a:picLocks noChangeAspect="1"/>
          </p:cNvPicPr>
          <p:nvPr userDrawn="1"/>
        </p:nvPicPr>
        <p:blipFill>
          <a:blip r:embed="rId4" cstate="print"/>
          <a:stretch>
            <a:fillRect/>
          </a:stretch>
        </p:blipFill>
        <p:spPr>
          <a:xfrm>
            <a:off x="8737602" y="2467628"/>
            <a:ext cx="1630273" cy="3559329"/>
          </a:xfrm>
          <a:prstGeom prst="rect">
            <a:avLst/>
          </a:prstGeom>
          <a:noFill/>
          <a:ln>
            <a:noFill/>
          </a:ln>
          <a:effectLst>
            <a:reflection blurRad="6350" stA="50000" endA="300" endPos="55000" dir="5400000" sy="-100000" algn="bl" rotWithShape="0"/>
          </a:effectLst>
        </p:spPr>
      </p:pic>
      <p:pic>
        <p:nvPicPr>
          <p:cNvPr id="7" name="Picture 6" descr="blue.png"/>
          <p:cNvPicPr>
            <a:picLocks noChangeAspect="1"/>
          </p:cNvPicPr>
          <p:nvPr userDrawn="1"/>
        </p:nvPicPr>
        <p:blipFill>
          <a:blip r:embed="rId5" cstate="print">
            <a:duotone>
              <a:prstClr val="black"/>
              <a:schemeClr val="accent6">
                <a:tint val="45000"/>
                <a:satMod val="400000"/>
              </a:schemeClr>
            </a:duotone>
            <a:lum contrast="69000"/>
          </a:blip>
          <a:stretch>
            <a:fillRect/>
          </a:stretch>
        </p:blipFill>
        <p:spPr>
          <a:xfrm>
            <a:off x="1985642" y="4173131"/>
            <a:ext cx="826991" cy="1828800"/>
          </a:xfrm>
          <a:prstGeom prst="rect">
            <a:avLst/>
          </a:prstGeom>
          <a:effectLst>
            <a:reflection blurRad="6350" stA="50000" endA="300" endPos="55000" dir="5400000" sy="-100000" algn="bl" rotWithShape="0"/>
          </a:effectLst>
        </p:spPr>
      </p:pic>
      <p:pic>
        <p:nvPicPr>
          <p:cNvPr id="8" name="Picture 7" descr="blue.png"/>
          <p:cNvPicPr>
            <a:picLocks noChangeAspect="1"/>
          </p:cNvPicPr>
          <p:nvPr userDrawn="1"/>
        </p:nvPicPr>
        <p:blipFill>
          <a:blip r:embed="rId6" cstate="print">
            <a:duotone>
              <a:prstClr val="black"/>
              <a:schemeClr val="accent5">
                <a:tint val="45000"/>
                <a:satMod val="400000"/>
              </a:schemeClr>
            </a:duotone>
            <a:lum contrast="57000"/>
          </a:blip>
          <a:stretch>
            <a:fillRect/>
          </a:stretch>
        </p:blipFill>
        <p:spPr>
          <a:xfrm>
            <a:off x="2783613" y="3849806"/>
            <a:ext cx="976055" cy="2158441"/>
          </a:xfrm>
          <a:prstGeom prst="rect">
            <a:avLst/>
          </a:prstGeom>
          <a:effectLst>
            <a:reflection blurRad="6350" stA="50000" endA="300" endPos="55000" dir="5400000" sy="-100000" algn="bl" rotWithShape="0"/>
          </a:effectLst>
        </p:spPr>
      </p:pic>
      <p:pic>
        <p:nvPicPr>
          <p:cNvPr id="9" name="Picture 8" descr="blue.png"/>
          <p:cNvPicPr>
            <a:picLocks noChangeAspect="1"/>
          </p:cNvPicPr>
          <p:nvPr userDrawn="1"/>
        </p:nvPicPr>
        <p:blipFill>
          <a:blip r:embed="rId7" cstate="print">
            <a:duotone>
              <a:prstClr val="black"/>
              <a:schemeClr val="accent3">
                <a:tint val="45000"/>
                <a:satMod val="400000"/>
              </a:schemeClr>
            </a:duotone>
            <a:lum contrast="73000"/>
          </a:blip>
          <a:stretch>
            <a:fillRect/>
          </a:stretch>
        </p:blipFill>
        <p:spPr>
          <a:xfrm>
            <a:off x="3726264" y="3494889"/>
            <a:ext cx="1141697" cy="2524744"/>
          </a:xfrm>
          <a:prstGeom prst="rect">
            <a:avLst/>
          </a:prstGeom>
          <a:effectLst>
            <a:reflection blurRad="6350" stA="50000" endA="300" endPos="55000" dir="5400000" sy="-100000" algn="bl" rotWithShape="0"/>
          </a:effectLst>
        </p:spPr>
      </p:pic>
      <p:pic>
        <p:nvPicPr>
          <p:cNvPr id="10" name="Picture 9" descr="blue.png"/>
          <p:cNvPicPr>
            <a:picLocks noChangeAspect="1"/>
          </p:cNvPicPr>
          <p:nvPr userDrawn="1"/>
        </p:nvPicPr>
        <p:blipFill>
          <a:blip r:embed="rId8" cstate="print">
            <a:duotone>
              <a:prstClr val="black"/>
              <a:schemeClr val="accent2">
                <a:tint val="45000"/>
                <a:satMod val="400000"/>
              </a:schemeClr>
            </a:duotone>
            <a:lum contrast="71000"/>
          </a:blip>
          <a:stretch>
            <a:fillRect/>
          </a:stretch>
        </p:blipFill>
        <p:spPr>
          <a:xfrm>
            <a:off x="4817858" y="3194138"/>
            <a:ext cx="1275700" cy="2821075"/>
          </a:xfrm>
          <a:prstGeom prst="rect">
            <a:avLst/>
          </a:prstGeom>
          <a:effectLst>
            <a:reflection blurRad="6350" stA="50000" endA="300" endPos="55000" dir="5400000" sy="-100000" algn="bl" rotWithShape="0"/>
          </a:effectLst>
        </p:spPr>
      </p:pic>
      <p:grpSp>
        <p:nvGrpSpPr>
          <p:cNvPr id="11" name="Group 17"/>
          <p:cNvGrpSpPr>
            <a:grpSpLocks/>
          </p:cNvGrpSpPr>
          <p:nvPr userDrawn="1"/>
        </p:nvGrpSpPr>
        <p:grpSpPr bwMode="auto">
          <a:xfrm>
            <a:off x="1" y="-36513"/>
            <a:ext cx="12170833" cy="2014538"/>
            <a:chOff x="15927" y="0"/>
            <a:chExt cx="9128074" cy="2013885"/>
          </a:xfrm>
        </p:grpSpPr>
        <p:sp>
          <p:nvSpPr>
            <p:cNvPr id="12" name="Title 1"/>
            <p:cNvSpPr txBox="1">
              <a:spLocks/>
            </p:cNvSpPr>
            <p:nvPr/>
          </p:nvSpPr>
          <p:spPr bwMode="auto">
            <a:xfrm>
              <a:off x="1155746" y="0"/>
              <a:ext cx="7988255" cy="20138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br>
                <a:rPr lang="en-US" altLang="en-US" sz="4400" b="1" dirty="0">
                  <a:solidFill>
                    <a:srgbClr val="FFD965"/>
                  </a:solidFill>
                </a:rPr>
              </a:br>
              <a:endParaRPr lang="en-US" altLang="en-US" sz="4400" b="1" dirty="0">
                <a:solidFill>
                  <a:srgbClr val="FFC000"/>
                </a:solidFill>
              </a:endParaRPr>
            </a:p>
          </p:txBody>
        </p:sp>
        <p:pic>
          <p:nvPicPr>
            <p:cNvPr id="13" name="Picture 1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927" y="0"/>
              <a:ext cx="1139773" cy="20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ubtitle 2"/>
          <p:cNvSpPr>
            <a:spLocks noGrp="1"/>
          </p:cNvSpPr>
          <p:nvPr>
            <p:ph type="subTitle" idx="1"/>
          </p:nvPr>
        </p:nvSpPr>
        <p:spPr>
          <a:xfrm>
            <a:off x="1519699" y="2420531"/>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Title 16"/>
          <p:cNvSpPr>
            <a:spLocks noGrp="1"/>
          </p:cNvSpPr>
          <p:nvPr>
            <p:ph type="title"/>
          </p:nvPr>
        </p:nvSpPr>
        <p:spPr/>
        <p:txBody>
          <a:bodyPr/>
          <a:lstStyle>
            <a:lvl1pPr>
              <a:defRPr>
                <a:solidFill>
                  <a:srgbClr val="FFC000"/>
                </a:solidFill>
                <a:latin typeface="+mj-lt"/>
              </a:defRPr>
            </a:lvl1pPr>
          </a:lstStyle>
          <a:p>
            <a:r>
              <a:rPr lang="en-US" dirty="0"/>
              <a:t>Click to edit Master title style</a:t>
            </a:r>
          </a:p>
        </p:txBody>
      </p:sp>
      <p:sp>
        <p:nvSpPr>
          <p:cNvPr id="14" name="Date Placeholder 3"/>
          <p:cNvSpPr>
            <a:spLocks noGrp="1"/>
          </p:cNvSpPr>
          <p:nvPr>
            <p:ph type="dt" sz="half" idx="10"/>
          </p:nvPr>
        </p:nvSpPr>
        <p:spPr/>
        <p:txBody>
          <a:bodyPr/>
          <a:lstStyle>
            <a:lvl1pPr>
              <a:defRPr/>
            </a:lvl1pPr>
          </a:lstStyle>
          <a:p>
            <a:pPr>
              <a:defRPr/>
            </a:pPr>
            <a:fld id="{337ED39B-97A8-4073-8DEA-64CE01B60B60}" type="datetime1">
              <a:rPr lang="en-US">
                <a:solidFill>
                  <a:srgbClr val="FFD965">
                    <a:tint val="75000"/>
                  </a:srgbClr>
                </a:solidFill>
              </a:rPr>
              <a:pPr>
                <a:defRPr/>
              </a:pPr>
              <a:t>4/25/2017</a:t>
            </a:fld>
            <a:endParaRPr lang="en-US" dirty="0">
              <a:solidFill>
                <a:srgbClr val="FFD965">
                  <a:tint val="75000"/>
                </a:srgbClr>
              </a:solidFill>
            </a:endParaRPr>
          </a:p>
        </p:txBody>
      </p:sp>
      <p:sp>
        <p:nvSpPr>
          <p:cNvPr id="15"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16" name="Slide Number Placeholder 5"/>
          <p:cNvSpPr>
            <a:spLocks noGrp="1"/>
          </p:cNvSpPr>
          <p:nvPr>
            <p:ph type="sldNum" sz="quarter" idx="12"/>
          </p:nvPr>
        </p:nvSpPr>
        <p:spPr/>
        <p:txBody>
          <a:bodyPr/>
          <a:lstStyle>
            <a:lvl1pPr>
              <a:defRPr>
                <a:solidFill>
                  <a:srgbClr val="FFFF00"/>
                </a:solidFill>
              </a:defRPr>
            </a:lvl1pPr>
          </a:lstStyle>
          <a:p>
            <a:pPr>
              <a:defRPr/>
            </a:pPr>
            <a:fld id="{DFFAF1EF-B77F-43D4-B8BC-10D8E739E369}" type="slidenum">
              <a:rPr lang="en-US"/>
              <a:pPr>
                <a:defRPr/>
              </a:pPr>
              <a:t>‹#›</a:t>
            </a:fld>
            <a:endParaRPr lang="en-US" dirty="0"/>
          </a:p>
        </p:txBody>
      </p:sp>
    </p:spTree>
    <p:extLst>
      <p:ext uri="{BB962C8B-B14F-4D97-AF65-F5344CB8AC3E}">
        <p14:creationId xmlns:p14="http://schemas.microsoft.com/office/powerpoint/2010/main" val="740355431"/>
      </p:ext>
    </p:extLst>
  </p:cSld>
  <p:clrMapOvr>
    <a:masterClrMapping/>
  </p:clrMapOvr>
  <p:transition spd="slow">
    <p:circl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descr="blue.png"/>
          <p:cNvPicPr>
            <a:picLocks noChangeAspect="1"/>
          </p:cNvPicPr>
          <p:nvPr userDrawn="1"/>
        </p:nvPicPr>
        <p:blipFill>
          <a:blip r:embed="rId2" cstate="print">
            <a:duotone>
              <a:prstClr val="black"/>
              <a:schemeClr val="accent4">
                <a:tint val="45000"/>
                <a:satMod val="400000"/>
              </a:schemeClr>
            </a:duotone>
            <a:lum contrast="57000"/>
          </a:blip>
          <a:stretch>
            <a:fillRect/>
          </a:stretch>
        </p:blipFill>
        <p:spPr>
          <a:xfrm flipH="1">
            <a:off x="11572449" y="5949336"/>
            <a:ext cx="310577" cy="674555"/>
          </a:xfrm>
          <a:prstGeom prst="rect">
            <a:avLst/>
          </a:prstGeom>
          <a:effectLst>
            <a:reflection blurRad="6350" stA="50000" endA="300" endPos="55000" dir="5400000" sy="-100000" algn="bl" rotWithShape="0"/>
          </a:effectLst>
        </p:spPr>
      </p:pic>
      <p:pic>
        <p:nvPicPr>
          <p:cNvPr id="5" name="Picture 4" descr="blue.png"/>
          <p:cNvPicPr>
            <a:picLocks noChangeAspect="1"/>
          </p:cNvPicPr>
          <p:nvPr userDrawn="1"/>
        </p:nvPicPr>
        <p:blipFill>
          <a:blip r:embed="rId3" cstate="print">
            <a:duotone>
              <a:prstClr val="black"/>
              <a:schemeClr val="accent6">
                <a:tint val="45000"/>
                <a:satMod val="400000"/>
              </a:schemeClr>
            </a:duotone>
            <a:lum contrast="69000"/>
          </a:blip>
          <a:stretch>
            <a:fillRect/>
          </a:stretch>
        </p:blipFill>
        <p:spPr>
          <a:xfrm flipH="1">
            <a:off x="11220073" y="5836405"/>
            <a:ext cx="364212" cy="791045"/>
          </a:xfrm>
          <a:prstGeom prst="rect">
            <a:avLst/>
          </a:prstGeom>
          <a:effectLst>
            <a:reflection blurRad="6350" stA="50000" endA="300" endPos="55000" dir="5400000" sy="-100000" algn="bl" rotWithShape="0"/>
          </a:effectLst>
        </p:spPr>
      </p:pic>
      <p:sp>
        <p:nvSpPr>
          <p:cNvPr id="6" name="Rectangle 5"/>
          <p:cNvSpPr/>
          <p:nvPr userDrawn="1"/>
        </p:nvSpPr>
        <p:spPr>
          <a:xfrm>
            <a:off x="0" y="0"/>
            <a:ext cx="12192000" cy="6858000"/>
          </a:xfrm>
          <a:prstGeom prst="rect">
            <a:avLst/>
          </a:prstGeom>
          <a:blipFill dpi="0" rotWithShape="1">
            <a:blip r:embed="rId4" cstate="print">
              <a:alphaModFix amt="28000"/>
              <a:grayscl/>
              <a:lum brigh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7" name="Picture 6" descr="blue.png"/>
          <p:cNvPicPr>
            <a:picLocks noChangeAspect="1"/>
          </p:cNvPicPr>
          <p:nvPr userDrawn="1"/>
        </p:nvPicPr>
        <p:blipFill>
          <a:blip r:embed="rId5" cstate="print">
            <a:duotone>
              <a:prstClr val="black"/>
              <a:schemeClr val="accent5">
                <a:tint val="45000"/>
                <a:satMod val="400000"/>
              </a:schemeClr>
            </a:duotone>
            <a:lum contrast="57000"/>
          </a:blip>
          <a:stretch>
            <a:fillRect/>
          </a:stretch>
        </p:blipFill>
        <p:spPr>
          <a:xfrm flipH="1">
            <a:off x="10802991" y="5696548"/>
            <a:ext cx="429861" cy="933630"/>
          </a:xfrm>
          <a:prstGeom prst="rect">
            <a:avLst/>
          </a:prstGeom>
          <a:effectLst>
            <a:reflection blurRad="6350" stA="50000" endA="300" endPos="55000" dir="5400000" sy="-100000" algn="bl" rotWithShape="0"/>
          </a:effectLst>
        </p:spPr>
      </p:pic>
      <p:pic>
        <p:nvPicPr>
          <p:cNvPr id="8" name="Picture 7" descr="blue.png"/>
          <p:cNvPicPr>
            <a:picLocks noChangeAspect="1"/>
          </p:cNvPicPr>
          <p:nvPr userDrawn="1"/>
        </p:nvPicPr>
        <p:blipFill>
          <a:blip r:embed="rId6" cstate="print">
            <a:duotone>
              <a:prstClr val="black"/>
              <a:schemeClr val="accent3">
                <a:tint val="45000"/>
                <a:satMod val="400000"/>
              </a:schemeClr>
            </a:duotone>
            <a:lum contrast="73000"/>
          </a:blip>
          <a:stretch>
            <a:fillRect/>
          </a:stretch>
        </p:blipFill>
        <p:spPr>
          <a:xfrm flipH="1">
            <a:off x="10314890" y="5543031"/>
            <a:ext cx="502812" cy="1092074"/>
          </a:xfrm>
          <a:prstGeom prst="rect">
            <a:avLst/>
          </a:prstGeom>
          <a:effectLst>
            <a:reflection blurRad="6350" stA="50000" endA="300" endPos="55000" dir="5400000" sy="-100000" algn="bl" rotWithShape="0"/>
          </a:effectLst>
        </p:spPr>
      </p:pic>
      <p:pic>
        <p:nvPicPr>
          <p:cNvPr id="9" name="Picture 8" descr="blue.png"/>
          <p:cNvPicPr>
            <a:picLocks noChangeAspect="1"/>
          </p:cNvPicPr>
          <p:nvPr userDrawn="1"/>
        </p:nvPicPr>
        <p:blipFill>
          <a:blip r:embed="rId7" cstate="print">
            <a:duotone>
              <a:prstClr val="black"/>
              <a:schemeClr val="accent2">
                <a:tint val="45000"/>
                <a:satMod val="400000"/>
              </a:schemeClr>
            </a:duotone>
            <a:lum contrast="71000"/>
          </a:blip>
          <a:stretch>
            <a:fillRect/>
          </a:stretch>
        </p:blipFill>
        <p:spPr>
          <a:xfrm flipH="1">
            <a:off x="9775126" y="5412940"/>
            <a:ext cx="561828" cy="1220252"/>
          </a:xfrm>
          <a:prstGeom prst="rect">
            <a:avLst/>
          </a:prstGeom>
          <a:effectLst>
            <a:reflection blurRad="6350" stA="50000" endA="300" endPos="55000" dir="5400000" sy="-100000" algn="bl" rotWithShape="0"/>
          </a:effectLst>
        </p:spPr>
      </p:pic>
      <p:grpSp>
        <p:nvGrpSpPr>
          <p:cNvPr id="10" name="Group 17"/>
          <p:cNvGrpSpPr>
            <a:grpSpLocks/>
          </p:cNvGrpSpPr>
          <p:nvPr userDrawn="1"/>
        </p:nvGrpSpPr>
        <p:grpSpPr bwMode="auto">
          <a:xfrm>
            <a:off x="1" y="-36513"/>
            <a:ext cx="12170833" cy="2014538"/>
            <a:chOff x="15927" y="0"/>
            <a:chExt cx="9128074" cy="2013885"/>
          </a:xfrm>
        </p:grpSpPr>
        <p:sp>
          <p:nvSpPr>
            <p:cNvPr id="11" name="Title 1"/>
            <p:cNvSpPr txBox="1">
              <a:spLocks/>
            </p:cNvSpPr>
            <p:nvPr/>
          </p:nvSpPr>
          <p:spPr bwMode="auto">
            <a:xfrm>
              <a:off x="1155746" y="0"/>
              <a:ext cx="7988255" cy="20138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br>
                <a:rPr lang="en-US" altLang="en-US" sz="4400" b="1" dirty="0">
                  <a:solidFill>
                    <a:srgbClr val="FFD965"/>
                  </a:solidFill>
                </a:rPr>
              </a:br>
              <a:endParaRPr lang="en-US" altLang="en-US" sz="4400" b="1" dirty="0">
                <a:solidFill>
                  <a:srgbClr val="FFC000"/>
                </a:solidFill>
              </a:endParaRPr>
            </a:p>
          </p:txBody>
        </p:sp>
        <p:pic>
          <p:nvPicPr>
            <p:cNvPr id="12"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927" y="0"/>
              <a:ext cx="1139773" cy="20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609600" y="2230957"/>
            <a:ext cx="10972800" cy="3895206"/>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175456" y="344488"/>
            <a:ext cx="10972800" cy="1143000"/>
          </a:xfrm>
        </p:spPr>
        <p:txBody>
          <a:bodyPr/>
          <a:lstStyle>
            <a:lvl1pPr>
              <a:defRPr>
                <a:latin typeface="+mj-lt"/>
              </a:defRPr>
            </a:lvl1pPr>
          </a:lstStyle>
          <a:p>
            <a:r>
              <a:rPr lang="en-US" dirty="0"/>
              <a:t>Click to edit Master title style</a:t>
            </a:r>
          </a:p>
        </p:txBody>
      </p:sp>
      <p:sp>
        <p:nvSpPr>
          <p:cNvPr id="13" name="Date Placeholder 3"/>
          <p:cNvSpPr>
            <a:spLocks noGrp="1"/>
          </p:cNvSpPr>
          <p:nvPr>
            <p:ph type="dt" sz="half" idx="10"/>
          </p:nvPr>
        </p:nvSpPr>
        <p:spPr/>
        <p:txBody>
          <a:bodyPr/>
          <a:lstStyle>
            <a:lvl1pPr>
              <a:defRPr/>
            </a:lvl1pPr>
          </a:lstStyle>
          <a:p>
            <a:pPr>
              <a:defRPr/>
            </a:pPr>
            <a:fld id="{6DE79058-CB3D-40D3-9F8D-322DB98DAEA0}" type="datetime1">
              <a:rPr lang="en-US">
                <a:solidFill>
                  <a:srgbClr val="FFD965">
                    <a:tint val="75000"/>
                  </a:srgbClr>
                </a:solidFill>
              </a:rPr>
              <a:pPr>
                <a:defRPr/>
              </a:pPr>
              <a:t>4/25/2017</a:t>
            </a:fld>
            <a:endParaRPr lang="en-US" dirty="0">
              <a:solidFill>
                <a:srgbClr val="FFD965">
                  <a:tint val="75000"/>
                </a:srgbClr>
              </a:solidFill>
            </a:endParaRPr>
          </a:p>
        </p:txBody>
      </p:sp>
      <p:sp>
        <p:nvSpPr>
          <p:cNvPr id="14"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15" name="Slide Number Placeholder 5"/>
          <p:cNvSpPr>
            <a:spLocks noGrp="1"/>
          </p:cNvSpPr>
          <p:nvPr>
            <p:ph type="sldNum" sz="quarter" idx="12"/>
          </p:nvPr>
        </p:nvSpPr>
        <p:spPr/>
        <p:txBody>
          <a:bodyPr/>
          <a:lstStyle>
            <a:lvl1pPr>
              <a:defRPr>
                <a:solidFill>
                  <a:srgbClr val="FFFF00"/>
                </a:solidFill>
              </a:defRPr>
            </a:lvl1pPr>
          </a:lstStyle>
          <a:p>
            <a:pPr>
              <a:defRPr/>
            </a:pPr>
            <a:fld id="{1764DD08-AC14-473E-AF7D-64222617ACC3}" type="slidenum">
              <a:rPr lang="en-US"/>
              <a:pPr>
                <a:defRPr/>
              </a:pPr>
              <a:t>‹#›</a:t>
            </a:fld>
            <a:endParaRPr lang="en-US" dirty="0"/>
          </a:p>
        </p:txBody>
      </p:sp>
    </p:spTree>
    <p:extLst>
      <p:ext uri="{BB962C8B-B14F-4D97-AF65-F5344CB8AC3E}">
        <p14:creationId xmlns:p14="http://schemas.microsoft.com/office/powerpoint/2010/main" val="973523554"/>
      </p:ext>
    </p:extLst>
  </p:cSld>
  <p:clrMapOvr>
    <a:masterClrMapping/>
  </p:clrMapOvr>
  <p:transition spd="slow">
    <p:circl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7A852E9-562E-481B-A545-2DD4E2C5F638}" type="datetime1">
              <a:rPr lang="en-US">
                <a:solidFill>
                  <a:srgbClr val="FFD965">
                    <a:tint val="75000"/>
                  </a:srgbClr>
                </a:solidFill>
              </a:rPr>
              <a:pPr>
                <a:defRPr/>
              </a:pPr>
              <a:t>4/25/2017</a:t>
            </a:fld>
            <a:endParaRPr lang="en-US" dirty="0">
              <a:solidFill>
                <a:srgbClr val="FFD965">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7" name="Slide Number Placeholder 5"/>
          <p:cNvSpPr>
            <a:spLocks noGrp="1"/>
          </p:cNvSpPr>
          <p:nvPr>
            <p:ph type="sldNum" sz="quarter" idx="12"/>
          </p:nvPr>
        </p:nvSpPr>
        <p:spPr/>
        <p:txBody>
          <a:bodyPr/>
          <a:lstStyle>
            <a:lvl1pPr>
              <a:defRPr>
                <a:solidFill>
                  <a:srgbClr val="FFFF00"/>
                </a:solidFill>
              </a:defRPr>
            </a:lvl1pPr>
          </a:lstStyle>
          <a:p>
            <a:pPr>
              <a:defRPr/>
            </a:pPr>
            <a:fld id="{E680B0A1-30D1-4B5F-8D71-1AC0CA5A6A3C}" type="slidenum">
              <a:rPr lang="en-US"/>
              <a:pPr>
                <a:defRPr/>
              </a:pPr>
              <a:t>‹#›</a:t>
            </a:fld>
            <a:endParaRPr lang="en-US" dirty="0"/>
          </a:p>
        </p:txBody>
      </p:sp>
    </p:spTree>
    <p:extLst>
      <p:ext uri="{BB962C8B-B14F-4D97-AF65-F5344CB8AC3E}">
        <p14:creationId xmlns:p14="http://schemas.microsoft.com/office/powerpoint/2010/main" val="3134590992"/>
      </p:ext>
    </p:extLst>
  </p:cSld>
  <p:clrMapOvr>
    <a:masterClrMapping/>
  </p:clrMapOvr>
  <p:transition spd="slow">
    <p:circl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2"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2F50F3-1DF6-4B1C-8390-6F4819A4CCE6}" type="datetime1">
              <a:rPr lang="en-US">
                <a:solidFill>
                  <a:srgbClr val="FFD965">
                    <a:tint val="75000"/>
                  </a:srgbClr>
                </a:solidFill>
              </a:rPr>
              <a:pPr>
                <a:defRPr/>
              </a:pPr>
              <a:t>4/25/2017</a:t>
            </a:fld>
            <a:endParaRPr lang="en-US" dirty="0">
              <a:solidFill>
                <a:srgbClr val="FFD965">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9" name="Slide Number Placeholder 5"/>
          <p:cNvSpPr>
            <a:spLocks noGrp="1"/>
          </p:cNvSpPr>
          <p:nvPr>
            <p:ph type="sldNum" sz="quarter" idx="12"/>
          </p:nvPr>
        </p:nvSpPr>
        <p:spPr/>
        <p:txBody>
          <a:bodyPr/>
          <a:lstStyle>
            <a:lvl1pPr>
              <a:defRPr>
                <a:solidFill>
                  <a:srgbClr val="FFFF00"/>
                </a:solidFill>
              </a:defRPr>
            </a:lvl1pPr>
          </a:lstStyle>
          <a:p>
            <a:pPr>
              <a:defRPr/>
            </a:pPr>
            <a:fld id="{C3C43F8A-5C01-4807-9BDE-572A9E9F9A5A}" type="slidenum">
              <a:rPr lang="en-US"/>
              <a:pPr>
                <a:defRPr/>
              </a:pPr>
              <a:t>‹#›</a:t>
            </a:fld>
            <a:endParaRPr lang="en-US" dirty="0"/>
          </a:p>
        </p:txBody>
      </p:sp>
    </p:spTree>
    <p:extLst>
      <p:ext uri="{BB962C8B-B14F-4D97-AF65-F5344CB8AC3E}">
        <p14:creationId xmlns:p14="http://schemas.microsoft.com/office/powerpoint/2010/main" val="1487518173"/>
      </p:ext>
    </p:extLst>
  </p:cSld>
  <p:clrMapOvr>
    <a:masterClrMapping/>
  </p:clrMapOvr>
  <p:transition spd="slow">
    <p:circl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4" y="273052"/>
            <a:ext cx="681566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13473B-C556-48C8-A9A7-5897B44684F5}" type="datetime1">
              <a:rPr lang="en-US">
                <a:solidFill>
                  <a:srgbClr val="FFD965">
                    <a:tint val="75000"/>
                  </a:srgbClr>
                </a:solidFill>
              </a:rPr>
              <a:pPr>
                <a:defRPr/>
              </a:pPr>
              <a:t>4/25/2017</a:t>
            </a:fld>
            <a:endParaRPr lang="en-US" dirty="0">
              <a:solidFill>
                <a:srgbClr val="FFD965">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7" name="Slide Number Placeholder 5"/>
          <p:cNvSpPr>
            <a:spLocks noGrp="1"/>
          </p:cNvSpPr>
          <p:nvPr>
            <p:ph type="sldNum" sz="quarter" idx="12"/>
          </p:nvPr>
        </p:nvSpPr>
        <p:spPr/>
        <p:txBody>
          <a:bodyPr/>
          <a:lstStyle>
            <a:lvl1pPr>
              <a:defRPr>
                <a:solidFill>
                  <a:srgbClr val="FFFF00"/>
                </a:solidFill>
              </a:defRPr>
            </a:lvl1pPr>
          </a:lstStyle>
          <a:p>
            <a:pPr>
              <a:defRPr/>
            </a:pPr>
            <a:fld id="{F1029403-A6A4-446E-B927-811470AE7C9D}" type="slidenum">
              <a:rPr lang="en-US"/>
              <a:pPr>
                <a:defRPr/>
              </a:pPr>
              <a:t>‹#›</a:t>
            </a:fld>
            <a:endParaRPr lang="en-US" dirty="0"/>
          </a:p>
        </p:txBody>
      </p:sp>
    </p:spTree>
    <p:extLst>
      <p:ext uri="{BB962C8B-B14F-4D97-AF65-F5344CB8AC3E}">
        <p14:creationId xmlns:p14="http://schemas.microsoft.com/office/powerpoint/2010/main" val="811623750"/>
      </p:ext>
    </p:extLst>
  </p:cSld>
  <p:clrMapOvr>
    <a:masterClrMapping/>
  </p:clrMapOvr>
  <p:transition spd="slow">
    <p:circl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9"/>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84E5818-6599-4AF1-AA37-98D8CC0D6D26}" type="datetime1">
              <a:rPr lang="en-US">
                <a:solidFill>
                  <a:srgbClr val="FFD965">
                    <a:tint val="75000"/>
                  </a:srgbClr>
                </a:solidFill>
              </a:rPr>
              <a:pPr>
                <a:defRPr/>
              </a:pPr>
              <a:t>4/25/2017</a:t>
            </a:fld>
            <a:endParaRPr lang="en-US" dirty="0">
              <a:solidFill>
                <a:srgbClr val="FFD965">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7" name="Slide Number Placeholder 5"/>
          <p:cNvSpPr>
            <a:spLocks noGrp="1"/>
          </p:cNvSpPr>
          <p:nvPr>
            <p:ph type="sldNum" sz="quarter" idx="12"/>
          </p:nvPr>
        </p:nvSpPr>
        <p:spPr/>
        <p:txBody>
          <a:bodyPr/>
          <a:lstStyle>
            <a:lvl1pPr>
              <a:defRPr>
                <a:solidFill>
                  <a:srgbClr val="FFFF00"/>
                </a:solidFill>
              </a:defRPr>
            </a:lvl1pPr>
          </a:lstStyle>
          <a:p>
            <a:pPr>
              <a:defRPr/>
            </a:pPr>
            <a:fld id="{29D698DD-A38D-454F-8337-2D68509011C6}" type="slidenum">
              <a:rPr lang="en-US"/>
              <a:pPr>
                <a:defRPr/>
              </a:pPr>
              <a:t>‹#›</a:t>
            </a:fld>
            <a:endParaRPr lang="en-US" dirty="0"/>
          </a:p>
        </p:txBody>
      </p:sp>
    </p:spTree>
    <p:extLst>
      <p:ext uri="{BB962C8B-B14F-4D97-AF65-F5344CB8AC3E}">
        <p14:creationId xmlns:p14="http://schemas.microsoft.com/office/powerpoint/2010/main" val="134915193"/>
      </p:ext>
    </p:extLst>
  </p:cSld>
  <p:clrMapOvr>
    <a:masterClrMapping/>
  </p:clrMapOvr>
  <p:transition spd="slow">
    <p:circl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DE18E26-A64A-49CA-819E-24712067F325}" type="datetime1">
              <a:rPr lang="en-US">
                <a:solidFill>
                  <a:srgbClr val="FFD965">
                    <a:tint val="75000"/>
                  </a:srgbClr>
                </a:solidFill>
              </a:rPr>
              <a:pPr>
                <a:defRPr/>
              </a:pPr>
              <a:t>4/25/2017</a:t>
            </a:fld>
            <a:endParaRPr lang="en-US" dirty="0">
              <a:solidFill>
                <a:srgbClr val="FFD965">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6" name="Slide Number Placeholder 5"/>
          <p:cNvSpPr>
            <a:spLocks noGrp="1"/>
          </p:cNvSpPr>
          <p:nvPr>
            <p:ph type="sldNum" sz="quarter" idx="12"/>
          </p:nvPr>
        </p:nvSpPr>
        <p:spPr/>
        <p:txBody>
          <a:bodyPr/>
          <a:lstStyle>
            <a:lvl1pPr>
              <a:defRPr>
                <a:solidFill>
                  <a:srgbClr val="FFFF00"/>
                </a:solidFill>
              </a:defRPr>
            </a:lvl1pPr>
          </a:lstStyle>
          <a:p>
            <a:pPr>
              <a:defRPr/>
            </a:pPr>
            <a:fld id="{5D91643E-F767-4BF5-A8D1-6A492FA8D456}" type="slidenum">
              <a:rPr lang="en-US"/>
              <a:pPr>
                <a:defRPr/>
              </a:pPr>
              <a:t>‹#›</a:t>
            </a:fld>
            <a:endParaRPr lang="en-US" dirty="0"/>
          </a:p>
        </p:txBody>
      </p:sp>
    </p:spTree>
    <p:extLst>
      <p:ext uri="{BB962C8B-B14F-4D97-AF65-F5344CB8AC3E}">
        <p14:creationId xmlns:p14="http://schemas.microsoft.com/office/powerpoint/2010/main" val="4176722813"/>
      </p:ext>
    </p:extLst>
  </p:cSld>
  <p:clrMapOvr>
    <a:masterClrMapping/>
  </p:clrMapOvr>
  <p:transition spd="slow">
    <p:circl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D0606B3-72EC-4044-8EDB-EE68F2AD66E9}" type="datetime1">
              <a:rPr lang="en-US">
                <a:solidFill>
                  <a:srgbClr val="FFD965">
                    <a:tint val="75000"/>
                  </a:srgbClr>
                </a:solidFill>
              </a:rPr>
              <a:pPr>
                <a:defRPr/>
              </a:pPr>
              <a:t>4/25/2017</a:t>
            </a:fld>
            <a:endParaRPr lang="en-US" dirty="0">
              <a:solidFill>
                <a:srgbClr val="FFD965">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E0EA9AE-3354-4ECE-8CAA-C91BC3582E6E}" type="slidenum">
              <a:rPr lang="en-US"/>
              <a:pPr>
                <a:defRPr/>
              </a:pPr>
              <a:t>‹#›</a:t>
            </a:fld>
            <a:endParaRPr lang="en-US"/>
          </a:p>
        </p:txBody>
      </p:sp>
    </p:spTree>
    <p:extLst>
      <p:ext uri="{BB962C8B-B14F-4D97-AF65-F5344CB8AC3E}">
        <p14:creationId xmlns:p14="http://schemas.microsoft.com/office/powerpoint/2010/main" val="4187488228"/>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A4CBB3-03CB-43FD-B475-71C00ED26F36}" type="datetimeFigureOut">
              <a:rPr lang="en-US" smtClean="0"/>
              <a:t>4/25/2017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20660877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AEEA99F-BAE5-490D-9DA5-22A19F38B26A}" type="datetime1">
              <a:rPr lang="en-US">
                <a:solidFill>
                  <a:prstClr val="black">
                    <a:tint val="75000"/>
                  </a:prstClr>
                </a:solidFill>
              </a:rPr>
              <a:pPr>
                <a:defRPr/>
              </a:pPr>
              <a:t>4/25/2017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A965F9-4768-45F5-BC89-C2E667E83A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7656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BCBB6E-45C1-47F1-9C8A-747C8981BE22}" type="datetime1">
              <a:rPr lang="en-US">
                <a:solidFill>
                  <a:prstClr val="black">
                    <a:tint val="75000"/>
                  </a:prstClr>
                </a:solidFill>
              </a:rPr>
              <a:pPr>
                <a:defRPr/>
              </a:pPr>
              <a:t>4/25/2017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39AB06-BC32-4E96-9DC5-AEAEFDE32A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844511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FE4996E-2CDF-4EC4-9B1C-414D4E0E0F12}" type="datetime1">
              <a:rPr lang="en-US">
                <a:solidFill>
                  <a:prstClr val="black">
                    <a:tint val="75000"/>
                  </a:prstClr>
                </a:solidFill>
              </a:rPr>
              <a:pPr>
                <a:defRPr/>
              </a:pPr>
              <a:t>4/25/2017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D60C01-830E-4B55-9AF8-E6EC90ECCA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83594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34967EF-6A95-4EB4-829D-E5B72D1C3661}" type="datetime1">
              <a:rPr lang="en-US">
                <a:solidFill>
                  <a:prstClr val="black">
                    <a:tint val="75000"/>
                  </a:prstClr>
                </a:solidFill>
              </a:rPr>
              <a:pPr>
                <a:defRPr/>
              </a:pPr>
              <a:t>4/25/2017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6D6D52-623E-4DC4-BEE7-9AA2D0D35E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99274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AAE30C7-2476-43AF-ADA6-95768783B6AA}" type="datetime1">
              <a:rPr lang="en-US">
                <a:solidFill>
                  <a:prstClr val="black">
                    <a:tint val="75000"/>
                  </a:prstClr>
                </a:solidFill>
              </a:rPr>
              <a:pPr>
                <a:defRPr/>
              </a:pPr>
              <a:t>4/25/2017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5EAA55B-40EF-4725-B935-1BE195500D9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6646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34B8F80-0A52-42AB-AEF2-E45429FB97D3}" type="datetime1">
              <a:rPr lang="en-US">
                <a:solidFill>
                  <a:prstClr val="black">
                    <a:tint val="75000"/>
                  </a:prstClr>
                </a:solidFill>
              </a:rPr>
              <a:pPr>
                <a:defRPr/>
              </a:pPr>
              <a:t>4/25/2017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0D9505F-8051-42A6-A8EE-5DA6DD4B0D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4168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50E70C-CA38-4516-85D0-6769DBAB11D6}" type="datetime1">
              <a:rPr lang="en-US">
                <a:solidFill>
                  <a:prstClr val="black">
                    <a:tint val="75000"/>
                  </a:prstClr>
                </a:solidFill>
              </a:rPr>
              <a:pPr>
                <a:defRPr/>
              </a:pPr>
              <a:t>4/25/2017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836ADC6-6C62-4A71-A3EE-01F2793149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7353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68E8B45-6914-4B4E-9929-CA66BA5D9E85}" type="datetime1">
              <a:rPr lang="en-US">
                <a:solidFill>
                  <a:prstClr val="black">
                    <a:tint val="75000"/>
                  </a:prstClr>
                </a:solidFill>
              </a:rPr>
              <a:pPr>
                <a:defRPr/>
              </a:pPr>
              <a:t>4/25/2017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DD267C5-8A41-46BF-90FB-66551EB97F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650746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47B877-1F30-4F7E-AC20-74EB2EA0DD19}" type="datetime1">
              <a:rPr lang="en-US">
                <a:solidFill>
                  <a:prstClr val="black">
                    <a:tint val="75000"/>
                  </a:prstClr>
                </a:solidFill>
              </a:rPr>
              <a:pPr>
                <a:defRPr/>
              </a:pPr>
              <a:t>4/25/2017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9FEE768-DE9E-41A1-9148-CE72E1F58F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51845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0BDA838-733B-4770-8CB3-ADD2C26146C5}" type="datetime1">
              <a:rPr lang="en-US">
                <a:solidFill>
                  <a:prstClr val="black">
                    <a:tint val="75000"/>
                  </a:prstClr>
                </a:solidFill>
              </a:rPr>
              <a:pPr>
                <a:defRPr/>
              </a:pPr>
              <a:t>4/25/2017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4C6538-99A6-40A9-B72B-44FCA6E715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5541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4CBB3-03CB-43FD-B475-71C00ED26F36}" type="datetimeFigureOut">
              <a:rPr lang="en-US" smtClean="0"/>
              <a:t>4/25/2017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26794221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B10F794-E45F-40F7-AB8A-F2AD0468859E}" type="datetime1">
              <a:rPr lang="en-US">
                <a:solidFill>
                  <a:prstClr val="black">
                    <a:tint val="75000"/>
                  </a:prstClr>
                </a:solidFill>
              </a:rPr>
              <a:pPr>
                <a:defRPr/>
              </a:pPr>
              <a:t>4/25/2017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985BC4-68F4-4AF9-BAF8-D23CBFADDE6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15767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dpi="0" rotWithShape="1">
            <a:blip r:embed="rId2" cstate="print">
              <a:alphaModFix amt="28000"/>
              <a:grayscl/>
              <a:lum brigh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5" name="Picture 4" descr="blue.png"/>
          <p:cNvPicPr>
            <a:picLocks noChangeAspect="1"/>
          </p:cNvPicPr>
          <p:nvPr userDrawn="1"/>
        </p:nvPicPr>
        <p:blipFill>
          <a:blip r:embed="rId3" cstate="print">
            <a:duotone>
              <a:prstClr val="black"/>
              <a:schemeClr val="accent4">
                <a:tint val="45000"/>
                <a:satMod val="400000"/>
              </a:schemeClr>
            </a:duotone>
            <a:lum contrast="57000"/>
          </a:blip>
          <a:stretch>
            <a:fillRect/>
          </a:stretch>
        </p:blipFill>
        <p:spPr>
          <a:xfrm>
            <a:off x="1307310" y="4434216"/>
            <a:ext cx="705207" cy="1559489"/>
          </a:xfrm>
          <a:prstGeom prst="rect">
            <a:avLst/>
          </a:prstGeom>
          <a:effectLst>
            <a:reflection blurRad="6350" stA="50000" endA="300" endPos="55000" dir="5400000" sy="-100000" algn="bl" rotWithShape="0"/>
          </a:effectLst>
        </p:spPr>
      </p:pic>
      <p:pic>
        <p:nvPicPr>
          <p:cNvPr id="6" name="Picture 5" descr="silver.png"/>
          <p:cNvPicPr>
            <a:picLocks noChangeAspect="1"/>
          </p:cNvPicPr>
          <p:nvPr userDrawn="1"/>
        </p:nvPicPr>
        <p:blipFill>
          <a:blip r:embed="rId4" cstate="print"/>
          <a:stretch>
            <a:fillRect/>
          </a:stretch>
        </p:blipFill>
        <p:spPr>
          <a:xfrm>
            <a:off x="8737602" y="2467628"/>
            <a:ext cx="1630273" cy="3559329"/>
          </a:xfrm>
          <a:prstGeom prst="rect">
            <a:avLst/>
          </a:prstGeom>
          <a:noFill/>
          <a:ln>
            <a:noFill/>
          </a:ln>
          <a:effectLst>
            <a:reflection blurRad="6350" stA="50000" endA="300" endPos="55000" dir="5400000" sy="-100000" algn="bl" rotWithShape="0"/>
          </a:effectLst>
        </p:spPr>
      </p:pic>
      <p:pic>
        <p:nvPicPr>
          <p:cNvPr id="7" name="Picture 6" descr="blue.png"/>
          <p:cNvPicPr>
            <a:picLocks noChangeAspect="1"/>
          </p:cNvPicPr>
          <p:nvPr userDrawn="1"/>
        </p:nvPicPr>
        <p:blipFill>
          <a:blip r:embed="rId5" cstate="print">
            <a:duotone>
              <a:prstClr val="black"/>
              <a:schemeClr val="accent6">
                <a:tint val="45000"/>
                <a:satMod val="400000"/>
              </a:schemeClr>
            </a:duotone>
            <a:lum contrast="69000"/>
          </a:blip>
          <a:stretch>
            <a:fillRect/>
          </a:stretch>
        </p:blipFill>
        <p:spPr>
          <a:xfrm>
            <a:off x="1985642" y="4173131"/>
            <a:ext cx="826991" cy="1828800"/>
          </a:xfrm>
          <a:prstGeom prst="rect">
            <a:avLst/>
          </a:prstGeom>
          <a:effectLst>
            <a:reflection blurRad="6350" stA="50000" endA="300" endPos="55000" dir="5400000" sy="-100000" algn="bl" rotWithShape="0"/>
          </a:effectLst>
        </p:spPr>
      </p:pic>
      <p:pic>
        <p:nvPicPr>
          <p:cNvPr id="8" name="Picture 7" descr="blue.png"/>
          <p:cNvPicPr>
            <a:picLocks noChangeAspect="1"/>
          </p:cNvPicPr>
          <p:nvPr userDrawn="1"/>
        </p:nvPicPr>
        <p:blipFill>
          <a:blip r:embed="rId6" cstate="print">
            <a:duotone>
              <a:prstClr val="black"/>
              <a:schemeClr val="accent5">
                <a:tint val="45000"/>
                <a:satMod val="400000"/>
              </a:schemeClr>
            </a:duotone>
            <a:lum contrast="57000"/>
          </a:blip>
          <a:stretch>
            <a:fillRect/>
          </a:stretch>
        </p:blipFill>
        <p:spPr>
          <a:xfrm>
            <a:off x="2783613" y="3849806"/>
            <a:ext cx="976055" cy="2158441"/>
          </a:xfrm>
          <a:prstGeom prst="rect">
            <a:avLst/>
          </a:prstGeom>
          <a:effectLst>
            <a:reflection blurRad="6350" stA="50000" endA="300" endPos="55000" dir="5400000" sy="-100000" algn="bl" rotWithShape="0"/>
          </a:effectLst>
        </p:spPr>
      </p:pic>
      <p:pic>
        <p:nvPicPr>
          <p:cNvPr id="9" name="Picture 8" descr="blue.png"/>
          <p:cNvPicPr>
            <a:picLocks noChangeAspect="1"/>
          </p:cNvPicPr>
          <p:nvPr userDrawn="1"/>
        </p:nvPicPr>
        <p:blipFill>
          <a:blip r:embed="rId7" cstate="print">
            <a:duotone>
              <a:prstClr val="black"/>
              <a:schemeClr val="accent3">
                <a:tint val="45000"/>
                <a:satMod val="400000"/>
              </a:schemeClr>
            </a:duotone>
            <a:lum contrast="73000"/>
          </a:blip>
          <a:stretch>
            <a:fillRect/>
          </a:stretch>
        </p:blipFill>
        <p:spPr>
          <a:xfrm>
            <a:off x="3726264" y="3494889"/>
            <a:ext cx="1141697" cy="2524744"/>
          </a:xfrm>
          <a:prstGeom prst="rect">
            <a:avLst/>
          </a:prstGeom>
          <a:effectLst>
            <a:reflection blurRad="6350" stA="50000" endA="300" endPos="55000" dir="5400000" sy="-100000" algn="bl" rotWithShape="0"/>
          </a:effectLst>
        </p:spPr>
      </p:pic>
      <p:pic>
        <p:nvPicPr>
          <p:cNvPr id="10" name="Picture 9" descr="blue.png"/>
          <p:cNvPicPr>
            <a:picLocks noChangeAspect="1"/>
          </p:cNvPicPr>
          <p:nvPr userDrawn="1"/>
        </p:nvPicPr>
        <p:blipFill>
          <a:blip r:embed="rId8" cstate="print">
            <a:duotone>
              <a:prstClr val="black"/>
              <a:schemeClr val="accent2">
                <a:tint val="45000"/>
                <a:satMod val="400000"/>
              </a:schemeClr>
            </a:duotone>
            <a:lum contrast="71000"/>
          </a:blip>
          <a:stretch>
            <a:fillRect/>
          </a:stretch>
        </p:blipFill>
        <p:spPr>
          <a:xfrm>
            <a:off x="4817858" y="3194138"/>
            <a:ext cx="1275700" cy="2821075"/>
          </a:xfrm>
          <a:prstGeom prst="rect">
            <a:avLst/>
          </a:prstGeom>
          <a:effectLst>
            <a:reflection blurRad="6350" stA="50000" endA="300" endPos="55000" dir="5400000" sy="-100000" algn="bl" rotWithShape="0"/>
          </a:effectLst>
        </p:spPr>
      </p:pic>
      <p:grpSp>
        <p:nvGrpSpPr>
          <p:cNvPr id="11" name="Group 17"/>
          <p:cNvGrpSpPr>
            <a:grpSpLocks/>
          </p:cNvGrpSpPr>
          <p:nvPr userDrawn="1"/>
        </p:nvGrpSpPr>
        <p:grpSpPr bwMode="auto">
          <a:xfrm>
            <a:off x="1" y="-36513"/>
            <a:ext cx="12170833" cy="2014538"/>
            <a:chOff x="15927" y="0"/>
            <a:chExt cx="9128074" cy="2013885"/>
          </a:xfrm>
        </p:grpSpPr>
        <p:sp>
          <p:nvSpPr>
            <p:cNvPr id="12" name="Title 1"/>
            <p:cNvSpPr txBox="1">
              <a:spLocks/>
            </p:cNvSpPr>
            <p:nvPr/>
          </p:nvSpPr>
          <p:spPr bwMode="auto">
            <a:xfrm>
              <a:off x="1155746" y="0"/>
              <a:ext cx="7988255" cy="20138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br>
                <a:rPr lang="en-US" altLang="en-US" sz="4400" b="1" dirty="0">
                  <a:solidFill>
                    <a:srgbClr val="FFD965"/>
                  </a:solidFill>
                </a:rPr>
              </a:br>
              <a:endParaRPr lang="en-US" altLang="en-US" sz="4400" b="1" dirty="0">
                <a:solidFill>
                  <a:srgbClr val="FFC000"/>
                </a:solidFill>
              </a:endParaRPr>
            </a:p>
          </p:txBody>
        </p:sp>
        <p:pic>
          <p:nvPicPr>
            <p:cNvPr id="13" name="Picture 1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927" y="0"/>
              <a:ext cx="1139773" cy="20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ubtitle 2"/>
          <p:cNvSpPr>
            <a:spLocks noGrp="1"/>
          </p:cNvSpPr>
          <p:nvPr>
            <p:ph type="subTitle" idx="1"/>
          </p:nvPr>
        </p:nvSpPr>
        <p:spPr>
          <a:xfrm>
            <a:off x="1519699" y="2420531"/>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Title 16"/>
          <p:cNvSpPr>
            <a:spLocks noGrp="1"/>
          </p:cNvSpPr>
          <p:nvPr>
            <p:ph type="title"/>
          </p:nvPr>
        </p:nvSpPr>
        <p:spPr/>
        <p:txBody>
          <a:bodyPr/>
          <a:lstStyle>
            <a:lvl1pPr>
              <a:defRPr>
                <a:solidFill>
                  <a:srgbClr val="FFC000"/>
                </a:solidFill>
                <a:latin typeface="+mj-lt"/>
              </a:defRPr>
            </a:lvl1pPr>
          </a:lstStyle>
          <a:p>
            <a:r>
              <a:rPr lang="en-US" dirty="0"/>
              <a:t>Click to edit Master title style</a:t>
            </a:r>
          </a:p>
        </p:txBody>
      </p:sp>
      <p:sp>
        <p:nvSpPr>
          <p:cNvPr id="14" name="Date Placeholder 3"/>
          <p:cNvSpPr>
            <a:spLocks noGrp="1"/>
          </p:cNvSpPr>
          <p:nvPr>
            <p:ph type="dt" sz="half" idx="10"/>
          </p:nvPr>
        </p:nvSpPr>
        <p:spPr/>
        <p:txBody>
          <a:bodyPr/>
          <a:lstStyle>
            <a:lvl1pPr>
              <a:defRPr/>
            </a:lvl1pPr>
          </a:lstStyle>
          <a:p>
            <a:pPr>
              <a:defRPr/>
            </a:pPr>
            <a:fld id="{337ED39B-97A8-4073-8DEA-64CE01B60B60}" type="datetime1">
              <a:rPr lang="en-US">
                <a:solidFill>
                  <a:srgbClr val="FFD965">
                    <a:tint val="75000"/>
                  </a:srgbClr>
                </a:solidFill>
              </a:rPr>
              <a:pPr>
                <a:defRPr/>
              </a:pPr>
              <a:t>4/25/2017</a:t>
            </a:fld>
            <a:endParaRPr lang="en-US" dirty="0">
              <a:solidFill>
                <a:srgbClr val="FFD965">
                  <a:tint val="75000"/>
                </a:srgbClr>
              </a:solidFill>
            </a:endParaRPr>
          </a:p>
        </p:txBody>
      </p:sp>
      <p:sp>
        <p:nvSpPr>
          <p:cNvPr id="15"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16" name="Slide Number Placeholder 5"/>
          <p:cNvSpPr>
            <a:spLocks noGrp="1"/>
          </p:cNvSpPr>
          <p:nvPr>
            <p:ph type="sldNum" sz="quarter" idx="12"/>
          </p:nvPr>
        </p:nvSpPr>
        <p:spPr/>
        <p:txBody>
          <a:bodyPr/>
          <a:lstStyle>
            <a:lvl1pPr>
              <a:defRPr>
                <a:solidFill>
                  <a:srgbClr val="FFFF00"/>
                </a:solidFill>
              </a:defRPr>
            </a:lvl1pPr>
          </a:lstStyle>
          <a:p>
            <a:pPr>
              <a:defRPr/>
            </a:pPr>
            <a:fld id="{DFFAF1EF-B77F-43D4-B8BC-10D8E739E369}" type="slidenum">
              <a:rPr lang="en-US"/>
              <a:pPr>
                <a:defRPr/>
              </a:pPr>
              <a:t>‹#›</a:t>
            </a:fld>
            <a:endParaRPr lang="en-US" dirty="0"/>
          </a:p>
        </p:txBody>
      </p:sp>
    </p:spTree>
    <p:extLst>
      <p:ext uri="{BB962C8B-B14F-4D97-AF65-F5344CB8AC3E}">
        <p14:creationId xmlns:p14="http://schemas.microsoft.com/office/powerpoint/2010/main" val="2817229490"/>
      </p:ext>
    </p:extLst>
  </p:cSld>
  <p:clrMapOvr>
    <a:masterClrMapping/>
  </p:clrMapOvr>
  <p:transition spd="slow">
    <p:circl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descr="blue.png"/>
          <p:cNvPicPr>
            <a:picLocks noChangeAspect="1"/>
          </p:cNvPicPr>
          <p:nvPr userDrawn="1"/>
        </p:nvPicPr>
        <p:blipFill>
          <a:blip r:embed="rId2" cstate="print">
            <a:duotone>
              <a:prstClr val="black"/>
              <a:schemeClr val="accent4">
                <a:tint val="45000"/>
                <a:satMod val="400000"/>
              </a:schemeClr>
            </a:duotone>
            <a:lum contrast="57000"/>
          </a:blip>
          <a:stretch>
            <a:fillRect/>
          </a:stretch>
        </p:blipFill>
        <p:spPr>
          <a:xfrm flipH="1">
            <a:off x="11572449" y="5949336"/>
            <a:ext cx="310577" cy="674555"/>
          </a:xfrm>
          <a:prstGeom prst="rect">
            <a:avLst/>
          </a:prstGeom>
          <a:effectLst>
            <a:reflection blurRad="6350" stA="50000" endA="300" endPos="55000" dir="5400000" sy="-100000" algn="bl" rotWithShape="0"/>
          </a:effectLst>
        </p:spPr>
      </p:pic>
      <p:pic>
        <p:nvPicPr>
          <p:cNvPr id="5" name="Picture 4" descr="blue.png"/>
          <p:cNvPicPr>
            <a:picLocks noChangeAspect="1"/>
          </p:cNvPicPr>
          <p:nvPr userDrawn="1"/>
        </p:nvPicPr>
        <p:blipFill>
          <a:blip r:embed="rId3" cstate="print">
            <a:duotone>
              <a:prstClr val="black"/>
              <a:schemeClr val="accent6">
                <a:tint val="45000"/>
                <a:satMod val="400000"/>
              </a:schemeClr>
            </a:duotone>
            <a:lum contrast="69000"/>
          </a:blip>
          <a:stretch>
            <a:fillRect/>
          </a:stretch>
        </p:blipFill>
        <p:spPr>
          <a:xfrm flipH="1">
            <a:off x="11220073" y="5836405"/>
            <a:ext cx="364212" cy="791045"/>
          </a:xfrm>
          <a:prstGeom prst="rect">
            <a:avLst/>
          </a:prstGeom>
          <a:effectLst>
            <a:reflection blurRad="6350" stA="50000" endA="300" endPos="55000" dir="5400000" sy="-100000" algn="bl" rotWithShape="0"/>
          </a:effectLst>
        </p:spPr>
      </p:pic>
      <p:sp>
        <p:nvSpPr>
          <p:cNvPr id="6" name="Rectangle 5"/>
          <p:cNvSpPr/>
          <p:nvPr userDrawn="1"/>
        </p:nvSpPr>
        <p:spPr>
          <a:xfrm>
            <a:off x="0" y="0"/>
            <a:ext cx="12192000" cy="6858000"/>
          </a:xfrm>
          <a:prstGeom prst="rect">
            <a:avLst/>
          </a:prstGeom>
          <a:blipFill dpi="0" rotWithShape="1">
            <a:blip r:embed="rId4" cstate="print">
              <a:alphaModFix amt="28000"/>
              <a:grayscl/>
              <a:lum brigh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7" name="Picture 6" descr="blue.png"/>
          <p:cNvPicPr>
            <a:picLocks noChangeAspect="1"/>
          </p:cNvPicPr>
          <p:nvPr userDrawn="1"/>
        </p:nvPicPr>
        <p:blipFill>
          <a:blip r:embed="rId5" cstate="print">
            <a:duotone>
              <a:prstClr val="black"/>
              <a:schemeClr val="accent5">
                <a:tint val="45000"/>
                <a:satMod val="400000"/>
              </a:schemeClr>
            </a:duotone>
            <a:lum contrast="57000"/>
          </a:blip>
          <a:stretch>
            <a:fillRect/>
          </a:stretch>
        </p:blipFill>
        <p:spPr>
          <a:xfrm flipH="1">
            <a:off x="10802991" y="5696548"/>
            <a:ext cx="429861" cy="933630"/>
          </a:xfrm>
          <a:prstGeom prst="rect">
            <a:avLst/>
          </a:prstGeom>
          <a:effectLst>
            <a:reflection blurRad="6350" stA="50000" endA="300" endPos="55000" dir="5400000" sy="-100000" algn="bl" rotWithShape="0"/>
          </a:effectLst>
        </p:spPr>
      </p:pic>
      <p:pic>
        <p:nvPicPr>
          <p:cNvPr id="8" name="Picture 7" descr="blue.png"/>
          <p:cNvPicPr>
            <a:picLocks noChangeAspect="1"/>
          </p:cNvPicPr>
          <p:nvPr userDrawn="1"/>
        </p:nvPicPr>
        <p:blipFill>
          <a:blip r:embed="rId6" cstate="print">
            <a:duotone>
              <a:prstClr val="black"/>
              <a:schemeClr val="accent3">
                <a:tint val="45000"/>
                <a:satMod val="400000"/>
              </a:schemeClr>
            </a:duotone>
            <a:lum contrast="73000"/>
          </a:blip>
          <a:stretch>
            <a:fillRect/>
          </a:stretch>
        </p:blipFill>
        <p:spPr>
          <a:xfrm flipH="1">
            <a:off x="10314890" y="5543031"/>
            <a:ext cx="502812" cy="1092074"/>
          </a:xfrm>
          <a:prstGeom prst="rect">
            <a:avLst/>
          </a:prstGeom>
          <a:effectLst>
            <a:reflection blurRad="6350" stA="50000" endA="300" endPos="55000" dir="5400000" sy="-100000" algn="bl" rotWithShape="0"/>
          </a:effectLst>
        </p:spPr>
      </p:pic>
      <p:pic>
        <p:nvPicPr>
          <p:cNvPr id="9" name="Picture 8" descr="blue.png"/>
          <p:cNvPicPr>
            <a:picLocks noChangeAspect="1"/>
          </p:cNvPicPr>
          <p:nvPr userDrawn="1"/>
        </p:nvPicPr>
        <p:blipFill>
          <a:blip r:embed="rId7" cstate="print">
            <a:duotone>
              <a:prstClr val="black"/>
              <a:schemeClr val="accent2">
                <a:tint val="45000"/>
                <a:satMod val="400000"/>
              </a:schemeClr>
            </a:duotone>
            <a:lum contrast="71000"/>
          </a:blip>
          <a:stretch>
            <a:fillRect/>
          </a:stretch>
        </p:blipFill>
        <p:spPr>
          <a:xfrm flipH="1">
            <a:off x="9775126" y="5412940"/>
            <a:ext cx="561828" cy="1220252"/>
          </a:xfrm>
          <a:prstGeom prst="rect">
            <a:avLst/>
          </a:prstGeom>
          <a:effectLst>
            <a:reflection blurRad="6350" stA="50000" endA="300" endPos="55000" dir="5400000" sy="-100000" algn="bl" rotWithShape="0"/>
          </a:effectLst>
        </p:spPr>
      </p:pic>
      <p:grpSp>
        <p:nvGrpSpPr>
          <p:cNvPr id="10" name="Group 17"/>
          <p:cNvGrpSpPr>
            <a:grpSpLocks/>
          </p:cNvGrpSpPr>
          <p:nvPr userDrawn="1"/>
        </p:nvGrpSpPr>
        <p:grpSpPr bwMode="auto">
          <a:xfrm>
            <a:off x="1" y="-36513"/>
            <a:ext cx="12170833" cy="2014538"/>
            <a:chOff x="15927" y="0"/>
            <a:chExt cx="9128074" cy="2013885"/>
          </a:xfrm>
        </p:grpSpPr>
        <p:sp>
          <p:nvSpPr>
            <p:cNvPr id="11" name="Title 1"/>
            <p:cNvSpPr txBox="1">
              <a:spLocks/>
            </p:cNvSpPr>
            <p:nvPr/>
          </p:nvSpPr>
          <p:spPr bwMode="auto">
            <a:xfrm>
              <a:off x="1155746" y="0"/>
              <a:ext cx="7988255" cy="20138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br>
                <a:rPr lang="en-US" altLang="en-US" sz="4400" b="1" dirty="0">
                  <a:solidFill>
                    <a:srgbClr val="FFD965"/>
                  </a:solidFill>
                </a:rPr>
              </a:br>
              <a:endParaRPr lang="en-US" altLang="en-US" sz="4400" b="1" dirty="0">
                <a:solidFill>
                  <a:srgbClr val="FFC000"/>
                </a:solidFill>
              </a:endParaRPr>
            </a:p>
          </p:txBody>
        </p:sp>
        <p:pic>
          <p:nvPicPr>
            <p:cNvPr id="12"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927" y="0"/>
              <a:ext cx="1139773" cy="20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609600" y="2230957"/>
            <a:ext cx="10972800" cy="3895206"/>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175456" y="344488"/>
            <a:ext cx="10972800" cy="1143000"/>
          </a:xfrm>
        </p:spPr>
        <p:txBody>
          <a:bodyPr/>
          <a:lstStyle>
            <a:lvl1pPr>
              <a:defRPr>
                <a:latin typeface="+mj-lt"/>
              </a:defRPr>
            </a:lvl1pPr>
          </a:lstStyle>
          <a:p>
            <a:r>
              <a:rPr lang="en-US" dirty="0"/>
              <a:t>Click to edit Master title style</a:t>
            </a:r>
          </a:p>
        </p:txBody>
      </p:sp>
      <p:sp>
        <p:nvSpPr>
          <p:cNvPr id="13" name="Date Placeholder 3"/>
          <p:cNvSpPr>
            <a:spLocks noGrp="1"/>
          </p:cNvSpPr>
          <p:nvPr>
            <p:ph type="dt" sz="half" idx="10"/>
          </p:nvPr>
        </p:nvSpPr>
        <p:spPr/>
        <p:txBody>
          <a:bodyPr/>
          <a:lstStyle>
            <a:lvl1pPr>
              <a:defRPr/>
            </a:lvl1pPr>
          </a:lstStyle>
          <a:p>
            <a:pPr>
              <a:defRPr/>
            </a:pPr>
            <a:fld id="{6DE79058-CB3D-40D3-9F8D-322DB98DAEA0}" type="datetime1">
              <a:rPr lang="en-US">
                <a:solidFill>
                  <a:srgbClr val="FFD965">
                    <a:tint val="75000"/>
                  </a:srgbClr>
                </a:solidFill>
              </a:rPr>
              <a:pPr>
                <a:defRPr/>
              </a:pPr>
              <a:t>4/25/2017</a:t>
            </a:fld>
            <a:endParaRPr lang="en-US" dirty="0">
              <a:solidFill>
                <a:srgbClr val="FFD965">
                  <a:tint val="75000"/>
                </a:srgbClr>
              </a:solidFill>
            </a:endParaRPr>
          </a:p>
        </p:txBody>
      </p:sp>
      <p:sp>
        <p:nvSpPr>
          <p:cNvPr id="14"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15" name="Slide Number Placeholder 5"/>
          <p:cNvSpPr>
            <a:spLocks noGrp="1"/>
          </p:cNvSpPr>
          <p:nvPr>
            <p:ph type="sldNum" sz="quarter" idx="12"/>
          </p:nvPr>
        </p:nvSpPr>
        <p:spPr/>
        <p:txBody>
          <a:bodyPr/>
          <a:lstStyle>
            <a:lvl1pPr>
              <a:defRPr>
                <a:solidFill>
                  <a:srgbClr val="FFFF00"/>
                </a:solidFill>
              </a:defRPr>
            </a:lvl1pPr>
          </a:lstStyle>
          <a:p>
            <a:pPr>
              <a:defRPr/>
            </a:pPr>
            <a:fld id="{1764DD08-AC14-473E-AF7D-64222617ACC3}" type="slidenum">
              <a:rPr lang="en-US"/>
              <a:pPr>
                <a:defRPr/>
              </a:pPr>
              <a:t>‹#›</a:t>
            </a:fld>
            <a:endParaRPr lang="en-US" dirty="0"/>
          </a:p>
        </p:txBody>
      </p:sp>
    </p:spTree>
    <p:extLst>
      <p:ext uri="{BB962C8B-B14F-4D97-AF65-F5344CB8AC3E}">
        <p14:creationId xmlns:p14="http://schemas.microsoft.com/office/powerpoint/2010/main" val="3726982753"/>
      </p:ext>
    </p:extLst>
  </p:cSld>
  <p:clrMapOvr>
    <a:masterClrMapping/>
  </p:clrMapOvr>
  <p:transition spd="slow">
    <p:circl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7A852E9-562E-481B-A545-2DD4E2C5F638}" type="datetime1">
              <a:rPr lang="en-US">
                <a:solidFill>
                  <a:srgbClr val="FFD965">
                    <a:tint val="75000"/>
                  </a:srgbClr>
                </a:solidFill>
              </a:rPr>
              <a:pPr>
                <a:defRPr/>
              </a:pPr>
              <a:t>4/25/2017</a:t>
            </a:fld>
            <a:endParaRPr lang="en-US" dirty="0">
              <a:solidFill>
                <a:srgbClr val="FFD965">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7" name="Slide Number Placeholder 5"/>
          <p:cNvSpPr>
            <a:spLocks noGrp="1"/>
          </p:cNvSpPr>
          <p:nvPr>
            <p:ph type="sldNum" sz="quarter" idx="12"/>
          </p:nvPr>
        </p:nvSpPr>
        <p:spPr/>
        <p:txBody>
          <a:bodyPr/>
          <a:lstStyle>
            <a:lvl1pPr>
              <a:defRPr>
                <a:solidFill>
                  <a:srgbClr val="FFFF00"/>
                </a:solidFill>
              </a:defRPr>
            </a:lvl1pPr>
          </a:lstStyle>
          <a:p>
            <a:pPr>
              <a:defRPr/>
            </a:pPr>
            <a:fld id="{E680B0A1-30D1-4B5F-8D71-1AC0CA5A6A3C}" type="slidenum">
              <a:rPr lang="en-US"/>
              <a:pPr>
                <a:defRPr/>
              </a:pPr>
              <a:t>‹#›</a:t>
            </a:fld>
            <a:endParaRPr lang="en-US" dirty="0"/>
          </a:p>
        </p:txBody>
      </p:sp>
    </p:spTree>
    <p:extLst>
      <p:ext uri="{BB962C8B-B14F-4D97-AF65-F5344CB8AC3E}">
        <p14:creationId xmlns:p14="http://schemas.microsoft.com/office/powerpoint/2010/main" val="1005838283"/>
      </p:ext>
    </p:extLst>
  </p:cSld>
  <p:clrMapOvr>
    <a:masterClrMapping/>
  </p:clrMapOvr>
  <p:transition spd="slow">
    <p:circl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2"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2F50F3-1DF6-4B1C-8390-6F4819A4CCE6}" type="datetime1">
              <a:rPr lang="en-US">
                <a:solidFill>
                  <a:srgbClr val="FFD965">
                    <a:tint val="75000"/>
                  </a:srgbClr>
                </a:solidFill>
              </a:rPr>
              <a:pPr>
                <a:defRPr/>
              </a:pPr>
              <a:t>4/25/2017</a:t>
            </a:fld>
            <a:endParaRPr lang="en-US" dirty="0">
              <a:solidFill>
                <a:srgbClr val="FFD965">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9" name="Slide Number Placeholder 5"/>
          <p:cNvSpPr>
            <a:spLocks noGrp="1"/>
          </p:cNvSpPr>
          <p:nvPr>
            <p:ph type="sldNum" sz="quarter" idx="12"/>
          </p:nvPr>
        </p:nvSpPr>
        <p:spPr/>
        <p:txBody>
          <a:bodyPr/>
          <a:lstStyle>
            <a:lvl1pPr>
              <a:defRPr>
                <a:solidFill>
                  <a:srgbClr val="FFFF00"/>
                </a:solidFill>
              </a:defRPr>
            </a:lvl1pPr>
          </a:lstStyle>
          <a:p>
            <a:pPr>
              <a:defRPr/>
            </a:pPr>
            <a:fld id="{C3C43F8A-5C01-4807-9BDE-572A9E9F9A5A}" type="slidenum">
              <a:rPr lang="en-US"/>
              <a:pPr>
                <a:defRPr/>
              </a:pPr>
              <a:t>‹#›</a:t>
            </a:fld>
            <a:endParaRPr lang="en-US" dirty="0"/>
          </a:p>
        </p:txBody>
      </p:sp>
    </p:spTree>
    <p:extLst>
      <p:ext uri="{BB962C8B-B14F-4D97-AF65-F5344CB8AC3E}">
        <p14:creationId xmlns:p14="http://schemas.microsoft.com/office/powerpoint/2010/main" val="3983903116"/>
      </p:ext>
    </p:extLst>
  </p:cSld>
  <p:clrMapOvr>
    <a:masterClrMapping/>
  </p:clrMapOvr>
  <p:transition spd="slow">
    <p:circl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4" y="273052"/>
            <a:ext cx="681566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13473B-C556-48C8-A9A7-5897B44684F5}" type="datetime1">
              <a:rPr lang="en-US">
                <a:solidFill>
                  <a:srgbClr val="FFD965">
                    <a:tint val="75000"/>
                  </a:srgbClr>
                </a:solidFill>
              </a:rPr>
              <a:pPr>
                <a:defRPr/>
              </a:pPr>
              <a:t>4/25/2017</a:t>
            </a:fld>
            <a:endParaRPr lang="en-US" dirty="0">
              <a:solidFill>
                <a:srgbClr val="FFD965">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7" name="Slide Number Placeholder 5"/>
          <p:cNvSpPr>
            <a:spLocks noGrp="1"/>
          </p:cNvSpPr>
          <p:nvPr>
            <p:ph type="sldNum" sz="quarter" idx="12"/>
          </p:nvPr>
        </p:nvSpPr>
        <p:spPr/>
        <p:txBody>
          <a:bodyPr/>
          <a:lstStyle>
            <a:lvl1pPr>
              <a:defRPr>
                <a:solidFill>
                  <a:srgbClr val="FFFF00"/>
                </a:solidFill>
              </a:defRPr>
            </a:lvl1pPr>
          </a:lstStyle>
          <a:p>
            <a:pPr>
              <a:defRPr/>
            </a:pPr>
            <a:fld id="{F1029403-A6A4-446E-B927-811470AE7C9D}" type="slidenum">
              <a:rPr lang="en-US"/>
              <a:pPr>
                <a:defRPr/>
              </a:pPr>
              <a:t>‹#›</a:t>
            </a:fld>
            <a:endParaRPr lang="en-US" dirty="0"/>
          </a:p>
        </p:txBody>
      </p:sp>
    </p:spTree>
    <p:extLst>
      <p:ext uri="{BB962C8B-B14F-4D97-AF65-F5344CB8AC3E}">
        <p14:creationId xmlns:p14="http://schemas.microsoft.com/office/powerpoint/2010/main" val="3346853752"/>
      </p:ext>
    </p:extLst>
  </p:cSld>
  <p:clrMapOvr>
    <a:masterClrMapping/>
  </p:clrMapOvr>
  <p:transition spd="slow">
    <p:circl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9"/>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84E5818-6599-4AF1-AA37-98D8CC0D6D26}" type="datetime1">
              <a:rPr lang="en-US">
                <a:solidFill>
                  <a:srgbClr val="FFD965">
                    <a:tint val="75000"/>
                  </a:srgbClr>
                </a:solidFill>
              </a:rPr>
              <a:pPr>
                <a:defRPr/>
              </a:pPr>
              <a:t>4/25/2017</a:t>
            </a:fld>
            <a:endParaRPr lang="en-US" dirty="0">
              <a:solidFill>
                <a:srgbClr val="FFD965">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7" name="Slide Number Placeholder 5"/>
          <p:cNvSpPr>
            <a:spLocks noGrp="1"/>
          </p:cNvSpPr>
          <p:nvPr>
            <p:ph type="sldNum" sz="quarter" idx="12"/>
          </p:nvPr>
        </p:nvSpPr>
        <p:spPr/>
        <p:txBody>
          <a:bodyPr/>
          <a:lstStyle>
            <a:lvl1pPr>
              <a:defRPr>
                <a:solidFill>
                  <a:srgbClr val="FFFF00"/>
                </a:solidFill>
              </a:defRPr>
            </a:lvl1pPr>
          </a:lstStyle>
          <a:p>
            <a:pPr>
              <a:defRPr/>
            </a:pPr>
            <a:fld id="{29D698DD-A38D-454F-8337-2D68509011C6}" type="slidenum">
              <a:rPr lang="en-US"/>
              <a:pPr>
                <a:defRPr/>
              </a:pPr>
              <a:t>‹#›</a:t>
            </a:fld>
            <a:endParaRPr lang="en-US" dirty="0"/>
          </a:p>
        </p:txBody>
      </p:sp>
    </p:spTree>
    <p:extLst>
      <p:ext uri="{BB962C8B-B14F-4D97-AF65-F5344CB8AC3E}">
        <p14:creationId xmlns:p14="http://schemas.microsoft.com/office/powerpoint/2010/main" val="923846946"/>
      </p:ext>
    </p:extLst>
  </p:cSld>
  <p:clrMapOvr>
    <a:masterClrMapping/>
  </p:clrMapOvr>
  <p:transition spd="slow">
    <p:circl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DE18E26-A64A-49CA-819E-24712067F325}" type="datetime1">
              <a:rPr lang="en-US">
                <a:solidFill>
                  <a:srgbClr val="FFD965">
                    <a:tint val="75000"/>
                  </a:srgbClr>
                </a:solidFill>
              </a:rPr>
              <a:pPr>
                <a:defRPr/>
              </a:pPr>
              <a:t>4/25/2017</a:t>
            </a:fld>
            <a:endParaRPr lang="en-US" dirty="0">
              <a:solidFill>
                <a:srgbClr val="FFD965">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6" name="Slide Number Placeholder 5"/>
          <p:cNvSpPr>
            <a:spLocks noGrp="1"/>
          </p:cNvSpPr>
          <p:nvPr>
            <p:ph type="sldNum" sz="quarter" idx="12"/>
          </p:nvPr>
        </p:nvSpPr>
        <p:spPr/>
        <p:txBody>
          <a:bodyPr/>
          <a:lstStyle>
            <a:lvl1pPr>
              <a:defRPr>
                <a:solidFill>
                  <a:srgbClr val="FFFF00"/>
                </a:solidFill>
              </a:defRPr>
            </a:lvl1pPr>
          </a:lstStyle>
          <a:p>
            <a:pPr>
              <a:defRPr/>
            </a:pPr>
            <a:fld id="{5D91643E-F767-4BF5-A8D1-6A492FA8D456}" type="slidenum">
              <a:rPr lang="en-US"/>
              <a:pPr>
                <a:defRPr/>
              </a:pPr>
              <a:t>‹#›</a:t>
            </a:fld>
            <a:endParaRPr lang="en-US" dirty="0"/>
          </a:p>
        </p:txBody>
      </p:sp>
    </p:spTree>
    <p:extLst>
      <p:ext uri="{BB962C8B-B14F-4D97-AF65-F5344CB8AC3E}">
        <p14:creationId xmlns:p14="http://schemas.microsoft.com/office/powerpoint/2010/main" val="1912714504"/>
      </p:ext>
    </p:extLst>
  </p:cSld>
  <p:clrMapOvr>
    <a:masterClrMapping/>
  </p:clrMapOvr>
  <p:transition spd="slow">
    <p:circl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D0606B3-72EC-4044-8EDB-EE68F2AD66E9}" type="datetime1">
              <a:rPr lang="en-US">
                <a:solidFill>
                  <a:srgbClr val="FFD965">
                    <a:tint val="75000"/>
                  </a:srgbClr>
                </a:solidFill>
              </a:rPr>
              <a:pPr>
                <a:defRPr/>
              </a:pPr>
              <a:t>4/25/2017</a:t>
            </a:fld>
            <a:endParaRPr lang="en-US" dirty="0">
              <a:solidFill>
                <a:srgbClr val="FFD965">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D965">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E0EA9AE-3354-4ECE-8CAA-C91BC3582E6E}" type="slidenum">
              <a:rPr lang="en-US"/>
              <a:pPr>
                <a:defRPr/>
              </a:pPr>
              <a:t>‹#›</a:t>
            </a:fld>
            <a:endParaRPr lang="en-US"/>
          </a:p>
        </p:txBody>
      </p:sp>
    </p:spTree>
    <p:extLst>
      <p:ext uri="{BB962C8B-B14F-4D97-AF65-F5344CB8AC3E}">
        <p14:creationId xmlns:p14="http://schemas.microsoft.com/office/powerpoint/2010/main" val="1953888388"/>
      </p:ext>
    </p:extLst>
  </p:cSld>
  <p:clrMapOvr>
    <a:masterClrMapping/>
  </p:clrMapOvr>
  <p:transition spd="slow">
    <p:circl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05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prstClr>
                </a:solidFill>
              </a:rPr>
              <a:pPr/>
              <a:t>4/25/2017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430019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A4CBB3-03CB-43FD-B475-71C00ED26F36}"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39814998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prstClr>
                </a:solidFill>
              </a:rPr>
              <a:pPr/>
              <a:t>4/25/2017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pic>
        <p:nvPicPr>
          <p:cNvPr id="7" name="Picture 6"/>
          <p:cNvPicPr>
            <a:picLocks noChangeAspect="1"/>
          </p:cNvPicPr>
          <p:nvPr userDrawn="1"/>
        </p:nvPicPr>
        <p:blipFill>
          <a:blip r:embed="rId2"/>
          <a:stretch>
            <a:fillRect/>
          </a:stretch>
        </p:blipFill>
        <p:spPr>
          <a:xfrm>
            <a:off x="10261558" y="4355689"/>
            <a:ext cx="1884559" cy="2497394"/>
          </a:xfrm>
          <a:prstGeom prst="trapezoi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8369590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prstClr>
                </a:solidFill>
              </a:rPr>
              <a:pPr/>
              <a:t>4/25/2017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30933993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prstClr>
                </a:solidFill>
              </a:rPr>
              <a:pPr/>
              <a:t>4/25/2017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1018718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prstClr val="white">
                    <a:tint val="75000"/>
                  </a:prstClr>
                </a:solidFill>
              </a:rPr>
              <a:pPr/>
              <a:t>4/25/2017</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32419644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white">
                    <a:tint val="75000"/>
                  </a:prstClr>
                </a:solidFill>
              </a:rPr>
              <a:pPr/>
              <a:t>4/25/2017</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23900742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prstClr val="white">
                    <a:tint val="75000"/>
                  </a:prstClr>
                </a:solidFill>
              </a:rPr>
              <a:pPr/>
              <a:t>4/25/2017</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3857777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prstClr>
                </a:solidFill>
              </a:rPr>
              <a:pPr/>
              <a:t>4/25/2017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pic>
        <p:nvPicPr>
          <p:cNvPr id="8" name="Picture 7"/>
          <p:cNvPicPr>
            <a:picLocks noChangeAspect="1"/>
          </p:cNvPicPr>
          <p:nvPr userDrawn="1"/>
        </p:nvPicPr>
        <p:blipFill>
          <a:blip r:embed="rId2"/>
          <a:stretch>
            <a:fillRect/>
          </a:stretch>
        </p:blipFill>
        <p:spPr>
          <a:xfrm>
            <a:off x="5644858" y="2962617"/>
            <a:ext cx="902287" cy="932769"/>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5857" t="3746" r="7406" b="4564"/>
          <a:stretch/>
        </p:blipFill>
        <p:spPr>
          <a:xfrm>
            <a:off x="11099797" y="5791202"/>
            <a:ext cx="901704" cy="931199"/>
          </a:xfrm>
          <a:prstGeom prst="ellipse">
            <a:avLst/>
          </a:prstGeom>
        </p:spPr>
      </p:pic>
    </p:spTree>
    <p:extLst>
      <p:ext uri="{BB962C8B-B14F-4D97-AF65-F5344CB8AC3E}">
        <p14:creationId xmlns:p14="http://schemas.microsoft.com/office/powerpoint/2010/main" val="26368519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prstClr>
                </a:solidFill>
              </a:rPr>
              <a:pPr/>
              <a:t>4/25/2017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32114287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prstClr>
                </a:solidFill>
              </a:rPr>
              <a:pPr/>
              <a:t>4/25/2017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19517626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prstClr>
                </a:solidFill>
              </a:rPr>
              <a:pPr/>
              <a:t>4/25/2017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
        <p:nvSpPr>
          <p:cNvPr id="20" name="TextBox 19"/>
          <p:cNvSpPr txBox="1"/>
          <p:nvPr/>
        </p:nvSpPr>
        <p:spPr>
          <a:xfrm>
            <a:off x="541871" y="790378"/>
            <a:ext cx="609600" cy="584776"/>
          </a:xfrm>
          <a:prstGeom prst="rect">
            <a:avLst/>
          </a:prstGeom>
        </p:spPr>
        <p:txBody>
          <a:bodyPr vert="horz" lIns="68580" tIns="34290" rIns="68580" bIns="34290" rtlCol="0" anchor="ctr">
            <a:noAutofit/>
          </a:bodyPr>
          <a:lstStyle/>
          <a:p>
            <a:r>
              <a:rPr lang="en-US" sz="6000" dirty="0">
                <a:ln w="3175" cmpd="sng">
                  <a:noFill/>
                </a:ln>
                <a:solidFill>
                  <a:srgbClr val="FF0000"/>
                </a:solidFill>
                <a:latin typeface="Arial"/>
              </a:rPr>
              <a:t>“</a:t>
            </a:r>
          </a:p>
        </p:txBody>
      </p:sp>
      <p:sp>
        <p:nvSpPr>
          <p:cNvPr id="22" name="TextBox 21"/>
          <p:cNvSpPr txBox="1"/>
          <p:nvPr/>
        </p:nvSpPr>
        <p:spPr>
          <a:xfrm>
            <a:off x="8893011" y="2886556"/>
            <a:ext cx="609600" cy="584776"/>
          </a:xfrm>
          <a:prstGeom prst="rect">
            <a:avLst/>
          </a:prstGeom>
        </p:spPr>
        <p:txBody>
          <a:bodyPr vert="horz" lIns="68580" tIns="34290" rIns="68580" bIns="34290" rtlCol="0" anchor="ctr">
            <a:noAutofit/>
          </a:bodyPr>
          <a:lstStyle/>
          <a:p>
            <a:r>
              <a:rPr lang="en-US" sz="6000" dirty="0">
                <a:ln w="3175" cmpd="sng">
                  <a:noFill/>
                </a:ln>
                <a:solidFill>
                  <a:srgbClr val="FF0000"/>
                </a:solidFill>
                <a:latin typeface="Arial"/>
              </a:rPr>
              <a:t>”</a:t>
            </a:r>
          </a:p>
        </p:txBody>
      </p:sp>
    </p:spTree>
    <p:extLst>
      <p:ext uri="{BB962C8B-B14F-4D97-AF65-F5344CB8AC3E}">
        <p14:creationId xmlns:p14="http://schemas.microsoft.com/office/powerpoint/2010/main" val="3657278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A4CBB3-03CB-43FD-B475-71C00ED26F36}"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57F36-6D23-4C39-A2C3-D58391D75D53}" type="slidenum">
              <a:rPr lang="en-US" smtClean="0"/>
              <a:t>‹#›</a:t>
            </a:fld>
            <a:endParaRPr lang="en-US"/>
          </a:p>
        </p:txBody>
      </p:sp>
    </p:spTree>
    <p:extLst>
      <p:ext uri="{BB962C8B-B14F-4D97-AF65-F5344CB8AC3E}">
        <p14:creationId xmlns:p14="http://schemas.microsoft.com/office/powerpoint/2010/main" val="25420626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prstClr>
                </a:solidFill>
              </a:rPr>
              <a:pPr/>
              <a:t>4/25/2017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30815990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prstClr>
                </a:solidFill>
              </a:rPr>
              <a:pPr/>
              <a:t>4/25/2017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
        <p:nvSpPr>
          <p:cNvPr id="24" name="TextBox 23"/>
          <p:cNvSpPr txBox="1"/>
          <p:nvPr/>
        </p:nvSpPr>
        <p:spPr>
          <a:xfrm>
            <a:off x="541871" y="790378"/>
            <a:ext cx="609600" cy="584776"/>
          </a:xfrm>
          <a:prstGeom prst="rect">
            <a:avLst/>
          </a:prstGeom>
        </p:spPr>
        <p:txBody>
          <a:bodyPr vert="horz" lIns="68580" tIns="34290" rIns="68580" bIns="34290" rtlCol="0" anchor="ctr">
            <a:noAutofit/>
          </a:bodyPr>
          <a:lstStyle/>
          <a:p>
            <a:r>
              <a:rPr lang="en-US" sz="6000" dirty="0">
                <a:ln w="3175" cmpd="sng">
                  <a:noFill/>
                </a:ln>
                <a:solidFill>
                  <a:srgbClr val="FF0000"/>
                </a:solidFill>
                <a:latin typeface="Arial"/>
              </a:rPr>
              <a:t>“</a:t>
            </a:r>
          </a:p>
        </p:txBody>
      </p:sp>
      <p:sp>
        <p:nvSpPr>
          <p:cNvPr id="25" name="TextBox 24"/>
          <p:cNvSpPr txBox="1"/>
          <p:nvPr/>
        </p:nvSpPr>
        <p:spPr>
          <a:xfrm>
            <a:off x="8893011" y="2886556"/>
            <a:ext cx="609600" cy="584776"/>
          </a:xfrm>
          <a:prstGeom prst="rect">
            <a:avLst/>
          </a:prstGeom>
        </p:spPr>
        <p:txBody>
          <a:bodyPr vert="horz" lIns="68580" tIns="34290" rIns="68580" bIns="34290" rtlCol="0" anchor="ctr">
            <a:noAutofit/>
          </a:bodyPr>
          <a:lstStyle/>
          <a:p>
            <a:r>
              <a:rPr lang="en-US" sz="6000" dirty="0">
                <a:ln w="3175" cmpd="sng">
                  <a:noFill/>
                </a:ln>
                <a:solidFill>
                  <a:srgbClr val="FF0000"/>
                </a:solidFill>
                <a:latin typeface="Arial"/>
              </a:rPr>
              <a:t>”</a:t>
            </a:r>
          </a:p>
        </p:txBody>
      </p:sp>
    </p:spTree>
    <p:extLst>
      <p:ext uri="{BB962C8B-B14F-4D97-AF65-F5344CB8AC3E}">
        <p14:creationId xmlns:p14="http://schemas.microsoft.com/office/powerpoint/2010/main" val="34481917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prstClr>
                </a:solidFill>
              </a:rPr>
              <a:pPr/>
              <a:t>4/25/2017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37515380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prstClr>
                </a:solidFill>
              </a:rPr>
              <a:pPr/>
              <a:t>4/25/2017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15040462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prstClr>
                </a:solidFill>
              </a:rPr>
              <a:pPr/>
              <a:t>4/25/2017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36903131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Text Placeholder 2"/>
          <p:cNvSpPr>
            <a:spLocks noGrp="1"/>
          </p:cNvSpPr>
          <p:nvPr>
            <p:ph type="body"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prstClr>
                </a:solidFill>
              </a:rPr>
              <a:pPr/>
              <a:t>4/25/2017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2916909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9" indent="0" algn="ctr">
              <a:buNone/>
              <a:defRPr sz="2000"/>
            </a:lvl2pPr>
            <a:lvl3pPr marL="914419" indent="0" algn="ctr">
              <a:buNone/>
              <a:defRPr sz="1800"/>
            </a:lvl3pPr>
            <a:lvl4pPr marL="1371628" indent="0" algn="ctr">
              <a:buNone/>
              <a:defRPr sz="1600"/>
            </a:lvl4pPr>
            <a:lvl5pPr marL="1828837" indent="0" algn="ctr">
              <a:buNone/>
              <a:defRPr sz="1600"/>
            </a:lvl5pPr>
            <a:lvl6pPr marL="2286046" indent="0" algn="ctr">
              <a:buNone/>
              <a:defRPr sz="1600"/>
            </a:lvl6pPr>
            <a:lvl7pPr marL="2743256" indent="0" algn="ctr">
              <a:buNone/>
              <a:defRPr sz="1600"/>
            </a:lvl7pPr>
            <a:lvl8pPr marL="3200465" indent="0" algn="ctr">
              <a:buNone/>
              <a:defRPr sz="1600"/>
            </a:lvl8pPr>
            <a:lvl9pPr marL="3657674"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defTabSz="914400">
              <a:defRPr/>
            </a:lvl1pPr>
          </a:lstStyle>
          <a:p>
            <a:pPr>
              <a:defRPr/>
            </a:pPr>
            <a:fld id="{B9616C45-80BB-432F-BC91-A59BB2C9F941}" type="datetimeFigureOut">
              <a:rPr lang="en-US"/>
              <a:pPr>
                <a:defRPr/>
              </a:pPr>
              <a:t>4/25/2017</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EBA857FF-DB71-4E85-BD74-8646CA8FD3FF}" type="slidenum">
              <a:rPr lang="en-US"/>
              <a:pPr>
                <a:defRPr/>
              </a:pPr>
              <a:t>‹#›</a:t>
            </a:fld>
            <a:endParaRPr lang="en-US"/>
          </a:p>
        </p:txBody>
      </p:sp>
    </p:spTree>
    <p:extLst>
      <p:ext uri="{BB962C8B-B14F-4D97-AF65-F5344CB8AC3E}">
        <p14:creationId xmlns:p14="http://schemas.microsoft.com/office/powerpoint/2010/main" val="7690175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914400">
              <a:defRPr/>
            </a:lvl1pPr>
          </a:lstStyle>
          <a:p>
            <a:pPr>
              <a:defRPr/>
            </a:pPr>
            <a:fld id="{B9616C45-80BB-432F-BC91-A59BB2C9F941}" type="datetimeFigureOut">
              <a:rPr lang="en-US"/>
              <a:pPr>
                <a:defRPr/>
              </a:pPr>
              <a:t>4/25/2017</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FB167F2A-AD8D-4494-9678-1417C222EC5F}" type="slidenum">
              <a:rPr lang="en-US"/>
              <a:pPr>
                <a:defRPr/>
              </a:pPr>
              <a:t>‹#›</a:t>
            </a:fld>
            <a:endParaRPr lang="en-US"/>
          </a:p>
        </p:txBody>
      </p:sp>
    </p:spTree>
    <p:extLst>
      <p:ext uri="{BB962C8B-B14F-4D97-AF65-F5344CB8AC3E}">
        <p14:creationId xmlns:p14="http://schemas.microsoft.com/office/powerpoint/2010/main" val="8238217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6"/>
            <a:ext cx="10515600" cy="1500187"/>
          </a:xfrm>
        </p:spPr>
        <p:txBody>
          <a:bodyPr/>
          <a:lstStyle>
            <a:lvl1pPr marL="0" indent="0">
              <a:buNone/>
              <a:defRPr sz="2400">
                <a:solidFill>
                  <a:schemeClr val="tx1"/>
                </a:solidFill>
              </a:defRPr>
            </a:lvl1pPr>
            <a:lvl2pPr marL="457209" indent="0">
              <a:buNone/>
              <a:defRPr sz="2000">
                <a:solidFill>
                  <a:schemeClr val="tx1">
                    <a:tint val="75000"/>
                  </a:schemeClr>
                </a:solidFill>
              </a:defRPr>
            </a:lvl2pPr>
            <a:lvl3pPr marL="914419" indent="0">
              <a:buNone/>
              <a:defRPr sz="1800">
                <a:solidFill>
                  <a:schemeClr val="tx1">
                    <a:tint val="75000"/>
                  </a:schemeClr>
                </a:solidFill>
              </a:defRPr>
            </a:lvl3pPr>
            <a:lvl4pPr marL="1371628"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6" indent="0">
              <a:buNone/>
              <a:defRPr sz="1600">
                <a:solidFill>
                  <a:schemeClr val="tx1">
                    <a:tint val="75000"/>
                  </a:schemeClr>
                </a:solidFill>
              </a:defRPr>
            </a:lvl7pPr>
            <a:lvl8pPr marL="3200465" indent="0">
              <a:buNone/>
              <a:defRPr sz="1600">
                <a:solidFill>
                  <a:schemeClr val="tx1">
                    <a:tint val="75000"/>
                  </a:schemeClr>
                </a:solidFill>
              </a:defRPr>
            </a:lvl8pPr>
            <a:lvl9pPr marL="3657674"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defTabSz="914400">
              <a:defRPr/>
            </a:lvl1pPr>
          </a:lstStyle>
          <a:p>
            <a:pPr>
              <a:defRPr/>
            </a:pPr>
            <a:fld id="{B9616C45-80BB-432F-BC91-A59BB2C9F941}" type="datetimeFigureOut">
              <a:rPr lang="en-US"/>
              <a:pPr>
                <a:defRPr/>
              </a:pPr>
              <a:t>4/25/2017</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0B27DC42-9B6D-4AA3-9D21-F6F0BE3D1D15}" type="slidenum">
              <a:rPr lang="en-US"/>
              <a:pPr>
                <a:defRPr/>
              </a:pPr>
              <a:t>‹#›</a:t>
            </a:fld>
            <a:endParaRPr lang="en-US"/>
          </a:p>
        </p:txBody>
      </p:sp>
    </p:spTree>
    <p:extLst>
      <p:ext uri="{BB962C8B-B14F-4D97-AF65-F5344CB8AC3E}">
        <p14:creationId xmlns:p14="http://schemas.microsoft.com/office/powerpoint/2010/main" val="6980085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defTabSz="914400">
              <a:defRPr/>
            </a:lvl1pPr>
          </a:lstStyle>
          <a:p>
            <a:pPr>
              <a:defRPr/>
            </a:pPr>
            <a:fld id="{B9616C45-80BB-432F-BC91-A59BB2C9F941}" type="datetimeFigureOut">
              <a:rPr lang="en-US"/>
              <a:pPr>
                <a:defRPr/>
              </a:pPr>
              <a:t>4/25/2017</a:t>
            </a:fld>
            <a:endParaRPr lang="en-US"/>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AD2C72D7-32CA-47BB-9FE9-632297AC9B60}" type="slidenum">
              <a:rPr lang="en-US"/>
              <a:pPr>
                <a:defRPr/>
              </a:pPr>
              <a:t>‹#›</a:t>
            </a:fld>
            <a:endParaRPr lang="en-US"/>
          </a:p>
        </p:txBody>
      </p:sp>
    </p:spTree>
    <p:extLst>
      <p:ext uri="{BB962C8B-B14F-4D97-AF65-F5344CB8AC3E}">
        <p14:creationId xmlns:p14="http://schemas.microsoft.com/office/powerpoint/2010/main" val="1000886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10.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1.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png"/><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2.png"/><Relationship Id="rId5" Type="http://schemas.openxmlformats.org/officeDocument/2006/relationships/slideLayout" Target="../slideLayouts/slideLayout24.xml"/><Relationship Id="rId10" Type="http://schemas.openxmlformats.org/officeDocument/2006/relationships/image" Target="../media/image1.png"/><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2.png"/><Relationship Id="rId5" Type="http://schemas.openxmlformats.org/officeDocument/2006/relationships/slideLayout" Target="../slideLayouts/slideLayout32.xml"/><Relationship Id="rId10"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2.png"/><Relationship Id="rId5" Type="http://schemas.openxmlformats.org/officeDocument/2006/relationships/slideLayout" Target="../slideLayouts/slideLayout40.xml"/><Relationship Id="rId10" Type="http://schemas.openxmlformats.org/officeDocument/2006/relationships/image" Target="../media/image1.png"/><Relationship Id="rId4" Type="http://schemas.openxmlformats.org/officeDocument/2006/relationships/slideLayout" Target="../slideLayouts/slideLayout39.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2.png"/><Relationship Id="rId5" Type="http://schemas.openxmlformats.org/officeDocument/2006/relationships/slideLayout" Target="../slideLayouts/slideLayout48.xml"/><Relationship Id="rId10" Type="http://schemas.openxmlformats.org/officeDocument/2006/relationships/image" Target="../media/image1.png"/><Relationship Id="rId4" Type="http://schemas.openxmlformats.org/officeDocument/2006/relationships/slideLayout" Target="../slideLayouts/slideLayout47.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image" Target="../media/image2.png"/><Relationship Id="rId5" Type="http://schemas.openxmlformats.org/officeDocument/2006/relationships/slideLayout" Target="../slideLayouts/slideLayout56.xml"/><Relationship Id="rId10" Type="http://schemas.openxmlformats.org/officeDocument/2006/relationships/image" Target="../media/image1.png"/><Relationship Id="rId4" Type="http://schemas.openxmlformats.org/officeDocument/2006/relationships/slideLayout" Target="../slideLayouts/slideLayout55.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8.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image" Target="../media/image2.png"/><Relationship Id="rId5" Type="http://schemas.openxmlformats.org/officeDocument/2006/relationships/slideLayout" Target="../slideLayouts/slideLayout75.xml"/><Relationship Id="rId10" Type="http://schemas.openxmlformats.org/officeDocument/2006/relationships/image" Target="../media/image1.png"/><Relationship Id="rId4" Type="http://schemas.openxmlformats.org/officeDocument/2006/relationships/slideLayout" Target="../slideLayouts/slideLayout74.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4CBB3-03CB-43FD-B475-71C00ED26F36}" type="datetimeFigureOut">
              <a:rPr lang="en-US" smtClean="0"/>
              <a:t>4/25/2017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57F36-6D23-4C39-A2C3-D58391D75D53}" type="slidenum">
              <a:rPr lang="en-US" smtClean="0"/>
              <a:t>‹#›</a:t>
            </a:fld>
            <a:endParaRPr lang="en-US"/>
          </a:p>
        </p:txBody>
      </p:sp>
    </p:spTree>
    <p:extLst>
      <p:ext uri="{BB962C8B-B14F-4D97-AF65-F5344CB8AC3E}">
        <p14:creationId xmlns:p14="http://schemas.microsoft.com/office/powerpoint/2010/main" val="1358705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dirty="0"/>
              <a:t>Master Title</a:t>
            </a:r>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4"/>
            <a:ext cx="911939"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48A87A34-81AB-432B-8DAE-1953F412C126}" type="datetimeFigureOut">
              <a:rPr lang="en-US" smtClean="0">
                <a:solidFill>
                  <a:prstClr val="white">
                    <a:tint val="75000"/>
                  </a:prstClr>
                </a:solidFill>
              </a:rPr>
              <a:pPr/>
              <a:t>4/25/2017</a:t>
            </a:fld>
            <a:endParaRPr lang="en-US" dirty="0">
              <a:solidFill>
                <a:prstClr val="white">
                  <a:tint val="75000"/>
                </a:prstClr>
              </a:solidFill>
            </a:endParaRPr>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675">
                <a:solidFill>
                  <a:schemeClr val="accent1"/>
                </a:solidFill>
              </a:defRPr>
            </a:lvl1pPr>
          </a:lstStyle>
          <a:p>
            <a:fld id="{6D22F896-40B5-4ADD-8801-0D06FADFA095}" type="slidenum">
              <a:rPr lang="en-US" smtClean="0">
                <a:solidFill>
                  <a:srgbClr val="FF0000"/>
                </a:solidFill>
              </a:rPr>
              <a:pPr/>
              <a:t>‹#›</a:t>
            </a:fld>
            <a:endParaRPr lang="en-US" dirty="0">
              <a:solidFill>
                <a:srgbClr val="FF0000"/>
              </a:solidFill>
            </a:endParaRPr>
          </a:p>
        </p:txBody>
      </p:sp>
    </p:spTree>
    <p:extLst>
      <p:ext uri="{BB962C8B-B14F-4D97-AF65-F5344CB8AC3E}">
        <p14:creationId xmlns:p14="http://schemas.microsoft.com/office/powerpoint/2010/main" val="3791886985"/>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txStyles>
    <p:titleStyle>
      <a:lvl1pPr algn="l" defTabSz="342900" rtl="0" eaLnBrk="1" latinLnBrk="0" hangingPunct="1">
        <a:spcBef>
          <a:spcPct val="0"/>
        </a:spcBef>
        <a:buNone/>
        <a:defRPr sz="2700" kern="1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rgbClr val="FFFF00"/>
        </a:buClr>
        <a:buSzPct val="80000"/>
        <a:buFont typeface="Wingdings 3" charset="2"/>
        <a:buChar char=""/>
        <a:defRPr sz="1350" kern="1200">
          <a:solidFill>
            <a:schemeClr val="tx1"/>
          </a:solidFill>
          <a:latin typeface="+mn-lt"/>
          <a:ea typeface="+mn-ea"/>
          <a:cs typeface="+mn-cs"/>
        </a:defRPr>
      </a:lvl1pPr>
      <a:lvl2pPr marL="557213" indent="-214313" algn="l" defTabSz="342900" rtl="0" eaLnBrk="1" latinLnBrk="0" hangingPunct="1">
        <a:spcBef>
          <a:spcPts val="750"/>
        </a:spcBef>
        <a:spcAft>
          <a:spcPts val="0"/>
        </a:spcAft>
        <a:buClr>
          <a:srgbClr val="FFFF00"/>
        </a:buClr>
        <a:buSzPct val="80000"/>
        <a:buFont typeface="Wingdings 3" charset="2"/>
        <a:buChar char=""/>
        <a:defRPr sz="1200" kern="1200">
          <a:solidFill>
            <a:srgbClr val="FFFF00"/>
          </a:solidFill>
          <a:latin typeface="+mn-lt"/>
          <a:ea typeface="+mn-ea"/>
          <a:cs typeface="+mn-cs"/>
        </a:defRPr>
      </a:lvl2pPr>
      <a:lvl3pPr marL="857250" indent="-171450" algn="l" defTabSz="342900" rtl="0" eaLnBrk="1" latinLnBrk="0" hangingPunct="1">
        <a:spcBef>
          <a:spcPts val="750"/>
        </a:spcBef>
        <a:spcAft>
          <a:spcPts val="0"/>
        </a:spcAft>
        <a:buClr>
          <a:srgbClr val="FFFF00"/>
        </a:buClr>
        <a:buSzPct val="80000"/>
        <a:buFont typeface="Wingdings 3" charset="2"/>
        <a:buChar char=""/>
        <a:defRPr sz="1050" kern="1200">
          <a:solidFill>
            <a:srgbClr val="FFFF00"/>
          </a:solidFill>
          <a:latin typeface="+mn-lt"/>
          <a:ea typeface="+mn-ea"/>
          <a:cs typeface="+mn-cs"/>
        </a:defRPr>
      </a:lvl3pPr>
      <a:lvl4pPr marL="1200150" indent="-171450" algn="l" defTabSz="342900" rtl="0" eaLnBrk="1" latinLnBrk="0" hangingPunct="1">
        <a:spcBef>
          <a:spcPts val="750"/>
        </a:spcBef>
        <a:spcAft>
          <a:spcPts val="0"/>
        </a:spcAft>
        <a:buClr>
          <a:srgbClr val="FFFF00"/>
        </a:buClr>
        <a:buSzPct val="80000"/>
        <a:buFont typeface="Wingdings 3" charset="2"/>
        <a:buChar char=""/>
        <a:defRPr sz="900" kern="1200">
          <a:solidFill>
            <a:srgbClr val="FFFF00"/>
          </a:solidFill>
          <a:latin typeface="+mn-lt"/>
          <a:ea typeface="+mn-ea"/>
          <a:cs typeface="+mn-cs"/>
        </a:defRPr>
      </a:lvl4pPr>
      <a:lvl5pPr marL="1543050" indent="-171450" algn="l" defTabSz="342900" rtl="0" eaLnBrk="1" latinLnBrk="0" hangingPunct="1">
        <a:spcBef>
          <a:spcPts val="750"/>
        </a:spcBef>
        <a:spcAft>
          <a:spcPts val="0"/>
        </a:spcAft>
        <a:buClr>
          <a:srgbClr val="FFFF00"/>
        </a:buClr>
        <a:buSzPct val="80000"/>
        <a:buFont typeface="Wingdings 3" charset="2"/>
        <a:buChar char=""/>
        <a:defRPr sz="900" kern="1200">
          <a:solidFill>
            <a:srgbClr val="FFFF0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defTabSz="257815">
              <a:defRPr sz="1200">
                <a:solidFill>
                  <a:prstClr val="black">
                    <a:tint val="75000"/>
                  </a:prstClr>
                </a:solidFill>
              </a:defRPr>
            </a:lvl1pPr>
          </a:lstStyle>
          <a:p>
            <a:pPr eaLnBrk="0" fontAlgn="base" hangingPunct="0">
              <a:spcBef>
                <a:spcPct val="0"/>
              </a:spcBef>
              <a:spcAft>
                <a:spcPct val="0"/>
              </a:spcAft>
              <a:defRPr/>
            </a:pPr>
            <a:fld id="{B9616C45-80BB-432F-BC91-A59BB2C9F941}" type="datetimeFigureOut">
              <a:rPr lang="en-US">
                <a:latin typeface="Arial" panose="020B0604020202020204" pitchFamily="34" charset="0"/>
              </a:rPr>
              <a:pPr eaLnBrk="0" fontAlgn="base" hangingPunct="0">
                <a:spcBef>
                  <a:spcPct val="0"/>
                </a:spcBef>
                <a:spcAft>
                  <a:spcPct val="0"/>
                </a:spcAft>
                <a:defRPr/>
              </a:pPr>
              <a:t>4/25/2017</a:t>
            </a:fld>
            <a:endParaRPr lang="en-US">
              <a:latin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defTabSz="257815">
              <a:defRPr sz="1200">
                <a:solidFill>
                  <a:prstClr val="black">
                    <a:tint val="75000"/>
                  </a:prstClr>
                </a:solidFill>
              </a:defRPr>
            </a:lvl1pPr>
          </a:lstStyle>
          <a:p>
            <a:pPr eaLnBrk="0" fontAlgn="base" hangingPunct="0">
              <a:spcBef>
                <a:spcPct val="0"/>
              </a:spcBef>
              <a:spcAft>
                <a:spcPct val="0"/>
              </a:spcAft>
              <a:defRPr/>
            </a:pPr>
            <a:endParaRPr lang="en-US">
              <a:latin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defTabSz="257815">
              <a:defRPr sz="1200">
                <a:solidFill>
                  <a:prstClr val="black">
                    <a:tint val="75000"/>
                  </a:prstClr>
                </a:solidFill>
              </a:defRPr>
            </a:lvl1pPr>
          </a:lstStyle>
          <a:p>
            <a:pPr eaLnBrk="0" fontAlgn="base" hangingPunct="0">
              <a:spcBef>
                <a:spcPct val="0"/>
              </a:spcBef>
              <a:spcAft>
                <a:spcPct val="0"/>
              </a:spcAft>
              <a:defRPr/>
            </a:pPr>
            <a:fld id="{0EE9F828-1AD0-4A8E-9F17-02D876C1C959}" type="slidenum">
              <a:rPr lang="en-US">
                <a:latin typeface="Arial" panose="020B0604020202020204" pitchFamily="34" charset="0"/>
              </a:rPr>
              <a:pPr eaLnBrk="0" fontAlgn="base" hangingPunct="0">
                <a:spcBef>
                  <a:spcPct val="0"/>
                </a:spcBef>
                <a:spcAft>
                  <a:spcPct val="0"/>
                </a:spcAft>
                <a:defRPr/>
              </a:pPr>
              <a:t>‹#›</a:t>
            </a:fld>
            <a:endParaRPr lang="en-US">
              <a:latin typeface="Arial" panose="020B0604020202020204" pitchFamily="34" charset="0"/>
            </a:endParaRPr>
          </a:p>
        </p:txBody>
      </p:sp>
    </p:spTree>
    <p:extLst>
      <p:ext uri="{BB962C8B-B14F-4D97-AF65-F5344CB8AC3E}">
        <p14:creationId xmlns:p14="http://schemas.microsoft.com/office/powerpoint/2010/main" val="1792643933"/>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51" indent="-228604" algn="l" defTabSz="9144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60" indent="-228604" algn="l" defTabSz="9144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70" indent="-228604" algn="l" defTabSz="9144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9" indent="-228604" algn="l" defTabSz="9144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9" rtl="0" eaLnBrk="1" latinLnBrk="0" hangingPunct="1">
        <a:defRPr sz="1800" kern="1200">
          <a:solidFill>
            <a:schemeClr val="tx1"/>
          </a:solidFill>
          <a:latin typeface="+mn-lt"/>
          <a:ea typeface="+mn-ea"/>
          <a:cs typeface="+mn-cs"/>
        </a:defRPr>
      </a:lvl1pPr>
      <a:lvl2pPr marL="457209" algn="l" defTabSz="914419" rtl="0" eaLnBrk="1" latinLnBrk="0" hangingPunct="1">
        <a:defRPr sz="1800" kern="1200">
          <a:solidFill>
            <a:schemeClr val="tx1"/>
          </a:solidFill>
          <a:latin typeface="+mn-lt"/>
          <a:ea typeface="+mn-ea"/>
          <a:cs typeface="+mn-cs"/>
        </a:defRPr>
      </a:lvl2pPr>
      <a:lvl3pPr marL="914419" algn="l" defTabSz="914419" rtl="0" eaLnBrk="1" latinLnBrk="0" hangingPunct="1">
        <a:defRPr sz="1800" kern="1200">
          <a:solidFill>
            <a:schemeClr val="tx1"/>
          </a:solidFill>
          <a:latin typeface="+mn-lt"/>
          <a:ea typeface="+mn-ea"/>
          <a:cs typeface="+mn-cs"/>
        </a:defRPr>
      </a:lvl3pPr>
      <a:lvl4pPr marL="1371628" algn="l" defTabSz="914419" rtl="0" eaLnBrk="1" latinLnBrk="0" hangingPunct="1">
        <a:defRPr sz="1800" kern="1200">
          <a:solidFill>
            <a:schemeClr val="tx1"/>
          </a:solidFill>
          <a:latin typeface="+mn-lt"/>
          <a:ea typeface="+mn-ea"/>
          <a:cs typeface="+mn-cs"/>
        </a:defRPr>
      </a:lvl4pPr>
      <a:lvl5pPr marL="1828837" algn="l" defTabSz="914419" rtl="0" eaLnBrk="1" latinLnBrk="0" hangingPunct="1">
        <a:defRPr sz="1800" kern="1200">
          <a:solidFill>
            <a:schemeClr val="tx1"/>
          </a:solidFill>
          <a:latin typeface="+mn-lt"/>
          <a:ea typeface="+mn-ea"/>
          <a:cs typeface="+mn-cs"/>
        </a:defRPr>
      </a:lvl5pPr>
      <a:lvl6pPr marL="2286046" algn="l" defTabSz="914419" rtl="0" eaLnBrk="1" latinLnBrk="0" hangingPunct="1">
        <a:defRPr sz="1800" kern="1200">
          <a:solidFill>
            <a:schemeClr val="tx1"/>
          </a:solidFill>
          <a:latin typeface="+mn-lt"/>
          <a:ea typeface="+mn-ea"/>
          <a:cs typeface="+mn-cs"/>
        </a:defRPr>
      </a:lvl6pPr>
      <a:lvl7pPr marL="2743256" algn="l" defTabSz="914419" rtl="0" eaLnBrk="1" latinLnBrk="0" hangingPunct="1">
        <a:defRPr sz="1800" kern="1200">
          <a:solidFill>
            <a:schemeClr val="tx1"/>
          </a:solidFill>
          <a:latin typeface="+mn-lt"/>
          <a:ea typeface="+mn-ea"/>
          <a:cs typeface="+mn-cs"/>
        </a:defRPr>
      </a:lvl7pPr>
      <a:lvl8pPr marL="3200465" algn="l" defTabSz="914419" rtl="0" eaLnBrk="1" latinLnBrk="0" hangingPunct="1">
        <a:defRPr sz="1800" kern="1200">
          <a:solidFill>
            <a:schemeClr val="tx1"/>
          </a:solidFill>
          <a:latin typeface="+mn-lt"/>
          <a:ea typeface="+mn-ea"/>
          <a:cs typeface="+mn-cs"/>
        </a:defRPr>
      </a:lvl8pPr>
      <a:lvl9pPr marL="3657674" algn="l" defTabSz="91441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grpSp>
        <p:nvGrpSpPr>
          <p:cNvPr id="1026" name="Group 6"/>
          <p:cNvGrpSpPr>
            <a:grpSpLocks/>
          </p:cNvGrpSpPr>
          <p:nvPr userDrawn="1"/>
        </p:nvGrpSpPr>
        <p:grpSpPr bwMode="auto">
          <a:xfrm>
            <a:off x="1" y="-36513"/>
            <a:ext cx="12170833" cy="2014538"/>
            <a:chOff x="15927" y="0"/>
            <a:chExt cx="9128074" cy="2013885"/>
          </a:xfrm>
        </p:grpSpPr>
        <p:sp>
          <p:nvSpPr>
            <p:cNvPr id="8" name="Title 1"/>
            <p:cNvSpPr txBox="1">
              <a:spLocks/>
            </p:cNvSpPr>
            <p:nvPr/>
          </p:nvSpPr>
          <p:spPr bwMode="auto">
            <a:xfrm>
              <a:off x="1155746" y="0"/>
              <a:ext cx="7988255" cy="20138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br>
                <a:rPr lang="en-US" altLang="en-US" sz="4400" b="1" dirty="0">
                  <a:solidFill>
                    <a:srgbClr val="FFD965"/>
                  </a:solidFill>
                </a:rPr>
              </a:br>
              <a:endParaRPr lang="en-US" altLang="en-US" sz="4400" b="1" dirty="0">
                <a:solidFill>
                  <a:srgbClr val="FFC000"/>
                </a:solidFill>
              </a:endParaRPr>
            </a:p>
          </p:txBody>
        </p:sp>
        <p:pic>
          <p:nvPicPr>
            <p:cNvPr id="1033"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927" y="0"/>
              <a:ext cx="1139773" cy="20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E38847D-98EF-49FD-9277-A87C104B0988}" type="datetime1">
              <a:rPr lang="en-US">
                <a:solidFill>
                  <a:srgbClr val="FFD965">
                    <a:tint val="75000"/>
                  </a:srgbClr>
                </a:solidFill>
              </a:rPr>
              <a:pPr>
                <a:defRPr/>
              </a:pPr>
              <a:t>4/25/2017</a:t>
            </a:fld>
            <a:endParaRPr lang="en-US" dirty="0">
              <a:solidFill>
                <a:srgbClr val="FFD965">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srgbClr val="FFD965">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91E7EE33-DC1A-4C0D-8696-AF6FFD1BB24A}" type="slidenum">
              <a:rPr lang="en-US"/>
              <a:pPr fontAlgn="base">
                <a:spcBef>
                  <a:spcPct val="0"/>
                </a:spcBef>
                <a:spcAft>
                  <a:spcPct val="0"/>
                </a:spcAft>
                <a:defRPr/>
              </a:pPr>
              <a:t>‹#›</a:t>
            </a:fld>
            <a:endParaRPr lang="en-US"/>
          </a:p>
        </p:txBody>
      </p:sp>
      <p:sp>
        <p:nvSpPr>
          <p:cNvPr id="10" name="Rectangle 9"/>
          <p:cNvSpPr/>
          <p:nvPr userDrawn="1"/>
        </p:nvSpPr>
        <p:spPr>
          <a:xfrm>
            <a:off x="0" y="0"/>
            <a:ext cx="12192000" cy="6858000"/>
          </a:xfrm>
          <a:prstGeom prst="rect">
            <a:avLst/>
          </a:prstGeom>
          <a:blipFill dpi="0" rotWithShape="1">
            <a:blip r:embed="rId11" cstate="print">
              <a:alphaModFix amt="28000"/>
              <a:grayscl/>
              <a:lum brigh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Tree>
    <p:extLst>
      <p:ext uri="{BB962C8B-B14F-4D97-AF65-F5344CB8AC3E}">
        <p14:creationId xmlns:p14="http://schemas.microsoft.com/office/powerpoint/2010/main" val="23637315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ransition spd="slow">
    <p:circle/>
  </p:transition>
  <p:hf hdr="0" ftr="0" dt="0"/>
  <p:txStyles>
    <p:titleStyle>
      <a:lvl1pPr algn="ctr" rtl="0" eaLnBrk="0" fontAlgn="base" hangingPunct="0">
        <a:spcBef>
          <a:spcPct val="0"/>
        </a:spcBef>
        <a:spcAft>
          <a:spcPct val="0"/>
        </a:spcAft>
        <a:defRPr sz="4400" kern="1200">
          <a:solidFill>
            <a:srgbClr val="FFC000"/>
          </a:solidFill>
          <a:latin typeface="+mj-lt"/>
          <a:ea typeface="+mj-ea"/>
          <a:cs typeface="+mj-cs"/>
        </a:defRPr>
      </a:lvl1pPr>
      <a:lvl2pPr algn="ctr" rtl="0" eaLnBrk="0" fontAlgn="base" hangingPunct="0">
        <a:spcBef>
          <a:spcPct val="0"/>
        </a:spcBef>
        <a:spcAft>
          <a:spcPct val="0"/>
        </a:spcAft>
        <a:defRPr sz="4400">
          <a:solidFill>
            <a:srgbClr val="FFC000"/>
          </a:solidFill>
          <a:latin typeface="Trebuchet MS" panose="020B0603020202020204" pitchFamily="34" charset="0"/>
        </a:defRPr>
      </a:lvl2pPr>
      <a:lvl3pPr algn="ctr" rtl="0" eaLnBrk="0" fontAlgn="base" hangingPunct="0">
        <a:spcBef>
          <a:spcPct val="0"/>
        </a:spcBef>
        <a:spcAft>
          <a:spcPct val="0"/>
        </a:spcAft>
        <a:defRPr sz="4400">
          <a:solidFill>
            <a:srgbClr val="FFC000"/>
          </a:solidFill>
          <a:latin typeface="Trebuchet MS" panose="020B0603020202020204" pitchFamily="34" charset="0"/>
        </a:defRPr>
      </a:lvl3pPr>
      <a:lvl4pPr algn="ctr" rtl="0" eaLnBrk="0" fontAlgn="base" hangingPunct="0">
        <a:spcBef>
          <a:spcPct val="0"/>
        </a:spcBef>
        <a:spcAft>
          <a:spcPct val="0"/>
        </a:spcAft>
        <a:defRPr sz="4400">
          <a:solidFill>
            <a:srgbClr val="FFC000"/>
          </a:solidFill>
          <a:latin typeface="Trebuchet MS" panose="020B0603020202020204" pitchFamily="34" charset="0"/>
        </a:defRPr>
      </a:lvl4pPr>
      <a:lvl5pPr algn="ctr" rtl="0" eaLnBrk="0" fontAlgn="base" hangingPunct="0">
        <a:spcBef>
          <a:spcPct val="0"/>
        </a:spcBef>
        <a:spcAft>
          <a:spcPct val="0"/>
        </a:spcAft>
        <a:defRPr sz="4400">
          <a:solidFill>
            <a:srgbClr val="FFC000"/>
          </a:solidFill>
          <a:latin typeface="Trebuchet MS" panose="020B06030202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grpSp>
        <p:nvGrpSpPr>
          <p:cNvPr id="1026" name="Group 6"/>
          <p:cNvGrpSpPr>
            <a:grpSpLocks/>
          </p:cNvGrpSpPr>
          <p:nvPr userDrawn="1"/>
        </p:nvGrpSpPr>
        <p:grpSpPr bwMode="auto">
          <a:xfrm>
            <a:off x="1" y="-36513"/>
            <a:ext cx="12170833" cy="2014538"/>
            <a:chOff x="15927" y="0"/>
            <a:chExt cx="9128074" cy="2013885"/>
          </a:xfrm>
        </p:grpSpPr>
        <p:sp>
          <p:nvSpPr>
            <p:cNvPr id="8" name="Title 1"/>
            <p:cNvSpPr txBox="1">
              <a:spLocks/>
            </p:cNvSpPr>
            <p:nvPr/>
          </p:nvSpPr>
          <p:spPr bwMode="auto">
            <a:xfrm>
              <a:off x="1155746" y="0"/>
              <a:ext cx="7988255" cy="20138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br>
                <a:rPr lang="en-US" altLang="en-US" sz="4400" b="1" dirty="0">
                  <a:solidFill>
                    <a:srgbClr val="FFD965"/>
                  </a:solidFill>
                </a:rPr>
              </a:br>
              <a:endParaRPr lang="en-US" altLang="en-US" sz="4400" b="1" dirty="0">
                <a:solidFill>
                  <a:srgbClr val="FFC000"/>
                </a:solidFill>
              </a:endParaRPr>
            </a:p>
          </p:txBody>
        </p:sp>
        <p:pic>
          <p:nvPicPr>
            <p:cNvPr id="1033"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927" y="0"/>
              <a:ext cx="1139773" cy="20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E38847D-98EF-49FD-9277-A87C104B0988}" type="datetime1">
              <a:rPr lang="en-US">
                <a:solidFill>
                  <a:srgbClr val="FFD965">
                    <a:tint val="75000"/>
                  </a:srgbClr>
                </a:solidFill>
              </a:rPr>
              <a:pPr>
                <a:defRPr/>
              </a:pPr>
              <a:t>4/25/2017</a:t>
            </a:fld>
            <a:endParaRPr lang="en-US" dirty="0">
              <a:solidFill>
                <a:srgbClr val="FFD965">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srgbClr val="FFD965">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91E7EE33-DC1A-4C0D-8696-AF6FFD1BB24A}" type="slidenum">
              <a:rPr lang="en-US"/>
              <a:pPr fontAlgn="base">
                <a:spcBef>
                  <a:spcPct val="0"/>
                </a:spcBef>
                <a:spcAft>
                  <a:spcPct val="0"/>
                </a:spcAft>
                <a:defRPr/>
              </a:pPr>
              <a:t>‹#›</a:t>
            </a:fld>
            <a:endParaRPr lang="en-US"/>
          </a:p>
        </p:txBody>
      </p:sp>
      <p:sp>
        <p:nvSpPr>
          <p:cNvPr id="10" name="Rectangle 9"/>
          <p:cNvSpPr/>
          <p:nvPr userDrawn="1"/>
        </p:nvSpPr>
        <p:spPr>
          <a:xfrm>
            <a:off x="0" y="0"/>
            <a:ext cx="12192000" cy="6858000"/>
          </a:xfrm>
          <a:prstGeom prst="rect">
            <a:avLst/>
          </a:prstGeom>
          <a:blipFill dpi="0" rotWithShape="1">
            <a:blip r:embed="rId11" cstate="print">
              <a:alphaModFix amt="28000"/>
              <a:grayscl/>
              <a:lum brigh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Tree>
    <p:extLst>
      <p:ext uri="{BB962C8B-B14F-4D97-AF65-F5344CB8AC3E}">
        <p14:creationId xmlns:p14="http://schemas.microsoft.com/office/powerpoint/2010/main" val="9795022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ransition spd="slow">
    <p:circle/>
  </p:transition>
  <p:hf hdr="0" ftr="0" dt="0"/>
  <p:txStyles>
    <p:titleStyle>
      <a:lvl1pPr algn="ctr" rtl="0" eaLnBrk="0" fontAlgn="base" hangingPunct="0">
        <a:spcBef>
          <a:spcPct val="0"/>
        </a:spcBef>
        <a:spcAft>
          <a:spcPct val="0"/>
        </a:spcAft>
        <a:defRPr sz="4400" kern="1200">
          <a:solidFill>
            <a:srgbClr val="FFC000"/>
          </a:solidFill>
          <a:latin typeface="+mj-lt"/>
          <a:ea typeface="+mj-ea"/>
          <a:cs typeface="+mj-cs"/>
        </a:defRPr>
      </a:lvl1pPr>
      <a:lvl2pPr algn="ctr" rtl="0" eaLnBrk="0" fontAlgn="base" hangingPunct="0">
        <a:spcBef>
          <a:spcPct val="0"/>
        </a:spcBef>
        <a:spcAft>
          <a:spcPct val="0"/>
        </a:spcAft>
        <a:defRPr sz="4400">
          <a:solidFill>
            <a:srgbClr val="FFC000"/>
          </a:solidFill>
          <a:latin typeface="Trebuchet MS" panose="020B0603020202020204" pitchFamily="34" charset="0"/>
        </a:defRPr>
      </a:lvl2pPr>
      <a:lvl3pPr algn="ctr" rtl="0" eaLnBrk="0" fontAlgn="base" hangingPunct="0">
        <a:spcBef>
          <a:spcPct val="0"/>
        </a:spcBef>
        <a:spcAft>
          <a:spcPct val="0"/>
        </a:spcAft>
        <a:defRPr sz="4400">
          <a:solidFill>
            <a:srgbClr val="FFC000"/>
          </a:solidFill>
          <a:latin typeface="Trebuchet MS" panose="020B0603020202020204" pitchFamily="34" charset="0"/>
        </a:defRPr>
      </a:lvl3pPr>
      <a:lvl4pPr algn="ctr" rtl="0" eaLnBrk="0" fontAlgn="base" hangingPunct="0">
        <a:spcBef>
          <a:spcPct val="0"/>
        </a:spcBef>
        <a:spcAft>
          <a:spcPct val="0"/>
        </a:spcAft>
        <a:defRPr sz="4400">
          <a:solidFill>
            <a:srgbClr val="FFC000"/>
          </a:solidFill>
          <a:latin typeface="Trebuchet MS" panose="020B0603020202020204" pitchFamily="34" charset="0"/>
        </a:defRPr>
      </a:lvl4pPr>
      <a:lvl5pPr algn="ctr" rtl="0" eaLnBrk="0" fontAlgn="base" hangingPunct="0">
        <a:spcBef>
          <a:spcPct val="0"/>
        </a:spcBef>
        <a:spcAft>
          <a:spcPct val="0"/>
        </a:spcAft>
        <a:defRPr sz="4400">
          <a:solidFill>
            <a:srgbClr val="FFC000"/>
          </a:solidFill>
          <a:latin typeface="Trebuchet MS" panose="020B06030202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grpSp>
        <p:nvGrpSpPr>
          <p:cNvPr id="1026" name="Group 6"/>
          <p:cNvGrpSpPr>
            <a:grpSpLocks/>
          </p:cNvGrpSpPr>
          <p:nvPr userDrawn="1"/>
        </p:nvGrpSpPr>
        <p:grpSpPr bwMode="auto">
          <a:xfrm>
            <a:off x="1" y="-36513"/>
            <a:ext cx="12170833" cy="2014538"/>
            <a:chOff x="15927" y="0"/>
            <a:chExt cx="9128074" cy="2013885"/>
          </a:xfrm>
        </p:grpSpPr>
        <p:sp>
          <p:nvSpPr>
            <p:cNvPr id="8" name="Title 1"/>
            <p:cNvSpPr txBox="1">
              <a:spLocks/>
            </p:cNvSpPr>
            <p:nvPr/>
          </p:nvSpPr>
          <p:spPr bwMode="auto">
            <a:xfrm>
              <a:off x="1155746" y="0"/>
              <a:ext cx="7988255" cy="20138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br>
                <a:rPr lang="en-US" altLang="en-US" sz="4400" b="1" dirty="0">
                  <a:solidFill>
                    <a:srgbClr val="FFD965"/>
                  </a:solidFill>
                </a:rPr>
              </a:br>
              <a:endParaRPr lang="en-US" altLang="en-US" sz="4400" b="1" dirty="0">
                <a:solidFill>
                  <a:srgbClr val="FFC000"/>
                </a:solidFill>
              </a:endParaRPr>
            </a:p>
          </p:txBody>
        </p:sp>
        <p:pic>
          <p:nvPicPr>
            <p:cNvPr id="1033"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927" y="0"/>
              <a:ext cx="1139773" cy="20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E38847D-98EF-49FD-9277-A87C104B0988}" type="datetime1">
              <a:rPr lang="en-US">
                <a:solidFill>
                  <a:srgbClr val="FFD965">
                    <a:tint val="75000"/>
                  </a:srgbClr>
                </a:solidFill>
              </a:rPr>
              <a:pPr>
                <a:defRPr/>
              </a:pPr>
              <a:t>4/25/2017</a:t>
            </a:fld>
            <a:endParaRPr lang="en-US" dirty="0">
              <a:solidFill>
                <a:srgbClr val="FFD965">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srgbClr val="FFD965">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91E7EE33-DC1A-4C0D-8696-AF6FFD1BB24A}" type="slidenum">
              <a:rPr lang="en-US"/>
              <a:pPr fontAlgn="base">
                <a:spcBef>
                  <a:spcPct val="0"/>
                </a:spcBef>
                <a:spcAft>
                  <a:spcPct val="0"/>
                </a:spcAft>
                <a:defRPr/>
              </a:pPr>
              <a:t>‹#›</a:t>
            </a:fld>
            <a:endParaRPr lang="en-US"/>
          </a:p>
        </p:txBody>
      </p:sp>
      <p:sp>
        <p:nvSpPr>
          <p:cNvPr id="10" name="Rectangle 9"/>
          <p:cNvSpPr/>
          <p:nvPr userDrawn="1"/>
        </p:nvSpPr>
        <p:spPr>
          <a:xfrm>
            <a:off x="0" y="0"/>
            <a:ext cx="12192000" cy="6858000"/>
          </a:xfrm>
          <a:prstGeom prst="rect">
            <a:avLst/>
          </a:prstGeom>
          <a:blipFill dpi="0" rotWithShape="1">
            <a:blip r:embed="rId11" cstate="print">
              <a:alphaModFix amt="28000"/>
              <a:grayscl/>
              <a:lum brigh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Tree>
    <p:extLst>
      <p:ext uri="{BB962C8B-B14F-4D97-AF65-F5344CB8AC3E}">
        <p14:creationId xmlns:p14="http://schemas.microsoft.com/office/powerpoint/2010/main" val="116261562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ransition spd="slow">
    <p:circle/>
  </p:transition>
  <p:hf hdr="0" ftr="0" dt="0"/>
  <p:txStyles>
    <p:titleStyle>
      <a:lvl1pPr algn="ctr" rtl="0" eaLnBrk="0" fontAlgn="base" hangingPunct="0">
        <a:spcBef>
          <a:spcPct val="0"/>
        </a:spcBef>
        <a:spcAft>
          <a:spcPct val="0"/>
        </a:spcAft>
        <a:defRPr sz="4400" kern="1200">
          <a:solidFill>
            <a:srgbClr val="FFC000"/>
          </a:solidFill>
          <a:latin typeface="+mj-lt"/>
          <a:ea typeface="+mj-ea"/>
          <a:cs typeface="+mj-cs"/>
        </a:defRPr>
      </a:lvl1pPr>
      <a:lvl2pPr algn="ctr" rtl="0" eaLnBrk="0" fontAlgn="base" hangingPunct="0">
        <a:spcBef>
          <a:spcPct val="0"/>
        </a:spcBef>
        <a:spcAft>
          <a:spcPct val="0"/>
        </a:spcAft>
        <a:defRPr sz="4400">
          <a:solidFill>
            <a:srgbClr val="FFC000"/>
          </a:solidFill>
          <a:latin typeface="Trebuchet MS" panose="020B0603020202020204" pitchFamily="34" charset="0"/>
        </a:defRPr>
      </a:lvl2pPr>
      <a:lvl3pPr algn="ctr" rtl="0" eaLnBrk="0" fontAlgn="base" hangingPunct="0">
        <a:spcBef>
          <a:spcPct val="0"/>
        </a:spcBef>
        <a:spcAft>
          <a:spcPct val="0"/>
        </a:spcAft>
        <a:defRPr sz="4400">
          <a:solidFill>
            <a:srgbClr val="FFC000"/>
          </a:solidFill>
          <a:latin typeface="Trebuchet MS" panose="020B0603020202020204" pitchFamily="34" charset="0"/>
        </a:defRPr>
      </a:lvl3pPr>
      <a:lvl4pPr algn="ctr" rtl="0" eaLnBrk="0" fontAlgn="base" hangingPunct="0">
        <a:spcBef>
          <a:spcPct val="0"/>
        </a:spcBef>
        <a:spcAft>
          <a:spcPct val="0"/>
        </a:spcAft>
        <a:defRPr sz="4400">
          <a:solidFill>
            <a:srgbClr val="FFC000"/>
          </a:solidFill>
          <a:latin typeface="Trebuchet MS" panose="020B0603020202020204" pitchFamily="34" charset="0"/>
        </a:defRPr>
      </a:lvl4pPr>
      <a:lvl5pPr algn="ctr" rtl="0" eaLnBrk="0" fontAlgn="base" hangingPunct="0">
        <a:spcBef>
          <a:spcPct val="0"/>
        </a:spcBef>
        <a:spcAft>
          <a:spcPct val="0"/>
        </a:spcAft>
        <a:defRPr sz="4400">
          <a:solidFill>
            <a:srgbClr val="FFC000"/>
          </a:solidFill>
          <a:latin typeface="Trebuchet MS" panose="020B06030202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grpSp>
        <p:nvGrpSpPr>
          <p:cNvPr id="1026" name="Group 6"/>
          <p:cNvGrpSpPr>
            <a:grpSpLocks/>
          </p:cNvGrpSpPr>
          <p:nvPr userDrawn="1"/>
        </p:nvGrpSpPr>
        <p:grpSpPr bwMode="auto">
          <a:xfrm>
            <a:off x="1" y="-36513"/>
            <a:ext cx="12170833" cy="2014538"/>
            <a:chOff x="15927" y="0"/>
            <a:chExt cx="9128074" cy="2013885"/>
          </a:xfrm>
        </p:grpSpPr>
        <p:sp>
          <p:nvSpPr>
            <p:cNvPr id="8" name="Title 1"/>
            <p:cNvSpPr txBox="1">
              <a:spLocks/>
            </p:cNvSpPr>
            <p:nvPr/>
          </p:nvSpPr>
          <p:spPr bwMode="auto">
            <a:xfrm>
              <a:off x="1155746" y="0"/>
              <a:ext cx="7988255" cy="20138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br>
                <a:rPr lang="en-US" altLang="en-US" sz="4400" b="1" dirty="0">
                  <a:solidFill>
                    <a:srgbClr val="FFD965"/>
                  </a:solidFill>
                </a:rPr>
              </a:br>
              <a:endParaRPr lang="en-US" altLang="en-US" sz="4400" b="1" dirty="0">
                <a:solidFill>
                  <a:srgbClr val="FFC000"/>
                </a:solidFill>
              </a:endParaRPr>
            </a:p>
          </p:txBody>
        </p:sp>
        <p:pic>
          <p:nvPicPr>
            <p:cNvPr id="1033"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927" y="0"/>
              <a:ext cx="1139773" cy="20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7B832AE-2218-4C28-9CE9-F660631DA6B7}" type="datetime1">
              <a:rPr lang="en-US">
                <a:solidFill>
                  <a:srgbClr val="FFD965">
                    <a:tint val="75000"/>
                  </a:srgbClr>
                </a:solidFill>
              </a:rPr>
              <a:pPr>
                <a:defRPr/>
              </a:pPr>
              <a:t>4/25/2017</a:t>
            </a:fld>
            <a:endParaRPr lang="en-US" dirty="0">
              <a:solidFill>
                <a:srgbClr val="FFD965">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srgbClr val="FFD965">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AF62EDEA-E2DA-481C-B4A3-E85C27C95CA6}" type="slidenum">
              <a:rPr lang="en-US"/>
              <a:pPr fontAlgn="base">
                <a:spcBef>
                  <a:spcPct val="0"/>
                </a:spcBef>
                <a:spcAft>
                  <a:spcPct val="0"/>
                </a:spcAft>
                <a:defRPr/>
              </a:pPr>
              <a:t>‹#›</a:t>
            </a:fld>
            <a:endParaRPr lang="en-US"/>
          </a:p>
        </p:txBody>
      </p:sp>
      <p:sp>
        <p:nvSpPr>
          <p:cNvPr id="10" name="Rectangle 9"/>
          <p:cNvSpPr/>
          <p:nvPr userDrawn="1"/>
        </p:nvSpPr>
        <p:spPr>
          <a:xfrm>
            <a:off x="0" y="0"/>
            <a:ext cx="12192000" cy="6858000"/>
          </a:xfrm>
          <a:prstGeom prst="rect">
            <a:avLst/>
          </a:prstGeom>
          <a:blipFill dpi="0" rotWithShape="1">
            <a:blip r:embed="rId11" cstate="print">
              <a:alphaModFix amt="28000"/>
              <a:grayscl/>
              <a:lum brigh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Tree>
    <p:extLst>
      <p:ext uri="{BB962C8B-B14F-4D97-AF65-F5344CB8AC3E}">
        <p14:creationId xmlns:p14="http://schemas.microsoft.com/office/powerpoint/2010/main" val="25064803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ransition spd="slow">
    <p:circle/>
  </p:transition>
  <p:hf hdr="0" ftr="0" dt="0"/>
  <p:txStyles>
    <p:titleStyle>
      <a:lvl1pPr algn="ctr" rtl="0" eaLnBrk="0" fontAlgn="base" hangingPunct="0">
        <a:spcBef>
          <a:spcPct val="0"/>
        </a:spcBef>
        <a:spcAft>
          <a:spcPct val="0"/>
        </a:spcAft>
        <a:defRPr sz="4400" kern="1200">
          <a:solidFill>
            <a:srgbClr val="FFC000"/>
          </a:solidFill>
          <a:latin typeface="+mj-lt"/>
          <a:ea typeface="+mj-ea"/>
          <a:cs typeface="+mj-cs"/>
        </a:defRPr>
      </a:lvl1pPr>
      <a:lvl2pPr algn="ctr" rtl="0" eaLnBrk="0" fontAlgn="base" hangingPunct="0">
        <a:spcBef>
          <a:spcPct val="0"/>
        </a:spcBef>
        <a:spcAft>
          <a:spcPct val="0"/>
        </a:spcAft>
        <a:defRPr sz="4400">
          <a:solidFill>
            <a:srgbClr val="FFC000"/>
          </a:solidFill>
          <a:latin typeface="Trebuchet MS" panose="020B0603020202020204" pitchFamily="34" charset="0"/>
        </a:defRPr>
      </a:lvl2pPr>
      <a:lvl3pPr algn="ctr" rtl="0" eaLnBrk="0" fontAlgn="base" hangingPunct="0">
        <a:spcBef>
          <a:spcPct val="0"/>
        </a:spcBef>
        <a:spcAft>
          <a:spcPct val="0"/>
        </a:spcAft>
        <a:defRPr sz="4400">
          <a:solidFill>
            <a:srgbClr val="FFC000"/>
          </a:solidFill>
          <a:latin typeface="Trebuchet MS" panose="020B0603020202020204" pitchFamily="34" charset="0"/>
        </a:defRPr>
      </a:lvl3pPr>
      <a:lvl4pPr algn="ctr" rtl="0" eaLnBrk="0" fontAlgn="base" hangingPunct="0">
        <a:spcBef>
          <a:spcPct val="0"/>
        </a:spcBef>
        <a:spcAft>
          <a:spcPct val="0"/>
        </a:spcAft>
        <a:defRPr sz="4400">
          <a:solidFill>
            <a:srgbClr val="FFC000"/>
          </a:solidFill>
          <a:latin typeface="Trebuchet MS" panose="020B0603020202020204" pitchFamily="34" charset="0"/>
        </a:defRPr>
      </a:lvl4pPr>
      <a:lvl5pPr algn="ctr" rtl="0" eaLnBrk="0" fontAlgn="base" hangingPunct="0">
        <a:spcBef>
          <a:spcPct val="0"/>
        </a:spcBef>
        <a:spcAft>
          <a:spcPct val="0"/>
        </a:spcAft>
        <a:defRPr sz="4400">
          <a:solidFill>
            <a:srgbClr val="FFC000"/>
          </a:solidFill>
          <a:latin typeface="Trebuchet MS" panose="020B06030202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grpSp>
        <p:nvGrpSpPr>
          <p:cNvPr id="1026" name="Group 6"/>
          <p:cNvGrpSpPr>
            <a:grpSpLocks/>
          </p:cNvGrpSpPr>
          <p:nvPr userDrawn="1"/>
        </p:nvGrpSpPr>
        <p:grpSpPr bwMode="auto">
          <a:xfrm>
            <a:off x="1" y="-36513"/>
            <a:ext cx="12170833" cy="2014538"/>
            <a:chOff x="15927" y="0"/>
            <a:chExt cx="9128074" cy="2013885"/>
          </a:xfrm>
        </p:grpSpPr>
        <p:sp>
          <p:nvSpPr>
            <p:cNvPr id="8" name="Title 1"/>
            <p:cNvSpPr txBox="1">
              <a:spLocks/>
            </p:cNvSpPr>
            <p:nvPr/>
          </p:nvSpPr>
          <p:spPr bwMode="auto">
            <a:xfrm>
              <a:off x="1155746" y="0"/>
              <a:ext cx="7988255" cy="20138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br>
                <a:rPr lang="en-US" altLang="en-US" sz="4400" b="1" dirty="0">
                  <a:solidFill>
                    <a:srgbClr val="FFD965"/>
                  </a:solidFill>
                </a:rPr>
              </a:br>
              <a:endParaRPr lang="en-US" altLang="en-US" sz="4400" b="1" dirty="0">
                <a:solidFill>
                  <a:srgbClr val="FFC000"/>
                </a:solidFill>
              </a:endParaRPr>
            </a:p>
          </p:txBody>
        </p:sp>
        <p:pic>
          <p:nvPicPr>
            <p:cNvPr id="1033"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927" y="0"/>
              <a:ext cx="1139773" cy="20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7B832AE-2218-4C28-9CE9-F660631DA6B7}" type="datetime1">
              <a:rPr lang="en-US">
                <a:solidFill>
                  <a:srgbClr val="FFD965">
                    <a:tint val="75000"/>
                  </a:srgbClr>
                </a:solidFill>
              </a:rPr>
              <a:pPr>
                <a:defRPr/>
              </a:pPr>
              <a:t>4/25/2017</a:t>
            </a:fld>
            <a:endParaRPr lang="en-US" dirty="0">
              <a:solidFill>
                <a:srgbClr val="FFD965">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srgbClr val="FFD965">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AF62EDEA-E2DA-481C-B4A3-E85C27C95CA6}" type="slidenum">
              <a:rPr lang="en-US"/>
              <a:pPr fontAlgn="base">
                <a:spcBef>
                  <a:spcPct val="0"/>
                </a:spcBef>
                <a:spcAft>
                  <a:spcPct val="0"/>
                </a:spcAft>
                <a:defRPr/>
              </a:pPr>
              <a:t>‹#›</a:t>
            </a:fld>
            <a:endParaRPr lang="en-US"/>
          </a:p>
        </p:txBody>
      </p:sp>
      <p:sp>
        <p:nvSpPr>
          <p:cNvPr id="10" name="Rectangle 9"/>
          <p:cNvSpPr/>
          <p:nvPr userDrawn="1"/>
        </p:nvSpPr>
        <p:spPr>
          <a:xfrm>
            <a:off x="0" y="0"/>
            <a:ext cx="12192000" cy="6858000"/>
          </a:xfrm>
          <a:prstGeom prst="rect">
            <a:avLst/>
          </a:prstGeom>
          <a:blipFill dpi="0" rotWithShape="1">
            <a:blip r:embed="rId11" cstate="print">
              <a:alphaModFix amt="28000"/>
              <a:grayscl/>
              <a:lum brigh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Tree>
    <p:extLst>
      <p:ext uri="{BB962C8B-B14F-4D97-AF65-F5344CB8AC3E}">
        <p14:creationId xmlns:p14="http://schemas.microsoft.com/office/powerpoint/2010/main" val="16264865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transition spd="slow">
    <p:circle/>
  </p:transition>
  <p:hf hdr="0" ftr="0" dt="0"/>
  <p:txStyles>
    <p:titleStyle>
      <a:lvl1pPr algn="ctr" rtl="0" eaLnBrk="0" fontAlgn="base" hangingPunct="0">
        <a:spcBef>
          <a:spcPct val="0"/>
        </a:spcBef>
        <a:spcAft>
          <a:spcPct val="0"/>
        </a:spcAft>
        <a:defRPr sz="4400" kern="1200">
          <a:solidFill>
            <a:srgbClr val="FFC000"/>
          </a:solidFill>
          <a:latin typeface="+mj-lt"/>
          <a:ea typeface="+mj-ea"/>
          <a:cs typeface="+mj-cs"/>
        </a:defRPr>
      </a:lvl1pPr>
      <a:lvl2pPr algn="ctr" rtl="0" eaLnBrk="0" fontAlgn="base" hangingPunct="0">
        <a:spcBef>
          <a:spcPct val="0"/>
        </a:spcBef>
        <a:spcAft>
          <a:spcPct val="0"/>
        </a:spcAft>
        <a:defRPr sz="4400">
          <a:solidFill>
            <a:srgbClr val="FFC000"/>
          </a:solidFill>
          <a:latin typeface="Trebuchet MS" panose="020B0603020202020204" pitchFamily="34" charset="0"/>
        </a:defRPr>
      </a:lvl2pPr>
      <a:lvl3pPr algn="ctr" rtl="0" eaLnBrk="0" fontAlgn="base" hangingPunct="0">
        <a:spcBef>
          <a:spcPct val="0"/>
        </a:spcBef>
        <a:spcAft>
          <a:spcPct val="0"/>
        </a:spcAft>
        <a:defRPr sz="4400">
          <a:solidFill>
            <a:srgbClr val="FFC000"/>
          </a:solidFill>
          <a:latin typeface="Trebuchet MS" panose="020B0603020202020204" pitchFamily="34" charset="0"/>
        </a:defRPr>
      </a:lvl3pPr>
      <a:lvl4pPr algn="ctr" rtl="0" eaLnBrk="0" fontAlgn="base" hangingPunct="0">
        <a:spcBef>
          <a:spcPct val="0"/>
        </a:spcBef>
        <a:spcAft>
          <a:spcPct val="0"/>
        </a:spcAft>
        <a:defRPr sz="4400">
          <a:solidFill>
            <a:srgbClr val="FFC000"/>
          </a:solidFill>
          <a:latin typeface="Trebuchet MS" panose="020B0603020202020204" pitchFamily="34" charset="0"/>
        </a:defRPr>
      </a:lvl4pPr>
      <a:lvl5pPr algn="ctr" rtl="0" eaLnBrk="0" fontAlgn="base" hangingPunct="0">
        <a:spcBef>
          <a:spcPct val="0"/>
        </a:spcBef>
        <a:spcAft>
          <a:spcPct val="0"/>
        </a:spcAft>
        <a:defRPr sz="4400">
          <a:solidFill>
            <a:srgbClr val="FFC000"/>
          </a:solidFill>
          <a:latin typeface="Trebuchet MS" panose="020B06030202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grpSp>
        <p:nvGrpSpPr>
          <p:cNvPr id="1026" name="Group 6"/>
          <p:cNvGrpSpPr>
            <a:grpSpLocks/>
          </p:cNvGrpSpPr>
          <p:nvPr userDrawn="1"/>
        </p:nvGrpSpPr>
        <p:grpSpPr bwMode="auto">
          <a:xfrm>
            <a:off x="1" y="-36513"/>
            <a:ext cx="12170833" cy="2014538"/>
            <a:chOff x="15927" y="0"/>
            <a:chExt cx="9128074" cy="2013885"/>
          </a:xfrm>
        </p:grpSpPr>
        <p:sp>
          <p:nvSpPr>
            <p:cNvPr id="8" name="Title 1"/>
            <p:cNvSpPr txBox="1">
              <a:spLocks/>
            </p:cNvSpPr>
            <p:nvPr/>
          </p:nvSpPr>
          <p:spPr bwMode="auto">
            <a:xfrm>
              <a:off x="1155746" y="0"/>
              <a:ext cx="7988255" cy="20138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br>
                <a:rPr lang="en-US" altLang="en-US" sz="4400" b="1" dirty="0">
                  <a:solidFill>
                    <a:srgbClr val="FFD965"/>
                  </a:solidFill>
                </a:rPr>
              </a:br>
              <a:endParaRPr lang="en-US" altLang="en-US" sz="4400" b="1" dirty="0">
                <a:solidFill>
                  <a:srgbClr val="FFC000"/>
                </a:solidFill>
              </a:endParaRPr>
            </a:p>
          </p:txBody>
        </p:sp>
        <p:pic>
          <p:nvPicPr>
            <p:cNvPr id="1033"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927" y="0"/>
              <a:ext cx="1139773" cy="20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7B832AE-2218-4C28-9CE9-F660631DA6B7}" type="datetime1">
              <a:rPr lang="en-US">
                <a:solidFill>
                  <a:srgbClr val="FFD965">
                    <a:tint val="75000"/>
                  </a:srgbClr>
                </a:solidFill>
              </a:rPr>
              <a:pPr>
                <a:defRPr/>
              </a:pPr>
              <a:t>4/25/2017</a:t>
            </a:fld>
            <a:endParaRPr lang="en-US" dirty="0">
              <a:solidFill>
                <a:srgbClr val="FFD965">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srgbClr val="FFD965">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AF62EDEA-E2DA-481C-B4A3-E85C27C95CA6}" type="slidenum">
              <a:rPr lang="en-US"/>
              <a:pPr fontAlgn="base">
                <a:spcBef>
                  <a:spcPct val="0"/>
                </a:spcBef>
                <a:spcAft>
                  <a:spcPct val="0"/>
                </a:spcAft>
                <a:defRPr/>
              </a:pPr>
              <a:t>‹#›</a:t>
            </a:fld>
            <a:endParaRPr lang="en-US"/>
          </a:p>
        </p:txBody>
      </p:sp>
      <p:sp>
        <p:nvSpPr>
          <p:cNvPr id="10" name="Rectangle 9"/>
          <p:cNvSpPr/>
          <p:nvPr userDrawn="1"/>
        </p:nvSpPr>
        <p:spPr>
          <a:xfrm>
            <a:off x="0" y="0"/>
            <a:ext cx="12192000" cy="6858000"/>
          </a:xfrm>
          <a:prstGeom prst="rect">
            <a:avLst/>
          </a:prstGeom>
          <a:blipFill dpi="0" rotWithShape="1">
            <a:blip r:embed="rId11" cstate="print">
              <a:alphaModFix amt="28000"/>
              <a:grayscl/>
              <a:lum brigh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Tree>
    <p:extLst>
      <p:ext uri="{BB962C8B-B14F-4D97-AF65-F5344CB8AC3E}">
        <p14:creationId xmlns:p14="http://schemas.microsoft.com/office/powerpoint/2010/main" val="382982299"/>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transition spd="slow">
    <p:circle/>
  </p:transition>
  <p:hf hdr="0" ftr="0" dt="0"/>
  <p:txStyles>
    <p:titleStyle>
      <a:lvl1pPr algn="ctr" rtl="0" eaLnBrk="0" fontAlgn="base" hangingPunct="0">
        <a:spcBef>
          <a:spcPct val="0"/>
        </a:spcBef>
        <a:spcAft>
          <a:spcPct val="0"/>
        </a:spcAft>
        <a:defRPr sz="4400" kern="1200">
          <a:solidFill>
            <a:srgbClr val="FFC000"/>
          </a:solidFill>
          <a:latin typeface="+mj-lt"/>
          <a:ea typeface="+mj-ea"/>
          <a:cs typeface="+mj-cs"/>
        </a:defRPr>
      </a:lvl1pPr>
      <a:lvl2pPr algn="ctr" rtl="0" eaLnBrk="0" fontAlgn="base" hangingPunct="0">
        <a:spcBef>
          <a:spcPct val="0"/>
        </a:spcBef>
        <a:spcAft>
          <a:spcPct val="0"/>
        </a:spcAft>
        <a:defRPr sz="4400">
          <a:solidFill>
            <a:srgbClr val="FFC000"/>
          </a:solidFill>
          <a:latin typeface="Trebuchet MS" panose="020B0603020202020204" pitchFamily="34" charset="0"/>
        </a:defRPr>
      </a:lvl2pPr>
      <a:lvl3pPr algn="ctr" rtl="0" eaLnBrk="0" fontAlgn="base" hangingPunct="0">
        <a:spcBef>
          <a:spcPct val="0"/>
        </a:spcBef>
        <a:spcAft>
          <a:spcPct val="0"/>
        </a:spcAft>
        <a:defRPr sz="4400">
          <a:solidFill>
            <a:srgbClr val="FFC000"/>
          </a:solidFill>
          <a:latin typeface="Trebuchet MS" panose="020B0603020202020204" pitchFamily="34" charset="0"/>
        </a:defRPr>
      </a:lvl3pPr>
      <a:lvl4pPr algn="ctr" rtl="0" eaLnBrk="0" fontAlgn="base" hangingPunct="0">
        <a:spcBef>
          <a:spcPct val="0"/>
        </a:spcBef>
        <a:spcAft>
          <a:spcPct val="0"/>
        </a:spcAft>
        <a:defRPr sz="4400">
          <a:solidFill>
            <a:srgbClr val="FFC000"/>
          </a:solidFill>
          <a:latin typeface="Trebuchet MS" panose="020B0603020202020204" pitchFamily="34" charset="0"/>
        </a:defRPr>
      </a:lvl4pPr>
      <a:lvl5pPr algn="ctr" rtl="0" eaLnBrk="0" fontAlgn="base" hangingPunct="0">
        <a:spcBef>
          <a:spcPct val="0"/>
        </a:spcBef>
        <a:spcAft>
          <a:spcPct val="0"/>
        </a:spcAft>
        <a:defRPr sz="4400">
          <a:solidFill>
            <a:srgbClr val="FFC000"/>
          </a:solidFill>
          <a:latin typeface="Trebuchet MS" panose="020B06030202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fld id="{74396F69-63D1-435F-8C75-256D5ED33DE6}" type="datetime1">
              <a:rPr lang="en-US">
                <a:solidFill>
                  <a:prstClr val="black">
                    <a:tint val="75000"/>
                  </a:prstClr>
                </a:solidFill>
                <a:latin typeface="Arial" panose="020B0604020202020204" pitchFamily="34" charset="0"/>
              </a:rPr>
              <a:pPr eaLnBrk="0" fontAlgn="base" hangingPunct="0">
                <a:spcBef>
                  <a:spcPct val="0"/>
                </a:spcBef>
                <a:spcAft>
                  <a:spcPct val="0"/>
                </a:spcAft>
                <a:defRPr/>
              </a:pPr>
              <a:t>4/25/2017</a:t>
            </a:fld>
            <a:endParaRPr 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23B48569-B299-4F36-BC92-0DA37976ABCE}" type="slidenum">
              <a:rPr lang="en-US">
                <a:solidFill>
                  <a:prstClr val="black">
                    <a:tint val="75000"/>
                  </a:prstClr>
                </a:solidFill>
                <a:latin typeface="Arial" panose="020B0604020202020204" pitchFamily="34" charset="0"/>
              </a:rPr>
              <a:pPr eaLnBrk="0" fontAlgn="base" hangingPunct="0">
                <a:spcBef>
                  <a:spcPct val="0"/>
                </a:spcBef>
                <a:spcAft>
                  <a:spcPct val="0"/>
                </a:spcAft>
                <a:defRPr/>
              </a:pPr>
              <a:t>‹#›</a:t>
            </a:fld>
            <a:endParaRPr 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15147555"/>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grpSp>
        <p:nvGrpSpPr>
          <p:cNvPr id="1026" name="Group 6"/>
          <p:cNvGrpSpPr>
            <a:grpSpLocks/>
          </p:cNvGrpSpPr>
          <p:nvPr userDrawn="1"/>
        </p:nvGrpSpPr>
        <p:grpSpPr bwMode="auto">
          <a:xfrm>
            <a:off x="1" y="-36513"/>
            <a:ext cx="12170833" cy="2014538"/>
            <a:chOff x="15927" y="0"/>
            <a:chExt cx="9128074" cy="2013885"/>
          </a:xfrm>
        </p:grpSpPr>
        <p:sp>
          <p:nvSpPr>
            <p:cNvPr id="8" name="Title 1"/>
            <p:cNvSpPr txBox="1">
              <a:spLocks/>
            </p:cNvSpPr>
            <p:nvPr/>
          </p:nvSpPr>
          <p:spPr bwMode="auto">
            <a:xfrm>
              <a:off x="1155746" y="0"/>
              <a:ext cx="7988255" cy="20138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br>
                <a:rPr lang="en-US" altLang="en-US" sz="4400" b="1" dirty="0">
                  <a:solidFill>
                    <a:srgbClr val="FFD965"/>
                  </a:solidFill>
                </a:rPr>
              </a:br>
              <a:endParaRPr lang="en-US" altLang="en-US" sz="4400" b="1" dirty="0">
                <a:solidFill>
                  <a:srgbClr val="FFC000"/>
                </a:solidFill>
              </a:endParaRPr>
            </a:p>
          </p:txBody>
        </p:sp>
        <p:pic>
          <p:nvPicPr>
            <p:cNvPr id="1033"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927" y="0"/>
              <a:ext cx="1139773" cy="20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7B832AE-2218-4C28-9CE9-F660631DA6B7}" type="datetime1">
              <a:rPr lang="en-US">
                <a:solidFill>
                  <a:srgbClr val="FFD965">
                    <a:tint val="75000"/>
                  </a:srgbClr>
                </a:solidFill>
              </a:rPr>
              <a:pPr>
                <a:defRPr/>
              </a:pPr>
              <a:t>4/25/2017</a:t>
            </a:fld>
            <a:endParaRPr lang="en-US" dirty="0">
              <a:solidFill>
                <a:srgbClr val="FFD965">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srgbClr val="FFD965">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AF62EDEA-E2DA-481C-B4A3-E85C27C95CA6}" type="slidenum">
              <a:rPr lang="en-US"/>
              <a:pPr fontAlgn="base">
                <a:spcBef>
                  <a:spcPct val="0"/>
                </a:spcBef>
                <a:spcAft>
                  <a:spcPct val="0"/>
                </a:spcAft>
                <a:defRPr/>
              </a:pPr>
              <a:t>‹#›</a:t>
            </a:fld>
            <a:endParaRPr lang="en-US"/>
          </a:p>
        </p:txBody>
      </p:sp>
      <p:sp>
        <p:nvSpPr>
          <p:cNvPr id="10" name="Rectangle 9"/>
          <p:cNvSpPr/>
          <p:nvPr userDrawn="1"/>
        </p:nvSpPr>
        <p:spPr>
          <a:xfrm>
            <a:off x="0" y="0"/>
            <a:ext cx="12192000" cy="6858000"/>
          </a:xfrm>
          <a:prstGeom prst="rect">
            <a:avLst/>
          </a:prstGeom>
          <a:blipFill dpi="0" rotWithShape="1">
            <a:blip r:embed="rId11" cstate="print">
              <a:alphaModFix amt="28000"/>
              <a:grayscl/>
              <a:lum brigh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Tree>
    <p:extLst>
      <p:ext uri="{BB962C8B-B14F-4D97-AF65-F5344CB8AC3E}">
        <p14:creationId xmlns:p14="http://schemas.microsoft.com/office/powerpoint/2010/main" val="3110203058"/>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Lst>
  <p:transition spd="slow">
    <p:circle/>
  </p:transition>
  <p:hf hdr="0" ftr="0" dt="0"/>
  <p:txStyles>
    <p:titleStyle>
      <a:lvl1pPr algn="ctr" rtl="0" eaLnBrk="0" fontAlgn="base" hangingPunct="0">
        <a:spcBef>
          <a:spcPct val="0"/>
        </a:spcBef>
        <a:spcAft>
          <a:spcPct val="0"/>
        </a:spcAft>
        <a:defRPr sz="4400" kern="1200">
          <a:solidFill>
            <a:srgbClr val="FFC000"/>
          </a:solidFill>
          <a:latin typeface="+mj-lt"/>
          <a:ea typeface="+mj-ea"/>
          <a:cs typeface="+mj-cs"/>
        </a:defRPr>
      </a:lvl1pPr>
      <a:lvl2pPr algn="ctr" rtl="0" eaLnBrk="0" fontAlgn="base" hangingPunct="0">
        <a:spcBef>
          <a:spcPct val="0"/>
        </a:spcBef>
        <a:spcAft>
          <a:spcPct val="0"/>
        </a:spcAft>
        <a:defRPr sz="4400">
          <a:solidFill>
            <a:srgbClr val="FFC000"/>
          </a:solidFill>
          <a:latin typeface="Trebuchet MS" panose="020B0603020202020204" pitchFamily="34" charset="0"/>
        </a:defRPr>
      </a:lvl2pPr>
      <a:lvl3pPr algn="ctr" rtl="0" eaLnBrk="0" fontAlgn="base" hangingPunct="0">
        <a:spcBef>
          <a:spcPct val="0"/>
        </a:spcBef>
        <a:spcAft>
          <a:spcPct val="0"/>
        </a:spcAft>
        <a:defRPr sz="4400">
          <a:solidFill>
            <a:srgbClr val="FFC000"/>
          </a:solidFill>
          <a:latin typeface="Trebuchet MS" panose="020B0603020202020204" pitchFamily="34" charset="0"/>
        </a:defRPr>
      </a:lvl3pPr>
      <a:lvl4pPr algn="ctr" rtl="0" eaLnBrk="0" fontAlgn="base" hangingPunct="0">
        <a:spcBef>
          <a:spcPct val="0"/>
        </a:spcBef>
        <a:spcAft>
          <a:spcPct val="0"/>
        </a:spcAft>
        <a:defRPr sz="4400">
          <a:solidFill>
            <a:srgbClr val="FFC000"/>
          </a:solidFill>
          <a:latin typeface="Trebuchet MS" panose="020B0603020202020204" pitchFamily="34" charset="0"/>
        </a:defRPr>
      </a:lvl4pPr>
      <a:lvl5pPr algn="ctr" rtl="0" eaLnBrk="0" fontAlgn="base" hangingPunct="0">
        <a:spcBef>
          <a:spcPct val="0"/>
        </a:spcBef>
        <a:spcAft>
          <a:spcPct val="0"/>
        </a:spcAft>
        <a:defRPr sz="4400">
          <a:solidFill>
            <a:srgbClr val="FFC000"/>
          </a:solidFill>
          <a:latin typeface="Trebuchet MS" panose="020B06030202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hyperlink" Target="https://www.youtube.com/watch?v=FfnBGolKmbM" TargetMode="External"/><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0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0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0.xml"/><Relationship Id="rId1" Type="http://schemas.openxmlformats.org/officeDocument/2006/relationships/slideLayout" Target="../slideLayouts/slideLayout5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5.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5.xml"/><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0.xml"/><Relationship Id="rId1" Type="http://schemas.openxmlformats.org/officeDocument/2006/relationships/slideLayout" Target="../slideLayouts/slideLayout53.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1.xml"/><Relationship Id="rId1" Type="http://schemas.openxmlformats.org/officeDocument/2006/relationships/slideLayout" Target="../slideLayouts/slideLayout53.xml"/><Relationship Id="rId5" Type="http://schemas.openxmlformats.org/officeDocument/2006/relationships/image" Target="../media/image32.jpeg"/><Relationship Id="rId4" Type="http://schemas.openxmlformats.org/officeDocument/2006/relationships/image" Target="../media/image31.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3.xml"/></Relationships>
</file>

<file path=ppt/slides/_rels/slide6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8.xml"/><Relationship Id="rId1" Type="http://schemas.openxmlformats.org/officeDocument/2006/relationships/slideLayout" Target="../slideLayouts/slideLayout5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0.xml"/><Relationship Id="rId1" Type="http://schemas.openxmlformats.org/officeDocument/2006/relationships/slideLayout" Target="../slideLayouts/slideLayout5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3.xml"/></Relationships>
</file>

<file path=ppt/slides/_rels/slide7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0.xml"/><Relationship Id="rId1" Type="http://schemas.openxmlformats.org/officeDocument/2006/relationships/slideLayout" Target="../slideLayouts/slideLayout72.xml"/></Relationships>
</file>

<file path=ppt/slides/_rels/slide8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2.xml"/><Relationship Id="rId1" Type="http://schemas.openxmlformats.org/officeDocument/2006/relationships/slideLayout" Target="../slideLayouts/slideLayout72.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3.xml"/></Relationships>
</file>

<file path=ppt/slides/_rels/slide8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6.xml"/><Relationship Id="rId1" Type="http://schemas.openxmlformats.org/officeDocument/2006/relationships/slideLayout" Target="../slideLayouts/slideLayout72.xml"/></Relationships>
</file>

<file path=ppt/slides/_rels/slide8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notesSlide" Target="../notesSlides/notesSlide96.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07487" y="2356712"/>
            <a:ext cx="8498971" cy="970383"/>
          </a:xfrm>
        </p:spPr>
        <p:txBody>
          <a:bodyPr>
            <a:noAutofit/>
          </a:bodyPr>
          <a:lstStyle/>
          <a:p>
            <a:pPr algn="l"/>
            <a:r>
              <a:rPr lang="en-US" sz="7200" dirty="0">
                <a:solidFill>
                  <a:srgbClr val="003399"/>
                </a:solidFill>
                <a:latin typeface="+mn-lt"/>
                <a:cs typeface="Arial" panose="020B0604020202020204" pitchFamily="34" charset="0"/>
              </a:rPr>
              <a:t>NEW OFFICERS TRAINING</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762" t="1963" r="25397" b="6626"/>
          <a:stretch/>
        </p:blipFill>
        <p:spPr>
          <a:xfrm>
            <a:off x="1062356" y="4286053"/>
            <a:ext cx="2043451" cy="173293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6590" t="44122" b="8208"/>
          <a:stretch/>
        </p:blipFill>
        <p:spPr>
          <a:xfrm>
            <a:off x="3971357" y="4278870"/>
            <a:ext cx="2021170" cy="1739981"/>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382" t="10005" r="-382" b="33338"/>
          <a:stretch/>
        </p:blipFill>
        <p:spPr>
          <a:xfrm>
            <a:off x="9753700" y="4286053"/>
            <a:ext cx="2034287" cy="1729276"/>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13835" t="9905" r="17270"/>
          <a:stretch/>
        </p:blipFill>
        <p:spPr>
          <a:xfrm>
            <a:off x="6865886" y="4281748"/>
            <a:ext cx="2022266" cy="1733581"/>
          </a:xfrm>
          <a:prstGeom prst="rect">
            <a:avLst/>
          </a:prstGeom>
        </p:spPr>
      </p:pic>
    </p:spTree>
    <p:extLst>
      <p:ext uri="{BB962C8B-B14F-4D97-AF65-F5344CB8AC3E}">
        <p14:creationId xmlns:p14="http://schemas.microsoft.com/office/powerpoint/2010/main" val="3884442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061165" y="703398"/>
            <a:ext cx="9159285" cy="1325563"/>
          </a:xfrm>
          <a:ln>
            <a:solidFill>
              <a:srgbClr val="FFC000"/>
            </a:solidFill>
          </a:ln>
          <a:effectLst>
            <a:outerShdw blurRad="50800" dist="38100" dir="2700000" algn="tl" rotWithShape="0">
              <a:prstClr val="black">
                <a:alpha val="40000"/>
              </a:prstClr>
            </a:outerShdw>
            <a:reflection blurRad="6350" stA="52000" endA="300" endPos="35000" dir="5400000" sy="-100000" algn="bl" rotWithShape="0"/>
          </a:effectLst>
        </p:spPr>
        <p:txBody>
          <a:bodyPr>
            <a:noAutofit/>
          </a:bodyPr>
          <a:lstStyle/>
          <a:p>
            <a:r>
              <a:rPr lang="en-US" sz="9600" b="1" dirty="0">
                <a:solidFill>
                  <a:srgbClr val="002060"/>
                </a:solidFill>
                <a:latin typeface="Calibri" panose="020F0502020204030204" pitchFamily="34" charset="0"/>
              </a:rPr>
              <a:t>Labor HISTORY</a:t>
            </a:r>
          </a:p>
        </p:txBody>
      </p:sp>
    </p:spTree>
    <p:extLst>
      <p:ext uri="{BB962C8B-B14F-4D97-AF65-F5344CB8AC3E}">
        <p14:creationId xmlns:p14="http://schemas.microsoft.com/office/powerpoint/2010/main" val="27370691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44007"/>
            <a:ext cx="10553700" cy="5012344"/>
          </a:xfrm>
        </p:spPr>
        <p:txBody>
          <a:bodyPr/>
          <a:lstStyle/>
          <a:p>
            <a:r>
              <a:rPr lang="en-US" sz="3000" dirty="0">
                <a:solidFill>
                  <a:schemeClr val="tx1">
                    <a:lumMod val="75000"/>
                    <a:lumOff val="25000"/>
                  </a:schemeClr>
                </a:solidFill>
              </a:rPr>
              <a:t>Only one subject at a time</a:t>
            </a:r>
          </a:p>
          <a:p>
            <a:r>
              <a:rPr lang="en-US" sz="3000" dirty="0">
                <a:solidFill>
                  <a:schemeClr val="tx1">
                    <a:lumMod val="75000"/>
                    <a:lumOff val="25000"/>
                  </a:schemeClr>
                </a:solidFill>
              </a:rPr>
              <a:t>Each proposal shall be freely debated</a:t>
            </a:r>
          </a:p>
          <a:p>
            <a:r>
              <a:rPr lang="en-US" sz="3000" dirty="0">
                <a:solidFill>
                  <a:schemeClr val="tx1">
                    <a:lumMod val="75000"/>
                    <a:lumOff val="25000"/>
                  </a:schemeClr>
                </a:solidFill>
              </a:rPr>
              <a:t>The will of the majority rules, but the minority has the right to present a case</a:t>
            </a:r>
          </a:p>
          <a:p>
            <a:r>
              <a:rPr lang="en-US" sz="3000" dirty="0">
                <a:solidFill>
                  <a:schemeClr val="tx1">
                    <a:lumMod val="75000"/>
                    <a:lumOff val="25000"/>
                  </a:schemeClr>
                </a:solidFill>
              </a:rPr>
              <a:t>Each member has rights and responsibilities equal to every other member</a:t>
            </a:r>
          </a:p>
          <a:p>
            <a:r>
              <a:rPr lang="en-US" sz="3000" dirty="0">
                <a:solidFill>
                  <a:schemeClr val="tx1">
                    <a:lumMod val="75000"/>
                    <a:lumOff val="25000"/>
                  </a:schemeClr>
                </a:solidFill>
              </a:rPr>
              <a:t>The desires of membership should move along such that the welfare of the organization as a whole is served</a:t>
            </a:r>
          </a:p>
        </p:txBody>
      </p:sp>
      <p:sp>
        <p:nvSpPr>
          <p:cNvPr id="3" name="Title 2"/>
          <p:cNvSpPr>
            <a:spLocks noGrp="1"/>
          </p:cNvSpPr>
          <p:nvPr>
            <p:ph type="title"/>
          </p:nvPr>
        </p:nvSpPr>
        <p:spPr>
          <a:xfrm>
            <a:off x="330066" y="401363"/>
            <a:ext cx="11367947" cy="717989"/>
          </a:xfrm>
        </p:spPr>
        <p:txBody>
          <a:bodyPr/>
          <a:lstStyle/>
          <a:p>
            <a:r>
              <a:rPr lang="en-US" dirty="0"/>
              <a:t>Parliamentary Procedure</a:t>
            </a:r>
          </a:p>
        </p:txBody>
      </p:sp>
      <p:sp>
        <p:nvSpPr>
          <p:cNvPr id="4" name="Slide Number Placeholder 3"/>
          <p:cNvSpPr>
            <a:spLocks noGrp="1"/>
          </p:cNvSpPr>
          <p:nvPr>
            <p:ph type="sldNum" sz="quarter" idx="12"/>
          </p:nvPr>
        </p:nvSpPr>
        <p:spPr/>
        <p:txBody>
          <a:bodyPr/>
          <a:lstStyle/>
          <a:p>
            <a:pPr>
              <a:defRPr/>
            </a:pPr>
            <a:fld id="{1764DD08-AC14-473E-AF7D-64222617ACC3}" type="slidenum">
              <a:rPr lang="en-US" smtClean="0"/>
              <a:pPr>
                <a:defRPr/>
              </a:pPr>
              <a:t>100</a:t>
            </a:fld>
            <a:endParaRPr lang="en-US" dirty="0"/>
          </a:p>
        </p:txBody>
      </p:sp>
    </p:spTree>
    <p:extLst>
      <p:ext uri="{BB962C8B-B14F-4D97-AF65-F5344CB8AC3E}">
        <p14:creationId xmlns:p14="http://schemas.microsoft.com/office/powerpoint/2010/main" val="248771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Rectangle 4"/>
          <p:cNvSpPr/>
          <p:nvPr/>
        </p:nvSpPr>
        <p:spPr>
          <a:xfrm>
            <a:off x="630621" y="1324303"/>
            <a:ext cx="9506607" cy="740980"/>
          </a:xfrm>
          <a:prstGeom prst="rect">
            <a:avLst/>
          </a:prstGeom>
          <a:solidFill>
            <a:srgbClr val="FFFF66">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909148" y="1391305"/>
            <a:ext cx="9291145" cy="721276"/>
          </a:xfrm>
        </p:spPr>
        <p:txBody>
          <a:bodyPr/>
          <a:lstStyle/>
          <a:p>
            <a:pPr marL="0" indent="0">
              <a:buNone/>
            </a:pPr>
            <a:r>
              <a:rPr lang="en-US" sz="3000" dirty="0">
                <a:solidFill>
                  <a:schemeClr val="tx1">
                    <a:lumMod val="75000"/>
                    <a:lumOff val="25000"/>
                  </a:schemeClr>
                </a:solidFill>
                <a:hlinkClick r:id="rId3"/>
              </a:rPr>
              <a:t>https://www.youtube.com/watch?v=FfnBGolKmbM</a:t>
            </a:r>
            <a:endParaRPr lang="en-US" sz="3000" dirty="0">
              <a:solidFill>
                <a:schemeClr val="tx1">
                  <a:lumMod val="75000"/>
                  <a:lumOff val="25000"/>
                </a:schemeClr>
              </a:solidFill>
            </a:endParaRPr>
          </a:p>
          <a:p>
            <a:pPr marL="0" indent="0">
              <a:buNone/>
            </a:pPr>
            <a:endParaRPr lang="en-US" sz="3000" dirty="0">
              <a:solidFill>
                <a:schemeClr val="tx1">
                  <a:lumMod val="75000"/>
                  <a:lumOff val="25000"/>
                </a:schemeClr>
              </a:solidFill>
            </a:endParaRPr>
          </a:p>
        </p:txBody>
      </p:sp>
      <p:sp>
        <p:nvSpPr>
          <p:cNvPr id="3" name="Title 2"/>
          <p:cNvSpPr>
            <a:spLocks noGrp="1"/>
          </p:cNvSpPr>
          <p:nvPr>
            <p:ph type="title"/>
          </p:nvPr>
        </p:nvSpPr>
        <p:spPr>
          <a:xfrm>
            <a:off x="330066" y="401363"/>
            <a:ext cx="11367947" cy="717989"/>
          </a:xfrm>
        </p:spPr>
        <p:txBody>
          <a:bodyPr/>
          <a:lstStyle/>
          <a:p>
            <a:r>
              <a:rPr lang="en-US" dirty="0"/>
              <a:t>Parliamentary Procedure and Robert’s Rules</a:t>
            </a:r>
          </a:p>
        </p:txBody>
      </p:sp>
      <p:sp>
        <p:nvSpPr>
          <p:cNvPr id="4" name="Slide Number Placeholder 3"/>
          <p:cNvSpPr>
            <a:spLocks noGrp="1"/>
          </p:cNvSpPr>
          <p:nvPr>
            <p:ph type="sldNum" sz="quarter" idx="12"/>
          </p:nvPr>
        </p:nvSpPr>
        <p:spPr/>
        <p:txBody>
          <a:bodyPr/>
          <a:lstStyle/>
          <a:p>
            <a:pPr>
              <a:defRPr/>
            </a:pPr>
            <a:fld id="{1764DD08-AC14-473E-AF7D-64222617ACC3}" type="slidenum">
              <a:rPr lang="en-US" smtClean="0"/>
              <a:pPr>
                <a:defRPr/>
              </a:pPr>
              <a:t>101</a:t>
            </a:fld>
            <a:endParaRPr lang="en-US" dirty="0"/>
          </a:p>
        </p:txBody>
      </p:sp>
      <p:sp>
        <p:nvSpPr>
          <p:cNvPr id="6" name="Content Placeholder 1"/>
          <p:cNvSpPr txBox="1">
            <a:spLocks/>
          </p:cNvSpPr>
          <p:nvPr/>
        </p:nvSpPr>
        <p:spPr>
          <a:xfrm>
            <a:off x="909148" y="3452648"/>
            <a:ext cx="9443546" cy="2856405"/>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3000" i="1" dirty="0">
              <a:solidFill>
                <a:schemeClr val="tx1">
                  <a:lumMod val="75000"/>
                  <a:lumOff val="25000"/>
                </a:schemeClr>
              </a:solidFill>
            </a:endParaRPr>
          </a:p>
        </p:txBody>
      </p:sp>
    </p:spTree>
    <p:extLst>
      <p:ext uri="{BB962C8B-B14F-4D97-AF65-F5344CB8AC3E}">
        <p14:creationId xmlns:p14="http://schemas.microsoft.com/office/powerpoint/2010/main" val="3555046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buFont typeface="Wingdings" panose="05000000000000000000" pitchFamily="2" charset="2"/>
              <a:buChar char="ü"/>
            </a:pPr>
            <a:r>
              <a:rPr lang="en-US" dirty="0">
                <a:solidFill>
                  <a:schemeClr val="bg1"/>
                </a:solidFill>
              </a:rPr>
              <a:t>Complete the training evaluation</a:t>
            </a:r>
          </a:p>
          <a:p>
            <a:pPr>
              <a:lnSpc>
                <a:spcPct val="150000"/>
              </a:lnSpc>
              <a:buFont typeface="Wingdings" panose="05000000000000000000" pitchFamily="2" charset="2"/>
              <a:buChar char="ü"/>
            </a:pPr>
            <a:r>
              <a:rPr lang="en-US" dirty="0">
                <a:solidFill>
                  <a:schemeClr val="bg1"/>
                </a:solidFill>
              </a:rPr>
              <a:t>Spend time with your notes/workbook</a:t>
            </a:r>
          </a:p>
          <a:p>
            <a:pPr>
              <a:lnSpc>
                <a:spcPct val="150000"/>
              </a:lnSpc>
              <a:buFont typeface="Wingdings" panose="05000000000000000000" pitchFamily="2" charset="2"/>
              <a:buChar char="ü"/>
            </a:pPr>
            <a:r>
              <a:rPr lang="en-US" dirty="0">
                <a:solidFill>
                  <a:schemeClr val="bg1"/>
                </a:solidFill>
              </a:rPr>
              <a:t>Look for training opportunities</a:t>
            </a:r>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p:txBody>
      </p:sp>
      <p:sp>
        <p:nvSpPr>
          <p:cNvPr id="3" name="Title 2"/>
          <p:cNvSpPr>
            <a:spLocks noGrp="1"/>
          </p:cNvSpPr>
          <p:nvPr>
            <p:ph type="title"/>
          </p:nvPr>
        </p:nvSpPr>
        <p:spPr>
          <a:xfrm>
            <a:off x="330067" y="401363"/>
            <a:ext cx="10972800" cy="1143000"/>
          </a:xfrm>
        </p:spPr>
        <p:txBody>
          <a:bodyPr/>
          <a:lstStyle/>
          <a:p>
            <a:r>
              <a:rPr lang="en-US" dirty="0"/>
              <a:t>Close Out/Next Steps</a:t>
            </a:r>
          </a:p>
        </p:txBody>
      </p:sp>
      <p:sp>
        <p:nvSpPr>
          <p:cNvPr id="4" name="Slide Number Placeholder 3"/>
          <p:cNvSpPr>
            <a:spLocks noGrp="1"/>
          </p:cNvSpPr>
          <p:nvPr>
            <p:ph type="sldNum" sz="quarter" idx="12"/>
          </p:nvPr>
        </p:nvSpPr>
        <p:spPr/>
        <p:txBody>
          <a:bodyPr/>
          <a:lstStyle/>
          <a:p>
            <a:pPr>
              <a:defRPr/>
            </a:pPr>
            <a:fld id="{1764DD08-AC14-473E-AF7D-64222617ACC3}" type="slidenum">
              <a:rPr lang="en-US" smtClean="0"/>
              <a:pPr>
                <a:defRPr/>
              </a:pPr>
              <a:t>102</a:t>
            </a:fld>
            <a:endParaRPr lang="en-US" dirty="0"/>
          </a:p>
        </p:txBody>
      </p:sp>
    </p:spTree>
    <p:extLst>
      <p:ext uri="{BB962C8B-B14F-4D97-AF65-F5344CB8AC3E}">
        <p14:creationId xmlns:p14="http://schemas.microsoft.com/office/powerpoint/2010/main" val="1246081026"/>
      </p:ext>
    </p:extLst>
  </p:cSld>
  <p:clrMapOvr>
    <a:masterClrMapping/>
  </p:clrMapOvr>
  <p:transition spd="slow">
    <p:circl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880315" y="722448"/>
            <a:ext cx="7660685" cy="1325563"/>
          </a:xfrm>
          <a:ln>
            <a:solidFill>
              <a:srgbClr val="FFC000"/>
            </a:solidFill>
          </a:ln>
          <a:effectLst>
            <a:outerShdw blurRad="50800" dist="38100" dir="2700000" algn="tl" rotWithShape="0">
              <a:prstClr val="black">
                <a:alpha val="40000"/>
              </a:prstClr>
            </a:outerShdw>
            <a:reflection blurRad="6350" stA="52000" endA="300" endPos="35000" dir="5400000" sy="-100000" algn="bl" rotWithShape="0"/>
          </a:effectLst>
        </p:spPr>
        <p:txBody>
          <a:bodyPr>
            <a:noAutofit/>
          </a:bodyPr>
          <a:lstStyle/>
          <a:p>
            <a:r>
              <a:rPr lang="en-US" sz="9600" b="1" dirty="0">
                <a:solidFill>
                  <a:srgbClr val="002060"/>
                </a:solidFill>
                <a:latin typeface="Calibri" panose="020F0502020204030204" pitchFamily="34" charset="0"/>
              </a:rPr>
              <a:t>AFGE HISTORY</a:t>
            </a:r>
          </a:p>
        </p:txBody>
      </p:sp>
    </p:spTree>
    <p:extLst>
      <p:ext uri="{BB962C8B-B14F-4D97-AF65-F5344CB8AC3E}">
        <p14:creationId xmlns:p14="http://schemas.microsoft.com/office/powerpoint/2010/main" val="2037938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050" y="1120775"/>
            <a:ext cx="10515600" cy="4351338"/>
          </a:xfrm>
        </p:spPr>
        <p:txBody>
          <a:bodyPr>
            <a:noAutofit/>
          </a:bodyPr>
          <a:lstStyle/>
          <a:p>
            <a:pPr marL="0" indent="0" algn="ctr">
              <a:buNone/>
            </a:pPr>
            <a:r>
              <a:rPr lang="en-US" sz="5400" b="1" dirty="0">
                <a:latin typeface="AngsanaUPC" panose="02020603050405020304" pitchFamily="18" charset="-34"/>
                <a:cs typeface="AngsanaUPC" panose="02020603050405020304" pitchFamily="18" charset="-34"/>
              </a:rPr>
              <a:t>“”Without unions, workers will lose many of the protections against abusive employers.  Wages for all will be depressed, even as corporate profits soar.  The American Dream will be destroyed for millions.  And we will have a government of the corporations, by the already powerful, for the wealthy. “”</a:t>
            </a:r>
          </a:p>
        </p:txBody>
      </p:sp>
    </p:spTree>
    <p:extLst>
      <p:ext uri="{BB962C8B-B14F-4D97-AF65-F5344CB8AC3E}">
        <p14:creationId xmlns:p14="http://schemas.microsoft.com/office/powerpoint/2010/main" val="918915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9044" y="849086"/>
            <a:ext cx="10364755" cy="3687440"/>
          </a:xfrm>
          <a:effectLst>
            <a:outerShdw blurRad="50800" dist="38100" dir="2700000" algn="tl" rotWithShape="0">
              <a:prstClr val="black">
                <a:alpha val="40000"/>
              </a:prstClr>
            </a:outerShdw>
          </a:effectLst>
        </p:spPr>
        <p:txBody>
          <a:bodyPr>
            <a:normAutofit/>
          </a:bodyPr>
          <a:lstStyle/>
          <a:p>
            <a:pPr algn="ctr"/>
            <a:r>
              <a:rPr lang="en-US" sz="8000" dirty="0">
                <a:solidFill>
                  <a:schemeClr val="bg1"/>
                </a:solidFill>
                <a:latin typeface="Arial Black" panose="020B0A04020102020204" pitchFamily="34" charset="0"/>
              </a:rPr>
              <a:t>AFGE National Constitution</a:t>
            </a:r>
          </a:p>
        </p:txBody>
      </p:sp>
    </p:spTree>
    <p:extLst>
      <p:ext uri="{BB962C8B-B14F-4D97-AF65-F5344CB8AC3E}">
        <p14:creationId xmlns:p14="http://schemas.microsoft.com/office/powerpoint/2010/main" val="674835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956491" y="336147"/>
            <a:ext cx="4520862" cy="62475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5295900" y="546100"/>
            <a:ext cx="6311900" cy="5570756"/>
          </a:xfrm>
          <a:prstGeom prst="rect">
            <a:avLst/>
          </a:prstGeom>
          <a:noFill/>
        </p:spPr>
        <p:txBody>
          <a:bodyPr wrap="square" rtlCol="0">
            <a:spAutoFit/>
          </a:bodyPr>
          <a:lstStyle/>
          <a:p>
            <a:pPr marL="285750" indent="-285750" algn="ctr">
              <a:lnSpc>
                <a:spcPct val="200000"/>
              </a:lnSpc>
              <a:buFont typeface="Arial" panose="020B0604020202020204" pitchFamily="34" charset="0"/>
              <a:buChar char="•"/>
            </a:pPr>
            <a:r>
              <a:rPr lang="en-US" sz="3200" b="1" dirty="0">
                <a:solidFill>
                  <a:schemeClr val="accent4"/>
                </a:solidFill>
                <a:latin typeface="Calibri" panose="020F0502020204030204" pitchFamily="34" charset="0"/>
              </a:rPr>
              <a:t>Membership</a:t>
            </a:r>
          </a:p>
          <a:p>
            <a:pPr marL="285750" indent="-285750" algn="ctr">
              <a:lnSpc>
                <a:spcPct val="200000"/>
              </a:lnSpc>
              <a:buFont typeface="Arial" panose="020B0604020202020204" pitchFamily="34" charset="0"/>
              <a:buChar char="•"/>
            </a:pPr>
            <a:r>
              <a:rPr lang="en-US" sz="3200" b="1" dirty="0">
                <a:solidFill>
                  <a:schemeClr val="accent4"/>
                </a:solidFill>
                <a:latin typeface="Calibri" panose="020F0502020204030204" pitchFamily="34" charset="0"/>
              </a:rPr>
              <a:t>Structure and Governance</a:t>
            </a:r>
          </a:p>
          <a:p>
            <a:pPr marL="285750" indent="-285750" algn="ctr">
              <a:lnSpc>
                <a:spcPct val="200000"/>
              </a:lnSpc>
              <a:buFont typeface="Arial" panose="020B0604020202020204" pitchFamily="34" charset="0"/>
              <a:buChar char="•"/>
            </a:pPr>
            <a:r>
              <a:rPr lang="en-US" sz="3200" b="1" dirty="0">
                <a:solidFill>
                  <a:schemeClr val="accent4"/>
                </a:solidFill>
                <a:latin typeface="Calibri" panose="020F0502020204030204" pitchFamily="34" charset="0"/>
              </a:rPr>
              <a:t>Duties of Officers</a:t>
            </a:r>
          </a:p>
          <a:p>
            <a:pPr marL="285750" indent="-285750" algn="ctr">
              <a:lnSpc>
                <a:spcPct val="200000"/>
              </a:lnSpc>
              <a:buFont typeface="Arial" panose="020B0604020202020204" pitchFamily="34" charset="0"/>
              <a:buChar char="•"/>
            </a:pPr>
            <a:r>
              <a:rPr lang="en-US" sz="3200" b="1" dirty="0">
                <a:solidFill>
                  <a:schemeClr val="accent4"/>
                </a:solidFill>
                <a:latin typeface="Calibri" panose="020F0502020204030204" pitchFamily="34" charset="0"/>
              </a:rPr>
              <a:t>Discipline</a:t>
            </a:r>
          </a:p>
          <a:p>
            <a:pPr marL="285750" indent="-285750" algn="ctr">
              <a:lnSpc>
                <a:spcPct val="200000"/>
              </a:lnSpc>
              <a:buFont typeface="Arial" panose="020B0604020202020204" pitchFamily="34" charset="0"/>
              <a:buChar char="•"/>
            </a:pPr>
            <a:r>
              <a:rPr lang="en-US" sz="3200" b="1" dirty="0">
                <a:solidFill>
                  <a:schemeClr val="accent4"/>
                </a:solidFill>
                <a:latin typeface="Calibri" panose="020F0502020204030204" pitchFamily="34" charset="0"/>
              </a:rPr>
              <a:t>Election of Officers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3947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1)">
                                      <p:cBhvr>
                                        <p:cTn id="10" dur="2000"/>
                                        <p:tgtEl>
                                          <p:spTgt spid="5">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heel(1)">
                                      <p:cBhvr>
                                        <p:cTn id="13" dur="2000"/>
                                        <p:tgtEl>
                                          <p:spTgt spid="5">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heel(1)">
                                      <p:cBhvr>
                                        <p:cTn id="16" dur="2000"/>
                                        <p:tgtEl>
                                          <p:spTgt spid="5">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heel(1)">
                                      <p:cBhvr>
                                        <p:cTn id="19"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8849" y="2294730"/>
            <a:ext cx="5356759" cy="4035425"/>
          </a:xfrm>
          <a:prstGeom prst="rect">
            <a:avLst/>
          </a:prstGeom>
        </p:spPr>
      </p:pic>
      <p:sp>
        <p:nvSpPr>
          <p:cNvPr id="3" name="Content Placeholder 2"/>
          <p:cNvSpPr>
            <a:spLocks noGrp="1"/>
          </p:cNvSpPr>
          <p:nvPr>
            <p:ph idx="1"/>
          </p:nvPr>
        </p:nvSpPr>
        <p:spPr>
          <a:xfrm>
            <a:off x="342900" y="520699"/>
            <a:ext cx="11264900" cy="1498601"/>
          </a:xfrm>
        </p:spPr>
        <p:txBody>
          <a:bodyPr>
            <a:normAutofit/>
          </a:bodyPr>
          <a:lstStyle/>
          <a:p>
            <a:pPr marL="0" indent="0" algn="ctr">
              <a:buNone/>
            </a:pPr>
            <a:r>
              <a:rPr lang="en-US" sz="4400" b="1" dirty="0">
                <a:solidFill>
                  <a:srgbClr val="FFC000"/>
                </a:solidFill>
                <a:latin typeface="Calibri" panose="020F0502020204030204" pitchFamily="34" charset="0"/>
              </a:rPr>
              <a:t>In the Constitution!</a:t>
            </a:r>
          </a:p>
          <a:p>
            <a:pPr marL="0" indent="0" algn="ctr">
              <a:buNone/>
            </a:pPr>
            <a:r>
              <a:rPr lang="en-US" sz="4400" b="1" dirty="0">
                <a:solidFill>
                  <a:schemeClr val="bg1"/>
                </a:solidFill>
                <a:latin typeface="Calibri" panose="020F0502020204030204" pitchFamily="34" charset="0"/>
              </a:rPr>
              <a:t>Scavenger Hunt </a:t>
            </a:r>
          </a:p>
        </p:txBody>
      </p:sp>
    </p:spTree>
    <p:extLst>
      <p:ext uri="{BB962C8B-B14F-4D97-AF65-F5344CB8AC3E}">
        <p14:creationId xmlns:p14="http://schemas.microsoft.com/office/powerpoint/2010/main" val="4280669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8849" y="2294730"/>
            <a:ext cx="5356759" cy="4035425"/>
          </a:xfrm>
          <a:prstGeom prst="rect">
            <a:avLst/>
          </a:prstGeom>
        </p:spPr>
      </p:pic>
      <p:sp>
        <p:nvSpPr>
          <p:cNvPr id="3" name="Content Placeholder 2"/>
          <p:cNvSpPr>
            <a:spLocks noGrp="1"/>
          </p:cNvSpPr>
          <p:nvPr>
            <p:ph idx="1"/>
          </p:nvPr>
        </p:nvSpPr>
        <p:spPr>
          <a:xfrm>
            <a:off x="544778" y="266699"/>
            <a:ext cx="11264900" cy="1498601"/>
          </a:xfrm>
        </p:spPr>
        <p:txBody>
          <a:bodyPr>
            <a:normAutofit/>
          </a:bodyPr>
          <a:lstStyle/>
          <a:p>
            <a:pPr marL="0" indent="0" algn="ctr">
              <a:buNone/>
            </a:pPr>
            <a:r>
              <a:rPr lang="en-US" sz="4400" dirty="0">
                <a:solidFill>
                  <a:srgbClr val="FFC000"/>
                </a:solidFill>
                <a:latin typeface="Calibri" panose="020F0502020204030204" pitchFamily="34" charset="0"/>
              </a:rPr>
              <a:t>In the Constitution! Scavenger Hunt </a:t>
            </a:r>
          </a:p>
          <a:p>
            <a:pPr marL="0" indent="0" algn="ctr">
              <a:buNone/>
            </a:pPr>
            <a:r>
              <a:rPr lang="en-US" sz="4400" b="1" dirty="0">
                <a:solidFill>
                  <a:schemeClr val="bg1"/>
                </a:solidFill>
                <a:latin typeface="Calibri" panose="020F0502020204030204" pitchFamily="34" charset="0"/>
              </a:rPr>
              <a:t>Structure and Governance</a:t>
            </a:r>
          </a:p>
        </p:txBody>
      </p:sp>
    </p:spTree>
    <p:extLst>
      <p:ext uri="{BB962C8B-B14F-4D97-AF65-F5344CB8AC3E}">
        <p14:creationId xmlns:p14="http://schemas.microsoft.com/office/powerpoint/2010/main" val="199300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3856039" y="3744914"/>
            <a:ext cx="4262437" cy="2808287"/>
            <a:chOff x="-316264" y="4586659"/>
            <a:chExt cx="6007866" cy="4417694"/>
          </a:xfrm>
        </p:grpSpPr>
        <p:sp>
          <p:nvSpPr>
            <p:cNvPr id="5" name="Oval 4"/>
            <p:cNvSpPr/>
            <p:nvPr/>
          </p:nvSpPr>
          <p:spPr>
            <a:xfrm>
              <a:off x="721967" y="7153867"/>
              <a:ext cx="3973919" cy="169066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29004" tIns="14502" rIns="29004" bIns="14502" anchor="ctr"/>
            <a:lstStyle/>
            <a:p>
              <a:pPr algn="ctr" defTabSz="257815">
                <a:defRPr/>
              </a:pPr>
              <a:r>
                <a:rPr lang="en-US" sz="2030" kern="0" dirty="0">
                  <a:solidFill>
                    <a:prstClr val="white"/>
                  </a:solidFill>
                </a:rPr>
                <a:t>MEMBERS</a:t>
              </a:r>
            </a:p>
          </p:txBody>
        </p:sp>
        <p:sp>
          <p:nvSpPr>
            <p:cNvPr id="6" name="Rectangle 5"/>
            <p:cNvSpPr/>
            <p:nvPr/>
          </p:nvSpPr>
          <p:spPr>
            <a:xfrm>
              <a:off x="1395474" y="5620534"/>
              <a:ext cx="2412097" cy="3870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29004" tIns="14502" rIns="29004" bIns="14502" anchor="ctr"/>
            <a:lstStyle/>
            <a:p>
              <a:pPr algn="ctr" defTabSz="257815">
                <a:defRPr/>
              </a:pPr>
              <a:r>
                <a:rPr lang="en-US" sz="1353" kern="0" dirty="0">
                  <a:solidFill>
                    <a:srgbClr val="FFFF00"/>
                  </a:solidFill>
                  <a:effectLst>
                    <a:outerShdw blurRad="38100" dist="38100" dir="2700000" algn="tl">
                      <a:srgbClr val="000000">
                        <a:alpha val="43137"/>
                      </a:srgbClr>
                    </a:outerShdw>
                  </a:effectLst>
                </a:rPr>
                <a:t>Local President</a:t>
              </a:r>
            </a:p>
          </p:txBody>
        </p:sp>
        <p:sp>
          <p:nvSpPr>
            <p:cNvPr id="7" name="Rectangle 6"/>
            <p:cNvSpPr/>
            <p:nvPr/>
          </p:nvSpPr>
          <p:spPr>
            <a:xfrm>
              <a:off x="1395474" y="6107504"/>
              <a:ext cx="2412097" cy="32964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29004" tIns="14502" rIns="29004" bIns="14502" anchor="ctr"/>
            <a:lstStyle/>
            <a:p>
              <a:pPr algn="ctr" defTabSz="257815">
                <a:defRPr/>
              </a:pPr>
              <a:r>
                <a:rPr lang="en-US" sz="1353" kern="0" dirty="0">
                  <a:solidFill>
                    <a:srgbClr val="FFFF00"/>
                  </a:solidFill>
                  <a:effectLst>
                    <a:outerShdw blurRad="38100" dist="38100" dir="2700000" algn="tl">
                      <a:srgbClr val="000000">
                        <a:alpha val="43137"/>
                      </a:srgbClr>
                    </a:outerShdw>
                  </a:effectLst>
                </a:rPr>
                <a:t>Local Executive Board</a:t>
              </a:r>
            </a:p>
          </p:txBody>
        </p:sp>
        <p:sp>
          <p:nvSpPr>
            <p:cNvPr id="8" name="Rectangle 7"/>
            <p:cNvSpPr/>
            <p:nvPr/>
          </p:nvSpPr>
          <p:spPr>
            <a:xfrm>
              <a:off x="1395474" y="6629437"/>
              <a:ext cx="2412097" cy="33213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29004" tIns="14502" rIns="29004" bIns="14502" anchor="ctr"/>
            <a:lstStyle/>
            <a:p>
              <a:pPr algn="ctr" defTabSz="257815">
                <a:defRPr/>
              </a:pPr>
              <a:r>
                <a:rPr lang="en-US" sz="1353" kern="0" dirty="0">
                  <a:solidFill>
                    <a:srgbClr val="FFFF00"/>
                  </a:solidFill>
                  <a:effectLst>
                    <a:outerShdw blurRad="38100" dist="38100" dir="2700000" algn="tl">
                      <a:srgbClr val="000000">
                        <a:alpha val="43137"/>
                      </a:srgbClr>
                    </a:outerShdw>
                  </a:effectLst>
                </a:rPr>
                <a:t>Stewards</a:t>
              </a:r>
            </a:p>
          </p:txBody>
        </p:sp>
        <p:sp>
          <p:nvSpPr>
            <p:cNvPr id="9" name="Oval 8"/>
            <p:cNvSpPr/>
            <p:nvPr/>
          </p:nvSpPr>
          <p:spPr>
            <a:xfrm>
              <a:off x="-316264" y="4586659"/>
              <a:ext cx="6007866" cy="44176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51561" tIns="25780" rIns="51561" bIns="25780" anchor="ctr"/>
            <a:lstStyle/>
            <a:p>
              <a:pPr algn="ctr" defTabSz="257815">
                <a:defRPr/>
              </a:pPr>
              <a:endParaRPr lang="en-US" sz="1015" kern="0">
                <a:solidFill>
                  <a:prstClr val="white"/>
                </a:solidFill>
              </a:endParaRPr>
            </a:p>
          </p:txBody>
        </p:sp>
        <p:sp>
          <p:nvSpPr>
            <p:cNvPr id="10" name="TextBox 9"/>
            <p:cNvSpPr txBox="1"/>
            <p:nvPr/>
          </p:nvSpPr>
          <p:spPr>
            <a:xfrm>
              <a:off x="1679646" y="5091110"/>
              <a:ext cx="1834805" cy="529424"/>
            </a:xfrm>
            <a:prstGeom prst="rect">
              <a:avLst/>
            </a:prstGeom>
            <a:noFill/>
          </p:spPr>
          <p:txBody>
            <a:bodyPr>
              <a:spAutoFit/>
            </a:bodyPr>
            <a:lstStyle/>
            <a:p>
              <a:pPr algn="ctr" defTabSz="257815">
                <a:defRPr/>
              </a:pPr>
              <a:r>
                <a:rPr lang="en-US" sz="1579" b="1" kern="0" dirty="0">
                  <a:solidFill>
                    <a:prstClr val="black"/>
                  </a:solidFill>
                  <a:latin typeface="Arial" panose="020B0604020202020204" pitchFamily="34" charset="0"/>
                </a:rPr>
                <a:t>LOCALS</a:t>
              </a:r>
              <a:r>
                <a:rPr lang="en-US" sz="1015" kern="0" dirty="0">
                  <a:solidFill>
                    <a:prstClr val="black"/>
                  </a:solidFill>
                  <a:latin typeface="Arial" panose="020B0604020202020204" pitchFamily="34" charset="0"/>
                </a:rPr>
                <a:t> </a:t>
              </a:r>
            </a:p>
          </p:txBody>
        </p:sp>
      </p:grpSp>
      <p:grpSp>
        <p:nvGrpSpPr>
          <p:cNvPr id="33795" name="Group 40"/>
          <p:cNvGrpSpPr>
            <a:grpSpLocks/>
          </p:cNvGrpSpPr>
          <p:nvPr/>
        </p:nvGrpSpPr>
        <p:grpSpPr bwMode="auto">
          <a:xfrm>
            <a:off x="4122738" y="1487488"/>
            <a:ext cx="3600450" cy="2578100"/>
            <a:chOff x="4408899" y="1225321"/>
            <a:chExt cx="6696633" cy="5157822"/>
          </a:xfrm>
        </p:grpSpPr>
        <p:sp>
          <p:nvSpPr>
            <p:cNvPr id="12" name="Rectangle 11"/>
            <p:cNvSpPr/>
            <p:nvPr/>
          </p:nvSpPr>
          <p:spPr>
            <a:xfrm>
              <a:off x="5498430" y="2448080"/>
              <a:ext cx="4313837" cy="85434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29004" tIns="14502" rIns="29004" bIns="14502" anchor="ctr"/>
            <a:lstStyle/>
            <a:p>
              <a:pPr algn="ctr" defTabSz="257815">
                <a:defRPr/>
              </a:pPr>
              <a:r>
                <a:rPr lang="en-US" sz="1579" kern="0" dirty="0">
                  <a:solidFill>
                    <a:srgbClr val="FFFF00"/>
                  </a:solidFill>
                  <a:effectLst>
                    <a:outerShdw blurRad="38100" dist="38100" dir="2700000" algn="tl">
                      <a:srgbClr val="000000">
                        <a:alpha val="43137"/>
                      </a:srgbClr>
                    </a:outerShdw>
                  </a:effectLst>
                </a:rPr>
                <a:t>National Vice President</a:t>
              </a:r>
            </a:p>
          </p:txBody>
        </p:sp>
        <p:sp>
          <p:nvSpPr>
            <p:cNvPr id="13" name="Rectangle 12"/>
            <p:cNvSpPr/>
            <p:nvPr/>
          </p:nvSpPr>
          <p:spPr>
            <a:xfrm>
              <a:off x="5271076" y="3699423"/>
              <a:ext cx="2229257" cy="95915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29004" tIns="14502" rIns="29004" bIns="14502" anchor="ctr"/>
            <a:lstStyle/>
            <a:p>
              <a:pPr algn="ctr" defTabSz="257815">
                <a:defRPr/>
              </a:pPr>
              <a:r>
                <a:rPr lang="en-US" sz="1353" kern="0" dirty="0">
                  <a:solidFill>
                    <a:prstClr val="white"/>
                  </a:solidFill>
                </a:rPr>
                <a:t>National Representatives</a:t>
              </a:r>
            </a:p>
          </p:txBody>
        </p:sp>
        <p:sp>
          <p:nvSpPr>
            <p:cNvPr id="14" name="Rectangle 13"/>
            <p:cNvSpPr/>
            <p:nvPr/>
          </p:nvSpPr>
          <p:spPr>
            <a:xfrm>
              <a:off x="8250309" y="3639080"/>
              <a:ext cx="1898561" cy="101949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29004" tIns="14502" rIns="29004" bIns="14502" anchor="ctr"/>
            <a:lstStyle/>
            <a:p>
              <a:pPr algn="ctr" defTabSz="257815">
                <a:defRPr/>
              </a:pPr>
              <a:r>
                <a:rPr lang="en-US" sz="1353" kern="0" dirty="0">
                  <a:solidFill>
                    <a:prstClr val="white"/>
                  </a:solidFill>
                </a:rPr>
                <a:t>WFP District Coordinators</a:t>
              </a:r>
            </a:p>
          </p:txBody>
        </p:sp>
        <p:sp>
          <p:nvSpPr>
            <p:cNvPr id="16" name="Rectangle 15"/>
            <p:cNvSpPr/>
            <p:nvPr/>
          </p:nvSpPr>
          <p:spPr>
            <a:xfrm>
              <a:off x="6762168" y="1803353"/>
              <a:ext cx="2075717" cy="670907"/>
            </a:xfrm>
            <a:prstGeom prst="rect">
              <a:avLst/>
            </a:prstGeom>
          </p:spPr>
          <p:txBody>
            <a:bodyPr wrap="none">
              <a:spAutoFit/>
            </a:bodyPr>
            <a:lstStyle/>
            <a:p>
              <a:pPr defTabSz="257815">
                <a:defRPr/>
              </a:pPr>
              <a:r>
                <a:rPr lang="en-US" sz="1579" b="1" kern="0" dirty="0">
                  <a:solidFill>
                    <a:prstClr val="black"/>
                  </a:solidFill>
                  <a:latin typeface="Arial" panose="020B0604020202020204" pitchFamily="34" charset="0"/>
                </a:rPr>
                <a:t>DISTRICT</a:t>
              </a:r>
              <a:endParaRPr lang="en-US" sz="1015" kern="0" dirty="0">
                <a:solidFill>
                  <a:prstClr val="black"/>
                </a:solidFill>
                <a:latin typeface="Arial" panose="020B0604020202020204" pitchFamily="34" charset="0"/>
              </a:endParaRPr>
            </a:p>
          </p:txBody>
        </p:sp>
        <p:sp>
          <p:nvSpPr>
            <p:cNvPr id="11" name="Oval 10"/>
            <p:cNvSpPr/>
            <p:nvPr/>
          </p:nvSpPr>
          <p:spPr>
            <a:xfrm>
              <a:off x="4408899" y="1225321"/>
              <a:ext cx="6696633" cy="5157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51561" tIns="25780" rIns="51561" bIns="25780" anchor="ctr"/>
            <a:lstStyle/>
            <a:p>
              <a:pPr algn="ctr" defTabSz="257815">
                <a:defRPr/>
              </a:pPr>
              <a:endParaRPr lang="en-US" sz="1015" kern="0">
                <a:solidFill>
                  <a:prstClr val="white"/>
                </a:solidFill>
              </a:endParaRPr>
            </a:p>
          </p:txBody>
        </p:sp>
      </p:grpSp>
      <p:sp>
        <p:nvSpPr>
          <p:cNvPr id="35" name="Rectangle 34"/>
          <p:cNvSpPr/>
          <p:nvPr/>
        </p:nvSpPr>
        <p:spPr>
          <a:xfrm>
            <a:off x="5341938" y="1122363"/>
            <a:ext cx="1402948" cy="369332"/>
          </a:xfrm>
          <a:prstGeom prst="rect">
            <a:avLst/>
          </a:prstGeom>
        </p:spPr>
        <p:txBody>
          <a:bodyPr wrap="none">
            <a:spAutoFit/>
          </a:bodyPr>
          <a:lstStyle/>
          <a:p>
            <a:pPr defTabSz="257815">
              <a:defRPr/>
            </a:pPr>
            <a:r>
              <a:rPr lang="en-US" b="1" i="1" kern="0" dirty="0">
                <a:solidFill>
                  <a:prstClr val="black"/>
                </a:solidFill>
                <a:latin typeface="Arial" panose="020B0604020202020204" pitchFamily="34" charset="0"/>
              </a:rPr>
              <a:t>REGIONAL</a:t>
            </a:r>
            <a:endParaRPr lang="en-US" sz="1100" i="1" kern="0" dirty="0">
              <a:solidFill>
                <a:prstClr val="black"/>
              </a:solidFill>
              <a:latin typeface="Arial" panose="020B0604020202020204" pitchFamily="34" charset="0"/>
            </a:endParaRPr>
          </a:p>
        </p:txBody>
      </p:sp>
      <p:grpSp>
        <p:nvGrpSpPr>
          <p:cNvPr id="33797" name="Group 41"/>
          <p:cNvGrpSpPr>
            <a:grpSpLocks/>
          </p:cNvGrpSpPr>
          <p:nvPr/>
        </p:nvGrpSpPr>
        <p:grpSpPr bwMode="auto">
          <a:xfrm>
            <a:off x="7594601" y="1978026"/>
            <a:ext cx="2530475" cy="4175125"/>
            <a:chOff x="11859079" y="3104407"/>
            <a:chExt cx="3877491" cy="7403720"/>
          </a:xfrm>
        </p:grpSpPr>
        <p:grpSp>
          <p:nvGrpSpPr>
            <p:cNvPr id="33808" name="Group 16"/>
            <p:cNvGrpSpPr>
              <a:grpSpLocks/>
            </p:cNvGrpSpPr>
            <p:nvPr/>
          </p:nvGrpSpPr>
          <p:grpSpPr bwMode="auto">
            <a:xfrm>
              <a:off x="11859079" y="4373056"/>
              <a:ext cx="3877491" cy="6135071"/>
              <a:chOff x="11771670" y="5311043"/>
              <a:chExt cx="2993398" cy="4055443"/>
            </a:xfrm>
          </p:grpSpPr>
          <p:grpSp>
            <p:nvGrpSpPr>
              <p:cNvPr id="33810" name="Group 17"/>
              <p:cNvGrpSpPr>
                <a:grpSpLocks/>
              </p:cNvGrpSpPr>
              <p:nvPr/>
            </p:nvGrpSpPr>
            <p:grpSpPr bwMode="auto">
              <a:xfrm>
                <a:off x="11771670" y="5311043"/>
                <a:ext cx="2993398" cy="4055443"/>
                <a:chOff x="11416927" y="5521671"/>
                <a:chExt cx="3144482" cy="2739049"/>
              </a:xfrm>
            </p:grpSpPr>
            <p:sp>
              <p:nvSpPr>
                <p:cNvPr id="21" name="Rectangle 20"/>
                <p:cNvSpPr/>
                <p:nvPr/>
              </p:nvSpPr>
              <p:spPr>
                <a:xfrm>
                  <a:off x="12308587" y="6444610"/>
                  <a:ext cx="1538705" cy="463768"/>
                </a:xfrm>
                <a:prstGeom prst="rect">
                  <a:avLst/>
                </a:prstGeom>
                <a:solidFill>
                  <a:srgbClr val="002060"/>
                </a:solid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57815">
                    <a:defRPr/>
                  </a:pPr>
                  <a:r>
                    <a:rPr lang="en-US" sz="1353" kern="0" dirty="0">
                      <a:solidFill>
                        <a:srgbClr val="FFFF00"/>
                      </a:solidFill>
                      <a:effectLst>
                        <a:outerShdw blurRad="38100" dist="38100" dir="2700000" algn="tl">
                          <a:srgbClr val="000000">
                            <a:alpha val="43137"/>
                          </a:srgbClr>
                        </a:outerShdw>
                      </a:effectLst>
                    </a:rPr>
                    <a:t>Council President</a:t>
                  </a:r>
                </a:p>
              </p:txBody>
            </p:sp>
            <p:sp>
              <p:nvSpPr>
                <p:cNvPr id="22" name="Rectangle 21"/>
                <p:cNvSpPr/>
                <p:nvPr/>
              </p:nvSpPr>
              <p:spPr>
                <a:xfrm>
                  <a:off x="12123153" y="7122037"/>
                  <a:ext cx="2047661" cy="462511"/>
                </a:xfrm>
                <a:prstGeom prst="rect">
                  <a:avLst/>
                </a:prstGeom>
                <a:solidFill>
                  <a:srgbClr val="002060"/>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57815">
                    <a:defRPr/>
                  </a:pPr>
                  <a:r>
                    <a:rPr lang="en-US" sz="1353" kern="0" dirty="0">
                      <a:solidFill>
                        <a:srgbClr val="FFFF00"/>
                      </a:solidFill>
                      <a:effectLst>
                        <a:outerShdw blurRad="38100" dist="38100" dir="2700000" algn="tl">
                          <a:srgbClr val="000000">
                            <a:alpha val="43137"/>
                          </a:srgbClr>
                        </a:outerShdw>
                      </a:effectLst>
                    </a:rPr>
                    <a:t>Council Executive Board</a:t>
                  </a:r>
                </a:p>
              </p:txBody>
            </p:sp>
            <p:sp>
              <p:nvSpPr>
                <p:cNvPr id="23" name="Oval 22"/>
                <p:cNvSpPr/>
                <p:nvPr/>
              </p:nvSpPr>
              <p:spPr>
                <a:xfrm>
                  <a:off x="11416927" y="5522101"/>
                  <a:ext cx="3144482" cy="2738619"/>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57815">
                    <a:defRPr/>
                  </a:pPr>
                  <a:endParaRPr lang="en-US" sz="1015" kern="0">
                    <a:solidFill>
                      <a:prstClr val="white"/>
                    </a:solidFill>
                  </a:endParaRPr>
                </a:p>
              </p:txBody>
            </p:sp>
          </p:grpSp>
          <p:sp>
            <p:nvSpPr>
              <p:cNvPr id="20" name="TextBox 19"/>
              <p:cNvSpPr txBox="1"/>
              <p:nvPr/>
            </p:nvSpPr>
            <p:spPr>
              <a:xfrm>
                <a:off x="12316266" y="6065326"/>
                <a:ext cx="1968056" cy="392641"/>
              </a:xfrm>
              <a:prstGeom prst="rect">
                <a:avLst/>
              </a:prstGeom>
              <a:noFill/>
            </p:spPr>
            <p:txBody>
              <a:bodyPr>
                <a:spAutoFit/>
              </a:bodyPr>
              <a:lstStyle/>
              <a:p>
                <a:pPr algn="ctr" defTabSz="257815">
                  <a:defRPr/>
                </a:pPr>
                <a:r>
                  <a:rPr lang="en-US" sz="1579" b="1" kern="0" dirty="0">
                    <a:solidFill>
                      <a:prstClr val="black"/>
                    </a:solidFill>
                    <a:latin typeface="Arial" panose="020B0604020202020204" pitchFamily="34" charset="0"/>
                  </a:rPr>
                  <a:t>COUNCILS</a:t>
                </a:r>
                <a:r>
                  <a:rPr lang="en-US" sz="1015" kern="0" dirty="0">
                    <a:solidFill>
                      <a:prstClr val="black"/>
                    </a:solidFill>
                    <a:latin typeface="Arial" panose="020B0604020202020204" pitchFamily="34" charset="0"/>
                  </a:rPr>
                  <a:t> </a:t>
                </a:r>
              </a:p>
            </p:txBody>
          </p:sp>
        </p:grpSp>
        <p:sp>
          <p:nvSpPr>
            <p:cNvPr id="36" name="Rectangle 35"/>
            <p:cNvSpPr/>
            <p:nvPr/>
          </p:nvSpPr>
          <p:spPr>
            <a:xfrm>
              <a:off x="12526250" y="3104407"/>
              <a:ext cx="2582073" cy="1423116"/>
            </a:xfrm>
            <a:prstGeom prst="rect">
              <a:avLst/>
            </a:prstGeom>
          </p:spPr>
          <p:txBody>
            <a:bodyPr wrap="none">
              <a:spAutoFit/>
            </a:bodyPr>
            <a:lstStyle/>
            <a:p>
              <a:pPr algn="ctr" defTabSz="257815">
                <a:defRPr/>
              </a:pPr>
              <a:r>
                <a:rPr lang="en-US" b="1" i="1" kern="0" dirty="0">
                  <a:solidFill>
                    <a:prstClr val="black"/>
                  </a:solidFill>
                  <a:latin typeface="Arial" panose="020B0604020202020204" pitchFamily="34" charset="0"/>
                </a:rPr>
                <a:t>AGENCY/</a:t>
              </a:r>
            </a:p>
            <a:p>
              <a:pPr algn="ctr" defTabSz="257815">
                <a:defRPr/>
              </a:pPr>
              <a:r>
                <a:rPr lang="en-US" b="1" i="1" kern="0" dirty="0">
                  <a:solidFill>
                    <a:prstClr val="black"/>
                  </a:solidFill>
                  <a:latin typeface="Arial" panose="020B0604020202020204" pitchFamily="34" charset="0"/>
                </a:rPr>
                <a:t>COMPONENT</a:t>
              </a:r>
            </a:p>
            <a:p>
              <a:pPr defTabSz="257815">
                <a:defRPr/>
              </a:pPr>
              <a:endParaRPr lang="en-US" sz="1015" i="1" kern="0" dirty="0">
                <a:solidFill>
                  <a:prstClr val="black"/>
                </a:solidFill>
                <a:latin typeface="Arial" panose="020B0604020202020204" pitchFamily="34" charset="0"/>
              </a:endParaRPr>
            </a:p>
          </p:txBody>
        </p:sp>
      </p:grpSp>
      <p:sp>
        <p:nvSpPr>
          <p:cNvPr id="37" name="Oval 36"/>
          <p:cNvSpPr/>
          <p:nvPr/>
        </p:nvSpPr>
        <p:spPr>
          <a:xfrm>
            <a:off x="1624014" y="1162051"/>
            <a:ext cx="2967037" cy="52244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51561" tIns="25780" rIns="51561" bIns="25780" anchor="ctr"/>
          <a:lstStyle/>
          <a:p>
            <a:pPr algn="ctr" defTabSz="257815">
              <a:defRPr/>
            </a:pPr>
            <a:endParaRPr lang="en-US" sz="1015" kern="0">
              <a:solidFill>
                <a:prstClr val="white"/>
              </a:solidFill>
            </a:endParaRPr>
          </a:p>
        </p:txBody>
      </p:sp>
      <p:sp>
        <p:nvSpPr>
          <p:cNvPr id="38" name="Rectangle 37"/>
          <p:cNvSpPr/>
          <p:nvPr/>
        </p:nvSpPr>
        <p:spPr>
          <a:xfrm>
            <a:off x="2497138" y="728663"/>
            <a:ext cx="1390650" cy="368300"/>
          </a:xfrm>
          <a:prstGeom prst="rect">
            <a:avLst/>
          </a:prstGeom>
        </p:spPr>
        <p:txBody>
          <a:bodyPr>
            <a:spAutoFit/>
          </a:bodyPr>
          <a:lstStyle/>
          <a:p>
            <a:pPr algn="ctr" defTabSz="257815">
              <a:defRPr/>
            </a:pPr>
            <a:r>
              <a:rPr lang="en-US" b="1" i="1" kern="0" dirty="0">
                <a:solidFill>
                  <a:prstClr val="black"/>
                </a:solidFill>
                <a:latin typeface="Arial" panose="020B0604020202020204" pitchFamily="34" charset="0"/>
              </a:rPr>
              <a:t>NATIONAL</a:t>
            </a:r>
            <a:endParaRPr lang="en-US" sz="1100" i="1" kern="0" dirty="0">
              <a:solidFill>
                <a:prstClr val="black"/>
              </a:solidFill>
              <a:latin typeface="Arial" panose="020B0604020202020204" pitchFamily="34" charset="0"/>
            </a:endParaRPr>
          </a:p>
        </p:txBody>
      </p:sp>
      <p:sp>
        <p:nvSpPr>
          <p:cNvPr id="39" name="Rectangle 38"/>
          <p:cNvSpPr/>
          <p:nvPr/>
        </p:nvSpPr>
        <p:spPr>
          <a:xfrm>
            <a:off x="2376489" y="1549401"/>
            <a:ext cx="1462087" cy="498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29004" tIns="14502" rIns="29004" bIns="14502" anchor="ctr"/>
          <a:lstStyle/>
          <a:p>
            <a:pPr algn="ctr" defTabSz="257815">
              <a:defRPr/>
            </a:pPr>
            <a:r>
              <a:rPr lang="en-US" sz="1600" b="1" kern="0" dirty="0">
                <a:solidFill>
                  <a:srgbClr val="FFFF00"/>
                </a:solidFill>
                <a:effectLst>
                  <a:outerShdw blurRad="38100" dist="38100" dir="2700000" algn="tl">
                    <a:srgbClr val="000000">
                      <a:alpha val="43137"/>
                    </a:srgbClr>
                  </a:outerShdw>
                </a:effectLst>
              </a:rPr>
              <a:t>National </a:t>
            </a:r>
          </a:p>
          <a:p>
            <a:pPr algn="ctr" defTabSz="257815">
              <a:defRPr/>
            </a:pPr>
            <a:r>
              <a:rPr lang="en-US" sz="1600" b="1" kern="0" dirty="0">
                <a:solidFill>
                  <a:srgbClr val="FFFF00"/>
                </a:solidFill>
                <a:effectLst>
                  <a:outerShdw blurRad="38100" dist="38100" dir="2700000" algn="tl">
                    <a:srgbClr val="000000">
                      <a:alpha val="43137"/>
                    </a:srgbClr>
                  </a:outerShdw>
                </a:effectLst>
              </a:rPr>
              <a:t>President</a:t>
            </a:r>
          </a:p>
        </p:txBody>
      </p:sp>
      <p:sp>
        <p:nvSpPr>
          <p:cNvPr id="40" name="Rectangle 39"/>
          <p:cNvSpPr/>
          <p:nvPr/>
        </p:nvSpPr>
        <p:spPr>
          <a:xfrm>
            <a:off x="2376488" y="2735264"/>
            <a:ext cx="1511300" cy="4476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29004" tIns="14502" rIns="29004" bIns="14502" anchor="ctr"/>
          <a:lstStyle/>
          <a:p>
            <a:pPr algn="ctr" defTabSz="257815">
              <a:defRPr/>
            </a:pPr>
            <a:r>
              <a:rPr lang="en-US" sz="1353" b="1" kern="0" dirty="0">
                <a:solidFill>
                  <a:srgbClr val="FFFF00"/>
                </a:solidFill>
                <a:effectLst>
                  <a:outerShdw blurRad="38100" dist="38100" dir="2700000" algn="tl">
                    <a:srgbClr val="000000">
                      <a:alpha val="43137"/>
                    </a:srgbClr>
                  </a:outerShdw>
                </a:effectLst>
              </a:rPr>
              <a:t>National Secretary Treasurer</a:t>
            </a:r>
          </a:p>
        </p:txBody>
      </p:sp>
      <p:sp>
        <p:nvSpPr>
          <p:cNvPr id="43" name="Rectangle 42"/>
          <p:cNvSpPr/>
          <p:nvPr/>
        </p:nvSpPr>
        <p:spPr>
          <a:xfrm>
            <a:off x="2393951" y="4065588"/>
            <a:ext cx="1476375" cy="10541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29004" tIns="14502" rIns="29004" bIns="14502" anchor="ctr"/>
          <a:lstStyle/>
          <a:p>
            <a:pPr algn="ctr" defTabSz="257815">
              <a:defRPr/>
            </a:pPr>
            <a:r>
              <a:rPr lang="en-US" sz="1353" b="1" kern="0" dirty="0">
                <a:solidFill>
                  <a:srgbClr val="FFFF00"/>
                </a:solidFill>
                <a:effectLst>
                  <a:outerShdw blurRad="38100" dist="38100" dir="2700000" algn="tl">
                    <a:srgbClr val="000000">
                      <a:alpha val="43137"/>
                    </a:srgbClr>
                  </a:outerShdw>
                </a:effectLst>
              </a:rPr>
              <a:t>National Vice President for Women and Fair Practices</a:t>
            </a:r>
          </a:p>
        </p:txBody>
      </p:sp>
      <p:sp>
        <p:nvSpPr>
          <p:cNvPr id="44" name="TextBox 43"/>
          <p:cNvSpPr txBox="1"/>
          <p:nvPr/>
        </p:nvSpPr>
        <p:spPr>
          <a:xfrm>
            <a:off x="2497139" y="2163764"/>
            <a:ext cx="1309687" cy="509587"/>
          </a:xfrm>
          <a:prstGeom prst="rect">
            <a:avLst/>
          </a:prstGeom>
          <a:noFill/>
        </p:spPr>
        <p:txBody>
          <a:bodyPr>
            <a:spAutoFit/>
          </a:bodyPr>
          <a:lstStyle/>
          <a:p>
            <a:pPr algn="ctr" defTabSz="257815">
              <a:defRPr/>
            </a:pPr>
            <a:r>
              <a:rPr lang="en-US" sz="1353" b="1" kern="0" dirty="0">
                <a:solidFill>
                  <a:prstClr val="black"/>
                </a:solidFill>
                <a:latin typeface="Arial" panose="020B0604020202020204" pitchFamily="34" charset="0"/>
              </a:rPr>
              <a:t>Operations Departments</a:t>
            </a:r>
          </a:p>
        </p:txBody>
      </p:sp>
      <p:sp>
        <p:nvSpPr>
          <p:cNvPr id="45" name="TextBox 44"/>
          <p:cNvSpPr txBox="1"/>
          <p:nvPr/>
        </p:nvSpPr>
        <p:spPr>
          <a:xfrm>
            <a:off x="2476500" y="3268663"/>
            <a:ext cx="1309688" cy="785812"/>
          </a:xfrm>
          <a:prstGeom prst="rect">
            <a:avLst/>
          </a:prstGeom>
          <a:noFill/>
        </p:spPr>
        <p:txBody>
          <a:bodyPr>
            <a:spAutoFit/>
          </a:bodyPr>
          <a:lstStyle/>
          <a:p>
            <a:pPr algn="ctr" defTabSz="257815">
              <a:defRPr/>
            </a:pPr>
            <a:r>
              <a:rPr lang="en-US" sz="1128" b="1" kern="0" dirty="0">
                <a:solidFill>
                  <a:prstClr val="black"/>
                </a:solidFill>
                <a:latin typeface="Arial" panose="020B0604020202020204" pitchFamily="34" charset="0"/>
              </a:rPr>
              <a:t>Finance and Information Services Departments</a:t>
            </a:r>
          </a:p>
        </p:txBody>
      </p:sp>
      <p:sp>
        <p:nvSpPr>
          <p:cNvPr id="46" name="TextBox 45"/>
          <p:cNvSpPr txBox="1"/>
          <p:nvPr/>
        </p:nvSpPr>
        <p:spPr>
          <a:xfrm>
            <a:off x="2470150" y="5253038"/>
            <a:ext cx="1309688" cy="614362"/>
          </a:xfrm>
          <a:prstGeom prst="rect">
            <a:avLst/>
          </a:prstGeom>
          <a:noFill/>
        </p:spPr>
        <p:txBody>
          <a:bodyPr>
            <a:spAutoFit/>
          </a:bodyPr>
          <a:lstStyle/>
          <a:p>
            <a:pPr algn="ctr" defTabSz="257815">
              <a:defRPr/>
            </a:pPr>
            <a:r>
              <a:rPr lang="en-US" sz="1128" b="1" kern="0" dirty="0">
                <a:solidFill>
                  <a:prstClr val="black"/>
                </a:solidFill>
                <a:latin typeface="Arial" panose="020B0604020202020204" pitchFamily="34" charset="0"/>
              </a:rPr>
              <a:t>Women’s and Fair Practices Departments</a:t>
            </a:r>
          </a:p>
        </p:txBody>
      </p:sp>
      <p:sp>
        <p:nvSpPr>
          <p:cNvPr id="47" name="Rectangle 46"/>
          <p:cNvSpPr/>
          <p:nvPr/>
        </p:nvSpPr>
        <p:spPr>
          <a:xfrm>
            <a:off x="3208175" y="188913"/>
            <a:ext cx="6074100" cy="474104"/>
          </a:xfrm>
          <a:prstGeom prst="rect">
            <a:avLst/>
          </a:prstGeom>
        </p:spPr>
        <p:txBody>
          <a:bodyPr wrap="none">
            <a:spAutoFit/>
          </a:bodyPr>
          <a:lstStyle/>
          <a:p>
            <a:pPr algn="ctr" defTabSz="257815">
              <a:defRPr/>
            </a:pPr>
            <a:r>
              <a:rPr lang="en-US" sz="2481" b="1" kern="0" dirty="0">
                <a:solidFill>
                  <a:prstClr val="black"/>
                </a:solidFill>
                <a:latin typeface="Arial" panose="020B0604020202020204" pitchFamily="34" charset="0"/>
              </a:rPr>
              <a:t>AFGE ORGANIZATIONAL STRUCTURE</a:t>
            </a:r>
          </a:p>
        </p:txBody>
      </p:sp>
      <p:pic>
        <p:nvPicPr>
          <p:cNvPr id="33807" name="Picture 4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75850" y="5459414"/>
            <a:ext cx="6731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691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cxnSp>
        <p:nvCxnSpPr>
          <p:cNvPr id="43" name="Elbow Connector 42"/>
          <p:cNvCxnSpPr>
            <a:endCxn id="22" idx="0"/>
          </p:cNvCxnSpPr>
          <p:nvPr/>
        </p:nvCxnSpPr>
        <p:spPr>
          <a:xfrm>
            <a:off x="8185151" y="1411289"/>
            <a:ext cx="1597025" cy="141287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rot="5400000">
            <a:off x="5177823" y="-945543"/>
            <a:ext cx="1319028" cy="465659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lIns="29004" tIns="14502" rIns="29004" bIns="14502" anchor="ctr"/>
          <a:lstStyle/>
          <a:p>
            <a:pPr algn="ctr" defTabSz="257815">
              <a:defRPr/>
            </a:pPr>
            <a:r>
              <a:rPr lang="en-US" sz="1804" kern="0" dirty="0">
                <a:solidFill>
                  <a:prstClr val="white"/>
                </a:solidFill>
              </a:rPr>
              <a:t>NATIONAL CONVENTION</a:t>
            </a:r>
          </a:p>
        </p:txBody>
      </p:sp>
      <p:grpSp>
        <p:nvGrpSpPr>
          <p:cNvPr id="34820" name="Group 22"/>
          <p:cNvGrpSpPr>
            <a:grpSpLocks/>
          </p:cNvGrpSpPr>
          <p:nvPr/>
        </p:nvGrpSpPr>
        <p:grpSpPr bwMode="auto">
          <a:xfrm>
            <a:off x="2898775" y="2120901"/>
            <a:ext cx="6015038" cy="2079625"/>
            <a:chOff x="4293227" y="895491"/>
            <a:chExt cx="7707439" cy="2855562"/>
          </a:xfrm>
        </p:grpSpPr>
        <p:sp>
          <p:nvSpPr>
            <p:cNvPr id="10" name="Rectangle 9"/>
            <p:cNvSpPr/>
            <p:nvPr/>
          </p:nvSpPr>
          <p:spPr>
            <a:xfrm>
              <a:off x="6931535" y="2469320"/>
              <a:ext cx="2217236" cy="94168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29004" tIns="14502" rIns="29004" bIns="14502" anchor="ctr"/>
            <a:lstStyle/>
            <a:p>
              <a:pPr algn="ctr" defTabSz="257815">
                <a:defRPr/>
              </a:pPr>
              <a:r>
                <a:rPr lang="en-US" sz="1353" kern="0" dirty="0">
                  <a:solidFill>
                    <a:srgbClr val="FFFF00"/>
                  </a:solidFill>
                  <a:effectLst>
                    <a:outerShdw blurRad="38100" dist="38100" dir="2700000" algn="tl">
                      <a:srgbClr val="000000">
                        <a:alpha val="43137"/>
                      </a:srgbClr>
                    </a:outerShdw>
                  </a:effectLst>
                </a:rPr>
                <a:t>National Vice Presidents</a:t>
              </a:r>
            </a:p>
          </p:txBody>
        </p:sp>
        <p:sp>
          <p:nvSpPr>
            <p:cNvPr id="13" name="Rectangle 12"/>
            <p:cNvSpPr/>
            <p:nvPr/>
          </p:nvSpPr>
          <p:spPr>
            <a:xfrm>
              <a:off x="6931535" y="1562515"/>
              <a:ext cx="2217236" cy="69972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29004" tIns="14502" rIns="29004" bIns="14502" anchor="ctr"/>
            <a:lstStyle/>
            <a:p>
              <a:pPr algn="ctr" defTabSz="257815">
                <a:defRPr/>
              </a:pPr>
              <a:r>
                <a:rPr lang="en-US" sz="1579" kern="0" dirty="0">
                  <a:solidFill>
                    <a:srgbClr val="FFFF00"/>
                  </a:solidFill>
                  <a:effectLst>
                    <a:outerShdw blurRad="38100" dist="38100" dir="2700000" algn="tl">
                      <a:srgbClr val="000000">
                        <a:alpha val="43137"/>
                      </a:srgbClr>
                    </a:outerShdw>
                  </a:effectLst>
                </a:rPr>
                <a:t>National President</a:t>
              </a:r>
            </a:p>
          </p:txBody>
        </p:sp>
        <p:sp>
          <p:nvSpPr>
            <p:cNvPr id="14" name="Rectangle 13"/>
            <p:cNvSpPr/>
            <p:nvPr/>
          </p:nvSpPr>
          <p:spPr>
            <a:xfrm>
              <a:off x="4634966" y="1845892"/>
              <a:ext cx="1869395" cy="91334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29004" tIns="14502" rIns="29004" bIns="14502" anchor="ctr"/>
            <a:lstStyle/>
            <a:p>
              <a:pPr algn="ctr" defTabSz="257815">
                <a:defRPr/>
              </a:pPr>
              <a:r>
                <a:rPr lang="en-US" sz="1353" kern="0" dirty="0">
                  <a:solidFill>
                    <a:srgbClr val="FFFF00"/>
                  </a:solidFill>
                  <a:effectLst>
                    <a:outerShdw blurRad="38100" dist="38100" dir="2700000" algn="tl">
                      <a:srgbClr val="000000">
                        <a:alpha val="43137"/>
                      </a:srgbClr>
                    </a:outerShdw>
                  </a:effectLst>
                </a:rPr>
                <a:t>National Secretary Treasurer</a:t>
              </a:r>
            </a:p>
          </p:txBody>
        </p:sp>
        <p:sp>
          <p:nvSpPr>
            <p:cNvPr id="15" name="Rectangle 14"/>
            <p:cNvSpPr/>
            <p:nvPr/>
          </p:nvSpPr>
          <p:spPr>
            <a:xfrm>
              <a:off x="9331846" y="1845892"/>
              <a:ext cx="2310808" cy="91334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29004" tIns="14502" rIns="29004" bIns="14502" anchor="ctr"/>
            <a:lstStyle/>
            <a:p>
              <a:pPr algn="ctr" defTabSz="257815">
                <a:defRPr/>
              </a:pPr>
              <a:r>
                <a:rPr lang="en-US" sz="1297" kern="0" dirty="0">
                  <a:solidFill>
                    <a:srgbClr val="FFFF00"/>
                  </a:solidFill>
                  <a:effectLst>
                    <a:outerShdw blurRad="38100" dist="38100" dir="2700000" algn="tl">
                      <a:srgbClr val="000000">
                        <a:alpha val="43137"/>
                      </a:srgbClr>
                    </a:outerShdw>
                  </a:effectLst>
                </a:rPr>
                <a:t>National Vice President for Women and Fair Practices</a:t>
              </a:r>
            </a:p>
          </p:txBody>
        </p:sp>
        <p:sp>
          <p:nvSpPr>
            <p:cNvPr id="17" name="TextBox 16"/>
            <p:cNvSpPr txBox="1"/>
            <p:nvPr/>
          </p:nvSpPr>
          <p:spPr>
            <a:xfrm>
              <a:off x="6748461" y="1054618"/>
              <a:ext cx="3073618" cy="459941"/>
            </a:xfrm>
            <a:prstGeom prst="rect">
              <a:avLst/>
            </a:prstGeom>
            <a:noFill/>
          </p:spPr>
          <p:txBody>
            <a:bodyPr>
              <a:spAutoFit/>
            </a:bodyPr>
            <a:lstStyle/>
            <a:p>
              <a:pPr defTabSz="257815">
                <a:defRPr/>
              </a:pPr>
              <a:r>
                <a:rPr lang="en-US" sz="1579" b="1" kern="0" dirty="0">
                  <a:solidFill>
                    <a:prstClr val="black"/>
                  </a:solidFill>
                </a:rPr>
                <a:t>EXECUTIVE BOARD</a:t>
              </a:r>
            </a:p>
          </p:txBody>
        </p:sp>
        <p:sp>
          <p:nvSpPr>
            <p:cNvPr id="18" name="Oval 17"/>
            <p:cNvSpPr/>
            <p:nvPr/>
          </p:nvSpPr>
          <p:spPr>
            <a:xfrm>
              <a:off x="4293227" y="895491"/>
              <a:ext cx="7707439" cy="28555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51561" tIns="25780" rIns="51561" bIns="25780" anchor="ctr"/>
            <a:lstStyle/>
            <a:p>
              <a:pPr algn="ctr" defTabSz="257815">
                <a:defRPr/>
              </a:pPr>
              <a:endParaRPr lang="en-US" sz="1015" kern="0">
                <a:solidFill>
                  <a:prstClr val="white"/>
                </a:solidFill>
              </a:endParaRPr>
            </a:p>
          </p:txBody>
        </p:sp>
      </p:grpSp>
      <p:sp>
        <p:nvSpPr>
          <p:cNvPr id="22" name="Diamond 21"/>
          <p:cNvSpPr/>
          <p:nvPr/>
        </p:nvSpPr>
        <p:spPr>
          <a:xfrm>
            <a:off x="8913814" y="2824163"/>
            <a:ext cx="1736725" cy="641350"/>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257815">
              <a:defRPr/>
            </a:pPr>
            <a:r>
              <a:rPr lang="en-US" sz="902" b="1" kern="0" dirty="0">
                <a:solidFill>
                  <a:prstClr val="black"/>
                </a:solidFill>
              </a:rPr>
              <a:t>AFGE</a:t>
            </a:r>
          </a:p>
          <a:p>
            <a:pPr algn="ctr" defTabSz="257815">
              <a:defRPr/>
            </a:pPr>
            <a:r>
              <a:rPr lang="en-US" sz="902" b="1" kern="0" dirty="0">
                <a:solidFill>
                  <a:prstClr val="black"/>
                </a:solidFill>
              </a:rPr>
              <a:t>Constitution</a:t>
            </a:r>
          </a:p>
        </p:txBody>
      </p:sp>
      <p:grpSp>
        <p:nvGrpSpPr>
          <p:cNvPr id="34822" name="Group 30"/>
          <p:cNvGrpSpPr>
            <a:grpSpLocks/>
          </p:cNvGrpSpPr>
          <p:nvPr/>
        </p:nvGrpSpPr>
        <p:grpSpPr bwMode="auto">
          <a:xfrm>
            <a:off x="3578226" y="4211639"/>
            <a:ext cx="4646613" cy="2554287"/>
            <a:chOff x="5000791" y="4773211"/>
            <a:chExt cx="6033047" cy="4780364"/>
          </a:xfrm>
        </p:grpSpPr>
        <p:grpSp>
          <p:nvGrpSpPr>
            <p:cNvPr id="34827" name="Group 20"/>
            <p:cNvGrpSpPr>
              <a:grpSpLocks/>
            </p:cNvGrpSpPr>
            <p:nvPr/>
          </p:nvGrpSpPr>
          <p:grpSpPr bwMode="auto">
            <a:xfrm>
              <a:off x="5000791" y="4773211"/>
              <a:ext cx="6033047" cy="4780364"/>
              <a:chOff x="-316264" y="4586659"/>
              <a:chExt cx="6007866" cy="4417694"/>
            </a:xfrm>
          </p:grpSpPr>
          <p:sp>
            <p:nvSpPr>
              <p:cNvPr id="4" name="Oval 3"/>
              <p:cNvSpPr/>
              <p:nvPr/>
            </p:nvSpPr>
            <p:spPr>
              <a:xfrm>
                <a:off x="722335" y="7351493"/>
                <a:ext cx="3663834" cy="13728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29004" tIns="14502" rIns="29004" bIns="14502" anchor="ctr"/>
              <a:lstStyle/>
              <a:p>
                <a:pPr algn="ctr" defTabSz="257815">
                  <a:defRPr/>
                </a:pPr>
                <a:r>
                  <a:rPr lang="en-US" sz="2030" kern="0" dirty="0">
                    <a:solidFill>
                      <a:prstClr val="white"/>
                    </a:solidFill>
                  </a:rPr>
                  <a:t>MEMBERS</a:t>
                </a:r>
              </a:p>
            </p:txBody>
          </p:sp>
          <p:sp>
            <p:nvSpPr>
              <p:cNvPr id="5" name="Rectangle 4"/>
              <p:cNvSpPr/>
              <p:nvPr/>
            </p:nvSpPr>
            <p:spPr>
              <a:xfrm>
                <a:off x="2553225" y="5550369"/>
                <a:ext cx="2413819" cy="38713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29004" tIns="14502" rIns="29004" bIns="14502" anchor="ctr"/>
              <a:lstStyle/>
              <a:p>
                <a:pPr algn="ctr" defTabSz="257815">
                  <a:defRPr/>
                </a:pPr>
                <a:r>
                  <a:rPr lang="en-US" sz="1015" kern="0" dirty="0">
                    <a:solidFill>
                      <a:srgbClr val="FFFF00"/>
                    </a:solidFill>
                    <a:effectLst>
                      <a:outerShdw blurRad="38100" dist="38100" dir="2700000" algn="tl">
                        <a:srgbClr val="000000">
                          <a:alpha val="43137"/>
                        </a:srgbClr>
                      </a:outerShdw>
                    </a:effectLst>
                  </a:rPr>
                  <a:t>Local President</a:t>
                </a:r>
              </a:p>
            </p:txBody>
          </p:sp>
          <p:sp>
            <p:nvSpPr>
              <p:cNvPr id="6" name="Rectangle 5"/>
              <p:cNvSpPr/>
              <p:nvPr/>
            </p:nvSpPr>
            <p:spPr>
              <a:xfrm>
                <a:off x="2553225" y="6094001"/>
                <a:ext cx="2413819" cy="32947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29004" tIns="14502" rIns="29004" bIns="14502" anchor="ctr"/>
              <a:lstStyle/>
              <a:p>
                <a:pPr algn="ctr" defTabSz="257815">
                  <a:defRPr/>
                </a:pPr>
                <a:r>
                  <a:rPr lang="en-US" sz="1015" kern="0" dirty="0">
                    <a:solidFill>
                      <a:srgbClr val="FFFF00"/>
                    </a:solidFill>
                    <a:effectLst>
                      <a:outerShdw blurRad="38100" dist="38100" dir="2700000" algn="tl">
                        <a:srgbClr val="000000">
                          <a:alpha val="43137"/>
                        </a:srgbClr>
                      </a:outerShdw>
                    </a:effectLst>
                  </a:rPr>
                  <a:t>Local Executive Board</a:t>
                </a:r>
              </a:p>
            </p:txBody>
          </p:sp>
          <p:sp>
            <p:nvSpPr>
              <p:cNvPr id="7" name="Rectangle 6"/>
              <p:cNvSpPr/>
              <p:nvPr/>
            </p:nvSpPr>
            <p:spPr>
              <a:xfrm>
                <a:off x="2553225" y="6601941"/>
                <a:ext cx="2413819" cy="32947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29004" tIns="14502" rIns="29004" bIns="14502" anchor="ctr"/>
              <a:lstStyle/>
              <a:p>
                <a:pPr algn="ctr" defTabSz="257815">
                  <a:defRPr/>
                </a:pPr>
                <a:r>
                  <a:rPr lang="en-US" sz="1015" kern="0" dirty="0">
                    <a:solidFill>
                      <a:srgbClr val="FFFF00"/>
                    </a:solidFill>
                    <a:effectLst>
                      <a:outerShdw blurRad="38100" dist="38100" dir="2700000" algn="tl">
                        <a:srgbClr val="000000">
                          <a:alpha val="43137"/>
                        </a:srgbClr>
                      </a:outerShdw>
                    </a:effectLst>
                  </a:rPr>
                  <a:t>Stewards</a:t>
                </a:r>
              </a:p>
            </p:txBody>
          </p:sp>
          <p:sp>
            <p:nvSpPr>
              <p:cNvPr id="19" name="Oval 18"/>
              <p:cNvSpPr/>
              <p:nvPr/>
            </p:nvSpPr>
            <p:spPr>
              <a:xfrm>
                <a:off x="-316264" y="4586659"/>
                <a:ext cx="6007866" cy="44176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51561" tIns="25780" rIns="51561" bIns="25780" anchor="ctr"/>
              <a:lstStyle/>
              <a:p>
                <a:pPr algn="ctr" defTabSz="257815">
                  <a:defRPr/>
                </a:pPr>
                <a:endParaRPr lang="en-US" sz="1015" kern="0">
                  <a:solidFill>
                    <a:prstClr val="white"/>
                  </a:solidFill>
                </a:endParaRPr>
              </a:p>
            </p:txBody>
          </p:sp>
          <p:sp>
            <p:nvSpPr>
              <p:cNvPr id="20" name="TextBox 19"/>
              <p:cNvSpPr txBox="1"/>
              <p:nvPr/>
            </p:nvSpPr>
            <p:spPr>
              <a:xfrm>
                <a:off x="1687042" y="4743158"/>
                <a:ext cx="1834995" cy="579326"/>
              </a:xfrm>
              <a:prstGeom prst="rect">
                <a:avLst/>
              </a:prstGeom>
              <a:noFill/>
            </p:spPr>
            <p:txBody>
              <a:bodyPr>
                <a:spAutoFit/>
              </a:bodyPr>
              <a:lstStyle/>
              <a:p>
                <a:pPr algn="ctr" defTabSz="257815">
                  <a:defRPr/>
                </a:pPr>
                <a:r>
                  <a:rPr lang="en-US" sz="1579" b="1" kern="0" dirty="0">
                    <a:solidFill>
                      <a:prstClr val="black"/>
                    </a:solidFill>
                  </a:rPr>
                  <a:t>LOCALS</a:t>
                </a:r>
                <a:r>
                  <a:rPr lang="en-US" sz="1015" kern="0" dirty="0">
                    <a:solidFill>
                      <a:prstClr val="black"/>
                    </a:solidFill>
                  </a:rPr>
                  <a:t> </a:t>
                </a:r>
              </a:p>
            </p:txBody>
          </p:sp>
        </p:grpSp>
        <p:sp>
          <p:nvSpPr>
            <p:cNvPr id="24" name="Diamond 23"/>
            <p:cNvSpPr/>
            <p:nvPr/>
          </p:nvSpPr>
          <p:spPr>
            <a:xfrm>
              <a:off x="5287294" y="6006182"/>
              <a:ext cx="2308511" cy="1149784"/>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257815">
                <a:defRPr/>
              </a:pPr>
              <a:r>
                <a:rPr lang="en-US" sz="789" b="1" kern="0" dirty="0">
                  <a:solidFill>
                    <a:prstClr val="black"/>
                  </a:solidFill>
                </a:rPr>
                <a:t>Local</a:t>
              </a:r>
            </a:p>
            <a:p>
              <a:pPr algn="ctr" defTabSz="257815">
                <a:defRPr/>
              </a:pPr>
              <a:r>
                <a:rPr lang="en-US" sz="789" b="1" kern="0" dirty="0">
                  <a:solidFill>
                    <a:prstClr val="black"/>
                  </a:solidFill>
                </a:rPr>
                <a:t>Constitution</a:t>
              </a:r>
            </a:p>
          </p:txBody>
        </p:sp>
      </p:grpSp>
      <p:sp>
        <p:nvSpPr>
          <p:cNvPr id="32" name="TextBox 31"/>
          <p:cNvSpPr txBox="1"/>
          <p:nvPr/>
        </p:nvSpPr>
        <p:spPr>
          <a:xfrm>
            <a:off x="3022600" y="179388"/>
            <a:ext cx="5759450" cy="474662"/>
          </a:xfrm>
          <a:prstGeom prst="rect">
            <a:avLst/>
          </a:prstGeom>
          <a:noFill/>
        </p:spPr>
        <p:txBody>
          <a:bodyPr>
            <a:spAutoFit/>
          </a:bodyPr>
          <a:lstStyle/>
          <a:p>
            <a:pPr algn="ctr" defTabSz="257815">
              <a:defRPr/>
            </a:pPr>
            <a:r>
              <a:rPr lang="en-US" sz="2481" b="1" kern="0" dirty="0">
                <a:solidFill>
                  <a:prstClr val="black"/>
                </a:solidFill>
              </a:rPr>
              <a:t>AFGE GOVERNING STRUCTURE</a:t>
            </a:r>
          </a:p>
        </p:txBody>
      </p:sp>
      <p:pic>
        <p:nvPicPr>
          <p:cNvPr id="34824" name="Picture 3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75850" y="5459414"/>
            <a:ext cx="6731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Elbow Connector 44"/>
          <p:cNvCxnSpPr>
            <a:stCxn id="22" idx="2"/>
            <a:endCxn id="19" idx="6"/>
          </p:cNvCxnSpPr>
          <p:nvPr/>
        </p:nvCxnSpPr>
        <p:spPr>
          <a:xfrm rot="5400000">
            <a:off x="7991476" y="3698876"/>
            <a:ext cx="2024062" cy="155733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9" idx="2"/>
            <a:endCxn id="8" idx="2"/>
          </p:cNvCxnSpPr>
          <p:nvPr/>
        </p:nvCxnSpPr>
        <p:spPr>
          <a:xfrm rot="10800000">
            <a:off x="3508375" y="1382713"/>
            <a:ext cx="69850" cy="4106862"/>
          </a:xfrm>
          <a:prstGeom prst="bentConnector3">
            <a:avLst>
              <a:gd name="adj1" fmla="val 230446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126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92359" y="1371421"/>
            <a:ext cx="7407282" cy="4115157"/>
          </a:xfrm>
          <a:prstGeom prst="rect">
            <a:avLst/>
          </a:prstGeom>
        </p:spPr>
      </p:pic>
    </p:spTree>
    <p:extLst>
      <p:ext uri="{BB962C8B-B14F-4D97-AF65-F5344CB8AC3E}">
        <p14:creationId xmlns:p14="http://schemas.microsoft.com/office/powerpoint/2010/main" val="304576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71516" y="2280512"/>
            <a:ext cx="8498971" cy="1135788"/>
          </a:xfrm>
        </p:spPr>
        <p:txBody>
          <a:bodyPr>
            <a:noAutofit/>
          </a:bodyPr>
          <a:lstStyle/>
          <a:p>
            <a:r>
              <a:rPr lang="en-US" sz="7200" dirty="0">
                <a:solidFill>
                  <a:srgbClr val="003399"/>
                </a:solidFill>
                <a:latin typeface="+mn-lt"/>
                <a:cs typeface="Arial" panose="020B0604020202020204" pitchFamily="34" charset="0"/>
              </a:rPr>
              <a:t>Big Enough </a:t>
            </a:r>
            <a:br>
              <a:rPr lang="en-US" sz="7200" dirty="0">
                <a:solidFill>
                  <a:srgbClr val="003399"/>
                </a:solidFill>
                <a:latin typeface="+mn-lt"/>
                <a:cs typeface="Arial" panose="020B0604020202020204" pitchFamily="34" charset="0"/>
              </a:rPr>
            </a:br>
            <a:r>
              <a:rPr lang="en-US" sz="7200" dirty="0">
                <a:solidFill>
                  <a:srgbClr val="003399"/>
                </a:solidFill>
                <a:latin typeface="+mn-lt"/>
                <a:cs typeface="Arial" panose="020B0604020202020204" pitchFamily="34" charset="0"/>
              </a:rPr>
              <a:t>to Win!</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762" t="1963" r="25397" b="6626"/>
          <a:stretch/>
        </p:blipFill>
        <p:spPr>
          <a:xfrm>
            <a:off x="1062356" y="4286053"/>
            <a:ext cx="2043451" cy="173293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6590" t="44122" b="8208"/>
          <a:stretch/>
        </p:blipFill>
        <p:spPr>
          <a:xfrm>
            <a:off x="3971357" y="4278870"/>
            <a:ext cx="2021170" cy="1739981"/>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382" t="10005" r="-382" b="33338"/>
          <a:stretch/>
        </p:blipFill>
        <p:spPr>
          <a:xfrm>
            <a:off x="9753700" y="4286053"/>
            <a:ext cx="2034287" cy="1729276"/>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13835" t="9905" r="17270"/>
          <a:stretch/>
        </p:blipFill>
        <p:spPr>
          <a:xfrm>
            <a:off x="6865886" y="4281748"/>
            <a:ext cx="2022266" cy="1733581"/>
          </a:xfrm>
          <a:prstGeom prst="rect">
            <a:avLst/>
          </a:prstGeom>
        </p:spPr>
      </p:pic>
    </p:spTree>
    <p:extLst>
      <p:ext uri="{BB962C8B-B14F-4D97-AF65-F5344CB8AC3E}">
        <p14:creationId xmlns:p14="http://schemas.microsoft.com/office/powerpoint/2010/main" val="486609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557001982"/>
              </p:ext>
            </p:extLst>
          </p:nvPr>
        </p:nvGraphicFramePr>
        <p:xfrm>
          <a:off x="2895600" y="497366"/>
          <a:ext cx="7404100" cy="6216172"/>
        </p:xfrm>
        <a:graphic>
          <a:graphicData uri="http://schemas.openxmlformats.org/drawingml/2006/table">
            <a:tbl>
              <a:tblPr firstRow="1" firstCol="1" bandRow="1">
                <a:tableStyleId>{327F97BB-C833-4FB7-BDE5-3F7075034690}</a:tableStyleId>
              </a:tblPr>
              <a:tblGrid>
                <a:gridCol w="7404100">
                  <a:extLst>
                    <a:ext uri="{9D8B030D-6E8A-4147-A177-3AD203B41FA5}">
                      <a16:colId xmlns:a16="http://schemas.microsoft.com/office/drawing/2014/main" val="20000"/>
                    </a:ext>
                  </a:extLst>
                </a:gridCol>
              </a:tblGrid>
              <a:tr h="261622">
                <a:tc>
                  <a:txBody>
                    <a:bodyPr/>
                    <a:lstStyle/>
                    <a:p>
                      <a:pPr marL="0" marR="0" algn="ctr">
                        <a:lnSpc>
                          <a:spcPts val="1650"/>
                        </a:lnSpc>
                        <a:spcBef>
                          <a:spcPts val="0"/>
                        </a:spcBef>
                        <a:spcAft>
                          <a:spcPts val="0"/>
                        </a:spcAft>
                      </a:pPr>
                      <a:r>
                        <a:rPr lang="en-US" sz="1800" dirty="0">
                          <a:solidFill>
                            <a:schemeClr val="tx2"/>
                          </a:solidFill>
                          <a:effectLst/>
                        </a:rPr>
                        <a:t>AFGE DEFCON</a:t>
                      </a:r>
                      <a:endParaRPr lang="en-US" sz="1800" b="0" dirty="0">
                        <a:solidFill>
                          <a:schemeClr val="tx2"/>
                        </a:solidFill>
                        <a:effectLst/>
                        <a:latin typeface="Calibri" panose="020F0502020204030204" pitchFamily="34" charset="0"/>
                        <a:ea typeface="Cambria" panose="02040503050406030204" pitchFamily="18" charset="0"/>
                        <a:cs typeface="Times New Roman" panose="02020603050405020304" pitchFamily="18" charset="0"/>
                      </a:endParaRPr>
                    </a:p>
                  </a:txBody>
                  <a:tcPr marL="111306" marR="111306" marT="13915" marB="13915" anchor="ctr">
                    <a:lnL w="9525" cap="flat" cmpd="sng" algn="ctr">
                      <a:noFill/>
                      <a:prstDash val="solid"/>
                    </a:lnL>
                    <a:lnR w="25400" cap="flat" cmpd="sng" algn="ctr">
                      <a:noFill/>
                      <a:prstDash val="solid"/>
                    </a:lnR>
                    <a:lnT w="9525" cap="flat" cmpd="sng" algn="ctr">
                      <a:noFill/>
                      <a:prstDash val="solid"/>
                    </a:lnT>
                    <a:lnB w="38100" cap="flat" cmpd="sng" algn="ctr">
                      <a:noFill/>
                      <a:prstDash val="soli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261622">
                <a:tc>
                  <a:txBody>
                    <a:bodyPr/>
                    <a:lstStyle/>
                    <a:p>
                      <a:pPr marL="0" marR="0" algn="ctr">
                        <a:lnSpc>
                          <a:spcPts val="1650"/>
                        </a:lnSpc>
                        <a:spcBef>
                          <a:spcPts val="0"/>
                        </a:spcBef>
                        <a:spcAft>
                          <a:spcPts val="0"/>
                        </a:spcAft>
                      </a:pPr>
                      <a:r>
                        <a:rPr lang="en-US" sz="1800" dirty="0">
                          <a:solidFill>
                            <a:schemeClr val="tx2"/>
                          </a:solidFill>
                          <a:effectLst/>
                        </a:rPr>
                        <a:t>AFGE Federal Fire Fighter Steering Committee</a:t>
                      </a:r>
                      <a:endParaRPr lang="en-US" sz="1800" b="0" dirty="0">
                        <a:solidFill>
                          <a:schemeClr val="tx2"/>
                        </a:solidFill>
                        <a:effectLst/>
                        <a:latin typeface="Calibri" panose="020F0502020204030204" pitchFamily="34" charset="0"/>
                        <a:ea typeface="Cambria" panose="02040503050406030204" pitchFamily="18" charset="0"/>
                        <a:cs typeface="Times New Roman" panose="02020603050405020304" pitchFamily="18" charset="0"/>
                      </a:endParaRPr>
                    </a:p>
                  </a:txBody>
                  <a:tcPr marL="111306" marR="111306" marT="13915" marB="13915" anchor="ctr">
                    <a:lnL w="9525" cap="flat" cmpd="sng" algn="ctr">
                      <a:noFill/>
                      <a:prstDash val="solid"/>
                    </a:lnL>
                    <a:lnR w="25400" cap="flat" cmpd="sng" algn="ctr">
                      <a:noFill/>
                      <a:prstDash val="solid"/>
                    </a:lnR>
                    <a:lnT w="38100" cap="flat" cmpd="sng" algn="ctr">
                      <a:noFill/>
                      <a:prstDash val="solid"/>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1"/>
                  </a:ext>
                </a:extLst>
              </a:tr>
              <a:tr h="261622">
                <a:tc>
                  <a:txBody>
                    <a:bodyPr/>
                    <a:lstStyle/>
                    <a:p>
                      <a:pPr marL="0" marR="0" algn="ctr">
                        <a:lnSpc>
                          <a:spcPts val="1650"/>
                        </a:lnSpc>
                        <a:spcBef>
                          <a:spcPts val="0"/>
                        </a:spcBef>
                        <a:spcAft>
                          <a:spcPts val="0"/>
                        </a:spcAft>
                      </a:pPr>
                      <a:r>
                        <a:rPr lang="en-US" sz="1800" dirty="0">
                          <a:solidFill>
                            <a:schemeClr val="tx2"/>
                          </a:solidFill>
                          <a:effectLst/>
                        </a:rPr>
                        <a:t>AFGE Federal Law Enforcement Council</a:t>
                      </a:r>
                      <a:endParaRPr lang="en-US" sz="1800" b="0" dirty="0">
                        <a:solidFill>
                          <a:schemeClr val="tx2"/>
                        </a:solidFill>
                        <a:effectLst/>
                        <a:latin typeface="Calibri" panose="020F0502020204030204" pitchFamily="34" charset="0"/>
                        <a:ea typeface="Cambria" panose="02040503050406030204" pitchFamily="18" charset="0"/>
                        <a:cs typeface="Times New Roman" panose="02020603050405020304" pitchFamily="18" charset="0"/>
                      </a:endParaRPr>
                    </a:p>
                  </a:txBody>
                  <a:tcPr marL="111306" marR="111306" marT="13915" marB="13915" anchor="ctr">
                    <a:lnL w="9525" cap="flat" cmpd="sng" algn="ctr">
                      <a:noFill/>
                      <a:prstDash val="solid"/>
                    </a:lnL>
                    <a:lnR w="25400" cap="flat" cmpd="sng" algn="ctr">
                      <a:noFill/>
                      <a:prstDash val="soli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2"/>
                  </a:ext>
                </a:extLst>
              </a:tr>
              <a:tr h="261622">
                <a:tc>
                  <a:txBody>
                    <a:bodyPr/>
                    <a:lstStyle/>
                    <a:p>
                      <a:pPr marL="0" marR="0" algn="ctr">
                        <a:lnSpc>
                          <a:spcPts val="1650"/>
                        </a:lnSpc>
                        <a:spcBef>
                          <a:spcPts val="0"/>
                        </a:spcBef>
                        <a:spcAft>
                          <a:spcPts val="0"/>
                        </a:spcAft>
                      </a:pPr>
                      <a:r>
                        <a:rPr lang="en-US" sz="1800" dirty="0">
                          <a:solidFill>
                            <a:schemeClr val="tx2"/>
                          </a:solidFill>
                          <a:effectLst/>
                        </a:rPr>
                        <a:t>AFGE TSA Council 100</a:t>
                      </a:r>
                      <a:endParaRPr lang="en-US" sz="1800" b="0" dirty="0">
                        <a:solidFill>
                          <a:schemeClr val="tx2"/>
                        </a:solidFill>
                        <a:effectLst/>
                        <a:latin typeface="Calibri" panose="020F0502020204030204" pitchFamily="34" charset="0"/>
                        <a:ea typeface="Cambria" panose="02040503050406030204" pitchFamily="18" charset="0"/>
                        <a:cs typeface="Times New Roman" panose="02020603050405020304" pitchFamily="18" charset="0"/>
                      </a:endParaRPr>
                    </a:p>
                  </a:txBody>
                  <a:tcPr marL="111306" marR="111306" marT="13915" marB="13915" anchor="ctr">
                    <a:lnL w="9525" cap="flat" cmpd="sng" algn="ctr">
                      <a:noFill/>
                      <a:prstDash val="solid"/>
                    </a:lnL>
                    <a:lnR w="25400" cap="flat" cmpd="sng" algn="ctr">
                      <a:noFill/>
                      <a:prstDash val="soli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3"/>
                  </a:ext>
                </a:extLst>
              </a:tr>
              <a:tr h="261622">
                <a:tc>
                  <a:txBody>
                    <a:bodyPr/>
                    <a:lstStyle/>
                    <a:p>
                      <a:pPr marL="0" marR="0" algn="ctr">
                        <a:lnSpc>
                          <a:spcPts val="1650"/>
                        </a:lnSpc>
                        <a:spcBef>
                          <a:spcPts val="0"/>
                        </a:spcBef>
                        <a:spcAft>
                          <a:spcPts val="0"/>
                        </a:spcAft>
                      </a:pPr>
                      <a:r>
                        <a:rPr lang="en-US" sz="1800" dirty="0">
                          <a:solidFill>
                            <a:schemeClr val="tx2"/>
                          </a:solidFill>
                          <a:effectLst/>
                        </a:rPr>
                        <a:t>Air Force Materiel Command Locals (C-214)</a:t>
                      </a:r>
                      <a:endParaRPr lang="en-US" sz="1800" b="0" dirty="0">
                        <a:solidFill>
                          <a:schemeClr val="tx2"/>
                        </a:solidFill>
                        <a:effectLst/>
                        <a:latin typeface="Calibri" panose="020F0502020204030204" pitchFamily="34" charset="0"/>
                        <a:ea typeface="Cambria" panose="02040503050406030204" pitchFamily="18" charset="0"/>
                        <a:cs typeface="Times New Roman" panose="02020603050405020304" pitchFamily="18" charset="0"/>
                      </a:endParaRPr>
                    </a:p>
                  </a:txBody>
                  <a:tcPr marL="111306" marR="111306" marT="13915" marB="13915" anchor="ctr">
                    <a:lnL w="9525" cap="flat" cmpd="sng" algn="ctr">
                      <a:noFill/>
                      <a:prstDash val="solid"/>
                    </a:lnL>
                    <a:lnR w="25400" cap="flat" cmpd="sng" algn="ctr">
                      <a:noFill/>
                      <a:prstDash val="soli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4"/>
                  </a:ext>
                </a:extLst>
              </a:tr>
              <a:tr h="261622">
                <a:tc>
                  <a:txBody>
                    <a:bodyPr/>
                    <a:lstStyle/>
                    <a:p>
                      <a:pPr marL="0" marR="0" algn="ctr">
                        <a:lnSpc>
                          <a:spcPts val="1650"/>
                        </a:lnSpc>
                        <a:spcBef>
                          <a:spcPts val="0"/>
                        </a:spcBef>
                        <a:spcAft>
                          <a:spcPts val="0"/>
                        </a:spcAft>
                      </a:pPr>
                      <a:r>
                        <a:rPr lang="en-US" sz="1800" dirty="0">
                          <a:solidFill>
                            <a:schemeClr val="tx2"/>
                          </a:solidFill>
                          <a:effectLst/>
                        </a:rPr>
                        <a:t>Council 252</a:t>
                      </a:r>
                      <a:endParaRPr lang="en-US" sz="1800" b="0" dirty="0">
                        <a:solidFill>
                          <a:schemeClr val="tx2"/>
                        </a:solidFill>
                        <a:effectLst/>
                        <a:latin typeface="Calibri" panose="020F0502020204030204" pitchFamily="34" charset="0"/>
                        <a:ea typeface="Cambria" panose="02040503050406030204" pitchFamily="18" charset="0"/>
                        <a:cs typeface="Times New Roman" panose="02020603050405020304" pitchFamily="18" charset="0"/>
                      </a:endParaRPr>
                    </a:p>
                  </a:txBody>
                  <a:tcPr marL="111306" marR="111306" marT="13915" marB="13915" anchor="ctr">
                    <a:lnL w="9525" cap="flat" cmpd="sng" algn="ctr">
                      <a:noFill/>
                      <a:prstDash val="solid"/>
                    </a:lnL>
                    <a:lnR w="25400" cap="flat" cmpd="sng" algn="ctr">
                      <a:noFill/>
                      <a:prstDash val="soli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5"/>
                  </a:ext>
                </a:extLst>
              </a:tr>
              <a:tr h="481566">
                <a:tc>
                  <a:txBody>
                    <a:bodyPr/>
                    <a:lstStyle/>
                    <a:p>
                      <a:pPr marL="0" marR="0" algn="ctr">
                        <a:lnSpc>
                          <a:spcPts val="1650"/>
                        </a:lnSpc>
                        <a:spcBef>
                          <a:spcPts val="0"/>
                        </a:spcBef>
                        <a:spcAft>
                          <a:spcPts val="0"/>
                        </a:spcAft>
                      </a:pPr>
                      <a:r>
                        <a:rPr lang="en-US" sz="1800" dirty="0">
                          <a:solidFill>
                            <a:schemeClr val="tx2"/>
                          </a:solidFill>
                          <a:effectLst/>
                        </a:rPr>
                        <a:t>Council of National Archives and Records Administration (NARA) Locals (C-260)</a:t>
                      </a:r>
                      <a:endParaRPr lang="en-US" sz="1800" b="0" dirty="0">
                        <a:solidFill>
                          <a:schemeClr val="tx2"/>
                        </a:solidFill>
                        <a:effectLst/>
                        <a:latin typeface="Calibri" panose="020F0502020204030204" pitchFamily="34" charset="0"/>
                        <a:ea typeface="Cambria" panose="02040503050406030204" pitchFamily="18" charset="0"/>
                        <a:cs typeface="Times New Roman" panose="02020603050405020304" pitchFamily="18" charset="0"/>
                      </a:endParaRPr>
                    </a:p>
                  </a:txBody>
                  <a:tcPr marL="111306" marR="111306" marT="13915" marB="13915" anchor="ctr">
                    <a:lnL w="9525" cap="flat" cmpd="sng" algn="ctr">
                      <a:noFill/>
                      <a:prstDash val="solid"/>
                    </a:lnL>
                    <a:lnR w="25400" cap="flat" cmpd="sng" algn="ctr">
                      <a:noFill/>
                      <a:prstDash val="soli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6"/>
                  </a:ext>
                </a:extLst>
              </a:tr>
              <a:tr h="261622">
                <a:tc>
                  <a:txBody>
                    <a:bodyPr/>
                    <a:lstStyle/>
                    <a:p>
                      <a:pPr marL="0" marR="0" algn="ctr">
                        <a:lnSpc>
                          <a:spcPts val="1650"/>
                        </a:lnSpc>
                        <a:spcBef>
                          <a:spcPts val="0"/>
                        </a:spcBef>
                        <a:spcAft>
                          <a:spcPts val="0"/>
                        </a:spcAft>
                      </a:pPr>
                      <a:r>
                        <a:rPr lang="en-US" sz="1800" dirty="0">
                          <a:solidFill>
                            <a:schemeClr val="tx2"/>
                          </a:solidFill>
                          <a:effectLst/>
                        </a:rPr>
                        <a:t>DFAS Council of DFAS Locals (C-171)</a:t>
                      </a:r>
                      <a:endParaRPr lang="en-US" sz="1800" b="0" dirty="0">
                        <a:solidFill>
                          <a:schemeClr val="tx2"/>
                        </a:solidFill>
                        <a:effectLst/>
                        <a:latin typeface="Calibri" panose="020F0502020204030204" pitchFamily="34" charset="0"/>
                        <a:ea typeface="Cambria" panose="02040503050406030204" pitchFamily="18" charset="0"/>
                        <a:cs typeface="Times New Roman" panose="02020603050405020304" pitchFamily="18" charset="0"/>
                      </a:endParaRPr>
                    </a:p>
                  </a:txBody>
                  <a:tcPr marL="111306" marR="111306" marT="13915" marB="13915" anchor="ctr">
                    <a:lnL w="9525" cap="flat" cmpd="sng" algn="ctr">
                      <a:noFill/>
                      <a:prstDash val="solid"/>
                    </a:lnL>
                    <a:lnR w="25400" cap="flat" cmpd="sng" algn="ctr">
                      <a:noFill/>
                      <a:prstDash val="soli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7"/>
                  </a:ext>
                </a:extLst>
              </a:tr>
              <a:tr h="261622">
                <a:tc>
                  <a:txBody>
                    <a:bodyPr/>
                    <a:lstStyle/>
                    <a:p>
                      <a:pPr marL="0" marR="0" algn="ctr">
                        <a:lnSpc>
                          <a:spcPts val="1650"/>
                        </a:lnSpc>
                        <a:spcBef>
                          <a:spcPts val="0"/>
                        </a:spcBef>
                        <a:spcAft>
                          <a:spcPts val="0"/>
                        </a:spcAft>
                      </a:pPr>
                      <a:r>
                        <a:rPr lang="en-US" sz="1800" dirty="0">
                          <a:solidFill>
                            <a:schemeClr val="tx2"/>
                          </a:solidFill>
                          <a:effectLst/>
                        </a:rPr>
                        <a:t>Defense Contract Management Agency (C-170)</a:t>
                      </a:r>
                      <a:endParaRPr lang="en-US" sz="1800" b="0" dirty="0">
                        <a:solidFill>
                          <a:schemeClr val="tx2"/>
                        </a:solidFill>
                        <a:effectLst/>
                        <a:latin typeface="Calibri" panose="020F0502020204030204" pitchFamily="34" charset="0"/>
                        <a:ea typeface="Cambria" panose="02040503050406030204" pitchFamily="18" charset="0"/>
                        <a:cs typeface="Times New Roman" panose="02020603050405020304" pitchFamily="18" charset="0"/>
                      </a:endParaRPr>
                    </a:p>
                  </a:txBody>
                  <a:tcPr marL="111306" marR="111306" marT="13915" marB="13915" anchor="ctr">
                    <a:lnL w="9525" cap="flat" cmpd="sng" algn="ctr">
                      <a:noFill/>
                      <a:prstDash val="solid"/>
                    </a:lnL>
                    <a:lnR w="25400" cap="flat" cmpd="sng" algn="ctr">
                      <a:noFill/>
                      <a:prstDash val="soli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8"/>
                  </a:ext>
                </a:extLst>
              </a:tr>
              <a:tr h="261622">
                <a:tc>
                  <a:txBody>
                    <a:bodyPr/>
                    <a:lstStyle/>
                    <a:p>
                      <a:pPr marL="0" marR="0" algn="ctr">
                        <a:lnSpc>
                          <a:spcPts val="1650"/>
                        </a:lnSpc>
                        <a:spcBef>
                          <a:spcPts val="0"/>
                        </a:spcBef>
                        <a:spcAft>
                          <a:spcPts val="0"/>
                        </a:spcAft>
                      </a:pPr>
                      <a:r>
                        <a:rPr lang="en-US" sz="1800" dirty="0">
                          <a:solidFill>
                            <a:schemeClr val="tx2"/>
                          </a:solidFill>
                          <a:effectLst/>
                        </a:rPr>
                        <a:t>EPA Locals (C-238)</a:t>
                      </a:r>
                      <a:endParaRPr lang="en-US" sz="1800" b="0" dirty="0">
                        <a:solidFill>
                          <a:schemeClr val="tx2"/>
                        </a:solidFill>
                        <a:effectLst/>
                        <a:latin typeface="Calibri" panose="020F0502020204030204" pitchFamily="34" charset="0"/>
                        <a:ea typeface="Cambria" panose="02040503050406030204" pitchFamily="18" charset="0"/>
                        <a:cs typeface="Times New Roman" panose="02020603050405020304" pitchFamily="18" charset="0"/>
                      </a:endParaRPr>
                    </a:p>
                  </a:txBody>
                  <a:tcPr marL="111306" marR="111306" marT="13915" marB="13915" anchor="ctr">
                    <a:lnL w="9525" cap="flat" cmpd="sng" algn="ctr">
                      <a:noFill/>
                      <a:prstDash val="solid"/>
                    </a:lnL>
                    <a:lnR w="25400" cap="flat" cmpd="sng" algn="ctr">
                      <a:noFill/>
                      <a:prstDash val="soli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9"/>
                  </a:ext>
                </a:extLst>
              </a:tr>
              <a:tr h="261622">
                <a:tc>
                  <a:txBody>
                    <a:bodyPr/>
                    <a:lstStyle/>
                    <a:p>
                      <a:pPr marL="0" marR="0" algn="ctr">
                        <a:lnSpc>
                          <a:spcPts val="1650"/>
                        </a:lnSpc>
                        <a:spcBef>
                          <a:spcPts val="0"/>
                        </a:spcBef>
                        <a:spcAft>
                          <a:spcPts val="0"/>
                        </a:spcAft>
                      </a:pPr>
                      <a:r>
                        <a:rPr lang="en-US" sz="1800" dirty="0">
                          <a:solidFill>
                            <a:schemeClr val="tx2"/>
                          </a:solidFill>
                          <a:effectLst/>
                        </a:rPr>
                        <a:t>ICE Council 118</a:t>
                      </a:r>
                      <a:endParaRPr lang="en-US" sz="1800" b="0" dirty="0">
                        <a:solidFill>
                          <a:schemeClr val="tx2"/>
                        </a:solidFill>
                        <a:effectLst/>
                        <a:latin typeface="Calibri" panose="020F0502020204030204" pitchFamily="34" charset="0"/>
                        <a:ea typeface="Cambria" panose="02040503050406030204" pitchFamily="18" charset="0"/>
                        <a:cs typeface="Times New Roman" panose="02020603050405020304" pitchFamily="18" charset="0"/>
                      </a:endParaRPr>
                    </a:p>
                  </a:txBody>
                  <a:tcPr marL="111306" marR="111306" marT="13915" marB="13915" anchor="ctr">
                    <a:lnL w="9525" cap="flat" cmpd="sng" algn="ctr">
                      <a:noFill/>
                      <a:prstDash val="solid"/>
                    </a:lnL>
                    <a:lnR w="25400" cap="flat" cmpd="sng" algn="ctr">
                      <a:noFill/>
                      <a:prstDash val="soli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10"/>
                  </a:ext>
                </a:extLst>
              </a:tr>
              <a:tr h="355696">
                <a:tc>
                  <a:txBody>
                    <a:bodyPr/>
                    <a:lstStyle/>
                    <a:p>
                      <a:pPr marL="0" marR="0" algn="ctr">
                        <a:lnSpc>
                          <a:spcPts val="1650"/>
                        </a:lnSpc>
                        <a:spcBef>
                          <a:spcPts val="0"/>
                        </a:spcBef>
                        <a:spcAft>
                          <a:spcPts val="0"/>
                        </a:spcAft>
                      </a:pPr>
                      <a:r>
                        <a:rPr lang="en-US" sz="1800" dirty="0">
                          <a:solidFill>
                            <a:schemeClr val="tx2"/>
                          </a:solidFill>
                          <a:effectLst/>
                        </a:rPr>
                        <a:t>Midwest Council of Food Inspection Locals (C-202)</a:t>
                      </a:r>
                      <a:endParaRPr lang="en-US" sz="1800" b="0" dirty="0">
                        <a:solidFill>
                          <a:schemeClr val="tx2"/>
                        </a:solidFill>
                        <a:effectLst/>
                        <a:latin typeface="Calibri" panose="020F0502020204030204" pitchFamily="34" charset="0"/>
                        <a:ea typeface="Cambria" panose="02040503050406030204" pitchFamily="18" charset="0"/>
                        <a:cs typeface="Times New Roman" panose="02020603050405020304" pitchFamily="18" charset="0"/>
                      </a:endParaRPr>
                    </a:p>
                  </a:txBody>
                  <a:tcPr marL="111306" marR="111306" marT="13915" marB="13915" anchor="ctr">
                    <a:lnL w="9525" cap="flat" cmpd="sng" algn="ctr">
                      <a:noFill/>
                      <a:prstDash val="solid"/>
                    </a:lnL>
                    <a:lnR w="25400" cap="flat" cmpd="sng" algn="ctr">
                      <a:noFill/>
                      <a:prstDash val="soli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11"/>
                  </a:ext>
                </a:extLst>
              </a:tr>
              <a:tr h="261622">
                <a:tc>
                  <a:txBody>
                    <a:bodyPr/>
                    <a:lstStyle/>
                    <a:p>
                      <a:pPr marL="0" marR="0" algn="ctr">
                        <a:lnSpc>
                          <a:spcPts val="1650"/>
                        </a:lnSpc>
                        <a:spcBef>
                          <a:spcPts val="0"/>
                        </a:spcBef>
                        <a:spcAft>
                          <a:spcPts val="0"/>
                        </a:spcAft>
                      </a:pPr>
                      <a:r>
                        <a:rPr lang="en-US" sz="1800" dirty="0">
                          <a:solidFill>
                            <a:schemeClr val="tx2"/>
                          </a:solidFill>
                          <a:effectLst/>
                        </a:rPr>
                        <a:t>National Border Patrol Council</a:t>
                      </a:r>
                      <a:endParaRPr lang="en-US" sz="1800" b="0" dirty="0">
                        <a:solidFill>
                          <a:schemeClr val="tx2"/>
                        </a:solidFill>
                        <a:effectLst/>
                        <a:latin typeface="Calibri" panose="020F0502020204030204" pitchFamily="34" charset="0"/>
                        <a:ea typeface="Cambria" panose="02040503050406030204" pitchFamily="18" charset="0"/>
                        <a:cs typeface="Times New Roman" panose="02020603050405020304" pitchFamily="18" charset="0"/>
                      </a:endParaRPr>
                    </a:p>
                  </a:txBody>
                  <a:tcPr marL="111306" marR="111306" marT="13915" marB="13915" anchor="ctr">
                    <a:lnL w="9525" cap="flat" cmpd="sng" algn="ctr">
                      <a:noFill/>
                      <a:prstDash val="solid"/>
                    </a:lnL>
                    <a:lnR w="25400" cap="flat" cmpd="sng" algn="ctr">
                      <a:noFill/>
                      <a:prstDash val="soli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12"/>
                  </a:ext>
                </a:extLst>
              </a:tr>
              <a:tr h="261622">
                <a:tc>
                  <a:txBody>
                    <a:bodyPr/>
                    <a:lstStyle/>
                    <a:p>
                      <a:pPr marL="0" marR="0" algn="ctr">
                        <a:lnSpc>
                          <a:spcPts val="1650"/>
                        </a:lnSpc>
                        <a:spcBef>
                          <a:spcPts val="0"/>
                        </a:spcBef>
                        <a:spcAft>
                          <a:spcPts val="0"/>
                        </a:spcAft>
                      </a:pPr>
                      <a:r>
                        <a:rPr lang="en-US" sz="1800" dirty="0">
                          <a:solidFill>
                            <a:schemeClr val="tx2"/>
                          </a:solidFill>
                          <a:effectLst/>
                        </a:rPr>
                        <a:t>National Council of EEOC Locals 216</a:t>
                      </a:r>
                      <a:endParaRPr lang="en-US" sz="1800" b="0" dirty="0">
                        <a:solidFill>
                          <a:schemeClr val="tx2"/>
                        </a:solidFill>
                        <a:effectLst/>
                        <a:latin typeface="Calibri" panose="020F0502020204030204" pitchFamily="34" charset="0"/>
                        <a:ea typeface="Cambria" panose="02040503050406030204" pitchFamily="18" charset="0"/>
                        <a:cs typeface="Times New Roman" panose="02020603050405020304" pitchFamily="18" charset="0"/>
                      </a:endParaRPr>
                    </a:p>
                  </a:txBody>
                  <a:tcPr marL="111306" marR="111306" marT="13915" marB="13915" anchor="ctr">
                    <a:lnL w="9525" cap="flat" cmpd="sng" algn="ctr">
                      <a:noFill/>
                      <a:prstDash val="solid"/>
                    </a:lnL>
                    <a:lnR w="25400" cap="flat" cmpd="sng" algn="ctr">
                      <a:noFill/>
                      <a:prstDash val="soli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13"/>
                  </a:ext>
                </a:extLst>
              </a:tr>
              <a:tr h="261622">
                <a:tc>
                  <a:txBody>
                    <a:bodyPr/>
                    <a:lstStyle/>
                    <a:p>
                      <a:pPr marL="0" marR="0" algn="ctr">
                        <a:lnSpc>
                          <a:spcPts val="1650"/>
                        </a:lnSpc>
                        <a:spcBef>
                          <a:spcPts val="0"/>
                        </a:spcBef>
                        <a:spcAft>
                          <a:spcPts val="0"/>
                        </a:spcAft>
                      </a:pPr>
                      <a:r>
                        <a:rPr lang="en-US" sz="1800" dirty="0">
                          <a:solidFill>
                            <a:schemeClr val="tx2"/>
                          </a:solidFill>
                          <a:effectLst/>
                        </a:rPr>
                        <a:t>National Council of Field Labor Locals (C-73)</a:t>
                      </a:r>
                      <a:endParaRPr lang="en-US" sz="1800" b="0" dirty="0">
                        <a:solidFill>
                          <a:schemeClr val="tx2"/>
                        </a:solidFill>
                        <a:effectLst/>
                        <a:latin typeface="Calibri" panose="020F0502020204030204" pitchFamily="34" charset="0"/>
                        <a:ea typeface="Cambria" panose="02040503050406030204" pitchFamily="18" charset="0"/>
                        <a:cs typeface="Times New Roman" panose="02020603050405020304" pitchFamily="18" charset="0"/>
                      </a:endParaRPr>
                    </a:p>
                  </a:txBody>
                  <a:tcPr marL="111306" marR="111306" marT="13915" marB="13915" anchor="ctr">
                    <a:lnL w="9525" cap="flat" cmpd="sng" algn="ctr">
                      <a:noFill/>
                      <a:prstDash val="solid"/>
                    </a:lnL>
                    <a:lnR w="25400" cap="flat" cmpd="sng" algn="ctr">
                      <a:noFill/>
                      <a:prstDash val="soli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14"/>
                  </a:ext>
                </a:extLst>
              </a:tr>
              <a:tr h="261622">
                <a:tc>
                  <a:txBody>
                    <a:bodyPr/>
                    <a:lstStyle/>
                    <a:p>
                      <a:pPr marL="0" marR="0" algn="ctr">
                        <a:lnSpc>
                          <a:spcPts val="1650"/>
                        </a:lnSpc>
                        <a:spcBef>
                          <a:spcPts val="0"/>
                        </a:spcBef>
                        <a:spcAft>
                          <a:spcPts val="0"/>
                        </a:spcAft>
                      </a:pPr>
                      <a:r>
                        <a:rPr lang="en-US" sz="1800" dirty="0">
                          <a:solidFill>
                            <a:schemeClr val="tx2"/>
                          </a:solidFill>
                          <a:effectLst/>
                        </a:rPr>
                        <a:t>National Council of HUD Locals (C-222)</a:t>
                      </a:r>
                      <a:endParaRPr lang="en-US" sz="1800" b="0" dirty="0">
                        <a:solidFill>
                          <a:schemeClr val="tx2"/>
                        </a:solidFill>
                        <a:effectLst/>
                        <a:latin typeface="Calibri" panose="020F0502020204030204" pitchFamily="34" charset="0"/>
                        <a:ea typeface="Cambria" panose="02040503050406030204" pitchFamily="18" charset="0"/>
                        <a:cs typeface="Times New Roman" panose="02020603050405020304" pitchFamily="18" charset="0"/>
                      </a:endParaRPr>
                    </a:p>
                  </a:txBody>
                  <a:tcPr marL="111306" marR="111306" marT="13915" marB="13915" anchor="ctr">
                    <a:lnL w="9525" cap="flat" cmpd="sng" algn="ctr">
                      <a:noFill/>
                      <a:prstDash val="solid"/>
                    </a:lnL>
                    <a:lnR w="25400" cap="flat" cmpd="sng" algn="ctr">
                      <a:noFill/>
                      <a:prstDash val="soli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15"/>
                  </a:ext>
                </a:extLst>
              </a:tr>
              <a:tr h="261622">
                <a:tc>
                  <a:txBody>
                    <a:bodyPr/>
                    <a:lstStyle/>
                    <a:p>
                      <a:pPr marL="0" marR="0" algn="ctr">
                        <a:lnSpc>
                          <a:spcPts val="1650"/>
                        </a:lnSpc>
                        <a:spcBef>
                          <a:spcPts val="0"/>
                        </a:spcBef>
                        <a:spcAft>
                          <a:spcPts val="0"/>
                        </a:spcAft>
                      </a:pPr>
                      <a:r>
                        <a:rPr lang="en-US" sz="1800" dirty="0">
                          <a:solidFill>
                            <a:schemeClr val="tx2"/>
                          </a:solidFill>
                          <a:effectLst/>
                        </a:rPr>
                        <a:t>National Council of Prisons Locals (C-33)</a:t>
                      </a:r>
                      <a:endParaRPr lang="en-US" sz="1800" b="0" dirty="0">
                        <a:solidFill>
                          <a:schemeClr val="tx2"/>
                        </a:solidFill>
                        <a:effectLst/>
                        <a:latin typeface="Calibri" panose="020F0502020204030204" pitchFamily="34" charset="0"/>
                        <a:ea typeface="Cambria" panose="02040503050406030204" pitchFamily="18" charset="0"/>
                        <a:cs typeface="Times New Roman" panose="02020603050405020304" pitchFamily="18" charset="0"/>
                      </a:endParaRPr>
                    </a:p>
                  </a:txBody>
                  <a:tcPr marL="111306" marR="111306" marT="13915" marB="13915" anchor="ctr">
                    <a:lnL w="9525" cap="flat" cmpd="sng" algn="ctr">
                      <a:noFill/>
                      <a:prstDash val="solid"/>
                    </a:lnL>
                    <a:lnR w="25400" cap="flat" cmpd="sng" algn="ctr">
                      <a:noFill/>
                      <a:prstDash val="soli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16"/>
                  </a:ext>
                </a:extLst>
              </a:tr>
              <a:tr h="481566">
                <a:tc>
                  <a:txBody>
                    <a:bodyPr/>
                    <a:lstStyle/>
                    <a:p>
                      <a:pPr marL="0" marR="0" algn="ctr">
                        <a:lnSpc>
                          <a:spcPts val="1650"/>
                        </a:lnSpc>
                        <a:spcBef>
                          <a:spcPts val="0"/>
                        </a:spcBef>
                        <a:spcAft>
                          <a:spcPts val="0"/>
                        </a:spcAft>
                      </a:pPr>
                      <a:r>
                        <a:rPr lang="en-US" sz="1800" dirty="0">
                          <a:solidFill>
                            <a:schemeClr val="tx2"/>
                          </a:solidFill>
                          <a:effectLst/>
                        </a:rPr>
                        <a:t>National Council of SSA Field Operations Locals (Atlanta Region) (C-220)</a:t>
                      </a:r>
                      <a:endParaRPr lang="en-US" sz="1800" b="0" dirty="0">
                        <a:solidFill>
                          <a:schemeClr val="tx2"/>
                        </a:solidFill>
                        <a:effectLst/>
                        <a:latin typeface="Calibri" panose="020F0502020204030204" pitchFamily="34" charset="0"/>
                        <a:ea typeface="Cambria" panose="02040503050406030204" pitchFamily="18" charset="0"/>
                        <a:cs typeface="Times New Roman" panose="02020603050405020304" pitchFamily="18" charset="0"/>
                      </a:endParaRPr>
                    </a:p>
                  </a:txBody>
                  <a:tcPr marL="111306" marR="111306" marT="13915" marB="13915" anchor="ctr">
                    <a:lnL w="9525" cap="flat" cmpd="sng" algn="ctr">
                      <a:noFill/>
                      <a:prstDash val="solid"/>
                    </a:lnL>
                    <a:lnR w="25400" cap="flat" cmpd="sng" algn="ctr">
                      <a:noFill/>
                      <a:prstDash val="soli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17"/>
                  </a:ext>
                </a:extLst>
              </a:tr>
              <a:tr h="355696">
                <a:tc>
                  <a:txBody>
                    <a:bodyPr/>
                    <a:lstStyle/>
                    <a:p>
                      <a:pPr marL="0" marR="0" algn="ctr">
                        <a:lnSpc>
                          <a:spcPts val="1650"/>
                        </a:lnSpc>
                        <a:spcBef>
                          <a:spcPts val="0"/>
                        </a:spcBef>
                        <a:spcAft>
                          <a:spcPts val="0"/>
                        </a:spcAft>
                      </a:pPr>
                      <a:r>
                        <a:rPr lang="en-US" sz="1800" dirty="0">
                          <a:solidFill>
                            <a:schemeClr val="tx2"/>
                          </a:solidFill>
                          <a:effectLst/>
                        </a:rPr>
                        <a:t>National Council of SSA Field Operations Locals (C-220)</a:t>
                      </a:r>
                      <a:endParaRPr lang="en-US" sz="1800" b="0" dirty="0">
                        <a:solidFill>
                          <a:schemeClr val="tx2"/>
                        </a:solidFill>
                        <a:effectLst/>
                        <a:latin typeface="Calibri" panose="020F0502020204030204" pitchFamily="34" charset="0"/>
                        <a:ea typeface="Cambria" panose="02040503050406030204" pitchFamily="18" charset="0"/>
                        <a:cs typeface="Times New Roman" panose="02020603050405020304" pitchFamily="18" charset="0"/>
                      </a:endParaRPr>
                    </a:p>
                  </a:txBody>
                  <a:tcPr marL="111306" marR="111306" marT="13915" marB="13915" anchor="ctr">
                    <a:lnL w="9525" cap="flat" cmpd="sng" algn="ctr">
                      <a:noFill/>
                      <a:prstDash val="solid"/>
                    </a:lnL>
                    <a:lnR w="25400" cap="flat" cmpd="sng" algn="ctr">
                      <a:noFill/>
                      <a:prstDash val="soli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18"/>
                  </a:ext>
                </a:extLst>
              </a:tr>
              <a:tr h="261622">
                <a:tc>
                  <a:txBody>
                    <a:bodyPr/>
                    <a:lstStyle/>
                    <a:p>
                      <a:pPr marL="0" marR="0" algn="ctr">
                        <a:lnSpc>
                          <a:spcPts val="1650"/>
                        </a:lnSpc>
                        <a:spcBef>
                          <a:spcPts val="0"/>
                        </a:spcBef>
                        <a:spcAft>
                          <a:spcPts val="0"/>
                        </a:spcAft>
                      </a:pPr>
                      <a:r>
                        <a:rPr lang="en-US" sz="1800" dirty="0">
                          <a:solidFill>
                            <a:schemeClr val="tx2"/>
                          </a:solidFill>
                          <a:effectLst/>
                        </a:rPr>
                        <a:t>National Council of VA Locals (C-53)</a:t>
                      </a:r>
                      <a:endParaRPr lang="en-US" sz="1800" b="0" dirty="0">
                        <a:solidFill>
                          <a:schemeClr val="tx2"/>
                        </a:solidFill>
                        <a:effectLst/>
                        <a:latin typeface="Calibri" panose="020F0502020204030204" pitchFamily="34" charset="0"/>
                        <a:ea typeface="Cambria" panose="02040503050406030204" pitchFamily="18" charset="0"/>
                        <a:cs typeface="Times New Roman" panose="02020603050405020304" pitchFamily="18" charset="0"/>
                      </a:endParaRPr>
                    </a:p>
                  </a:txBody>
                  <a:tcPr marL="111306" marR="111306" marT="13915" marB="13915" anchor="ctr">
                    <a:lnL w="9525" cap="flat" cmpd="sng" algn="ctr">
                      <a:noFill/>
                      <a:prstDash val="solid"/>
                    </a:lnL>
                    <a:lnR w="25400" cap="flat" cmpd="sng" algn="ctr">
                      <a:noFill/>
                      <a:prstDash val="solid"/>
                    </a:lnR>
                    <a:lnT>
                      <a:noFill/>
                    </a:lnT>
                    <a:lnB>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19"/>
                  </a:ext>
                </a:extLst>
              </a:tr>
              <a:tr h="355696">
                <a:tc>
                  <a:txBody>
                    <a:bodyPr/>
                    <a:lstStyle/>
                    <a:p>
                      <a:pPr marL="0" marR="0" algn="ctr">
                        <a:lnSpc>
                          <a:spcPts val="1650"/>
                        </a:lnSpc>
                        <a:spcBef>
                          <a:spcPts val="0"/>
                        </a:spcBef>
                        <a:spcAft>
                          <a:spcPts val="0"/>
                        </a:spcAft>
                      </a:pPr>
                      <a:r>
                        <a:rPr lang="en-US" sz="1800" dirty="0">
                          <a:solidFill>
                            <a:schemeClr val="tx2"/>
                          </a:solidFill>
                          <a:effectLst/>
                        </a:rPr>
                        <a:t>National Joint Council of Food Inspection Locals (C-45)</a:t>
                      </a:r>
                      <a:endParaRPr lang="en-US" sz="1800" b="0" dirty="0">
                        <a:solidFill>
                          <a:schemeClr val="tx2"/>
                        </a:solidFill>
                        <a:effectLst/>
                        <a:latin typeface="Calibri" panose="020F0502020204030204" pitchFamily="34" charset="0"/>
                        <a:ea typeface="Cambria" panose="02040503050406030204" pitchFamily="18" charset="0"/>
                        <a:cs typeface="Times New Roman" panose="02020603050405020304" pitchFamily="18" charset="0"/>
                      </a:endParaRPr>
                    </a:p>
                  </a:txBody>
                  <a:tcPr marL="111306" marR="111306" marT="13915" marB="13915" anchor="ctr">
                    <a:lnL w="9525" cap="flat" cmpd="sng" algn="ctr">
                      <a:noFill/>
                      <a:prstDash val="solid"/>
                    </a:lnL>
                    <a:lnR w="25400" cap="flat" cmpd="sng" algn="ctr">
                      <a:noFill/>
                      <a:prstDash val="solid"/>
                    </a:lnR>
                    <a:lnT>
                      <a:noFill/>
                    </a:lnT>
                    <a:lnB w="9525" cap="flat" cmpd="sng" algn="ctr">
                      <a:noFill/>
                      <a:prstDash val="soli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20"/>
                  </a:ext>
                </a:extLst>
              </a:tr>
            </a:tbl>
          </a:graphicData>
        </a:graphic>
      </p:graphicFrame>
      <p:sp>
        <p:nvSpPr>
          <p:cNvPr id="121904" name="Title 2"/>
          <p:cNvSpPr>
            <a:spLocks noGrp="1"/>
          </p:cNvSpPr>
          <p:nvPr>
            <p:ph type="title"/>
          </p:nvPr>
        </p:nvSpPr>
        <p:spPr>
          <a:xfrm>
            <a:off x="2378075" y="-114300"/>
            <a:ext cx="8229600" cy="690562"/>
          </a:xfrm>
        </p:spPr>
        <p:txBody>
          <a:bodyPr/>
          <a:lstStyle/>
          <a:p>
            <a:r>
              <a:rPr lang="en-US" altLang="en-US" sz="4000" b="1" dirty="0">
                <a:solidFill>
                  <a:schemeClr val="bg1"/>
                </a:solidFill>
                <a:latin typeface="Calibri" panose="020F0502020204030204" pitchFamily="34" charset="0"/>
              </a:rPr>
              <a:t>AFGE Councils</a:t>
            </a:r>
          </a:p>
        </p:txBody>
      </p:sp>
      <p:sp>
        <p:nvSpPr>
          <p:cNvPr id="12190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D17097-625F-4D72-A96F-3D8E0892B0D9}" type="slidenum">
              <a:rPr lang="en-US" altLang="en-US" smtClean="0">
                <a:solidFill>
                  <a:srgbClr val="FFFF00"/>
                </a:solidFill>
                <a:latin typeface="Calibri" panose="020F0502020204030204" pitchFamily="34" charset="0"/>
              </a:rPr>
              <a:pPr/>
              <a:t>20</a:t>
            </a:fld>
            <a:endParaRPr lang="en-US" altLang="en-US">
              <a:solidFill>
                <a:srgbClr val="FFFF00"/>
              </a:solidFill>
              <a:latin typeface="Calibri" panose="020F0502020204030204" pitchFamily="34" charset="0"/>
            </a:endParaRPr>
          </a:p>
        </p:txBody>
      </p:sp>
      <p:sp>
        <p:nvSpPr>
          <p:cNvPr id="121906" name="TextBox 1"/>
          <p:cNvSpPr txBox="1">
            <a:spLocks noChangeArrowheads="1"/>
          </p:cNvSpPr>
          <p:nvPr/>
        </p:nvSpPr>
        <p:spPr bwMode="auto">
          <a:xfrm>
            <a:off x="2073275" y="5273675"/>
            <a:ext cx="28209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D965"/>
              </a:solidFill>
            </a:endParaRPr>
          </a:p>
        </p:txBody>
      </p:sp>
    </p:spTree>
    <p:extLst>
      <p:ext uri="{BB962C8B-B14F-4D97-AF65-F5344CB8AC3E}">
        <p14:creationId xmlns:p14="http://schemas.microsoft.com/office/powerpoint/2010/main" val="3467979635"/>
      </p:ext>
    </p:extLst>
  </p:cSld>
  <p:clrMapOvr>
    <a:masterClrMapping/>
  </p:clrMapOvr>
  <p:transition spd="slow">
    <p:circle/>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610438"/>
            <a:ext cx="8229600" cy="990600"/>
          </a:xfrm>
        </p:spPr>
        <p:txBody>
          <a:bodyPr>
            <a:noAutofit/>
          </a:bodyPr>
          <a:lstStyle/>
          <a:p>
            <a:pPr algn="ctr">
              <a:lnSpc>
                <a:spcPct val="150000"/>
              </a:lnSpc>
            </a:pPr>
            <a:r>
              <a:rPr lang="en-US" sz="6000" b="1" dirty="0">
                <a:solidFill>
                  <a:srgbClr val="FFFF00"/>
                </a:solidFill>
                <a:effectLst>
                  <a:outerShdw blurRad="38100" dist="38100" dir="2700000" algn="tl">
                    <a:srgbClr val="000000">
                      <a:alpha val="43137"/>
                    </a:srgbClr>
                  </a:outerShdw>
                </a:effectLst>
                <a:latin typeface="Calibri" panose="020F0502020204030204" pitchFamily="34" charset="0"/>
                <a:cs typeface="Aharoni" pitchFamily="2" charset="-79"/>
              </a:rPr>
              <a:t>AFL-CIO</a:t>
            </a:r>
          </a:p>
        </p:txBody>
      </p:sp>
      <p:sp>
        <p:nvSpPr>
          <p:cNvPr id="6" name="Footer Placeholder 5"/>
          <p:cNvSpPr>
            <a:spLocks noGrp="1"/>
          </p:cNvSpPr>
          <p:nvPr>
            <p:ph type="ftr" sz="quarter" idx="11"/>
          </p:nvPr>
        </p:nvSpPr>
        <p:spPr/>
        <p:txBody>
          <a:bodyPr/>
          <a:lstStyle/>
          <a:p>
            <a:r>
              <a:rPr lang="en-US" dirty="0">
                <a:solidFill>
                  <a:srgbClr val="002060"/>
                </a:solidFill>
              </a:rPr>
              <a:t>AFGE's Field Services and Education Department</a:t>
            </a:r>
            <a:endParaRPr lang="en-US" dirty="0">
              <a:solidFill>
                <a:srgbClr val="EEECE1">
                  <a:shade val="50000"/>
                </a:srgbClr>
              </a:solidFill>
            </a:endParaRPr>
          </a:p>
        </p:txBody>
      </p:sp>
      <p:sp>
        <p:nvSpPr>
          <p:cNvPr id="7" name="Slide Number Placeholder 6"/>
          <p:cNvSpPr>
            <a:spLocks noGrp="1"/>
          </p:cNvSpPr>
          <p:nvPr>
            <p:ph type="sldNum" sz="quarter" idx="12"/>
          </p:nvPr>
        </p:nvSpPr>
        <p:spPr/>
        <p:txBody>
          <a:bodyPr/>
          <a:lstStyle/>
          <a:p>
            <a:fld id="{58A7275B-1B29-4173-BE33-CA1560F2817B}" type="slidenum">
              <a:rPr lang="en-US" smtClean="0">
                <a:solidFill>
                  <a:srgbClr val="002060"/>
                </a:solidFill>
              </a:rPr>
              <a:pPr/>
              <a:t>21</a:t>
            </a:fld>
            <a:endParaRPr lang="en-US" dirty="0">
              <a:solidFill>
                <a:srgbClr val="002060"/>
              </a:solidFill>
            </a:endParaRPr>
          </a:p>
        </p:txBody>
      </p:sp>
      <p:sp>
        <p:nvSpPr>
          <p:cNvPr id="11" name="TextBox 10"/>
          <p:cNvSpPr txBox="1"/>
          <p:nvPr/>
        </p:nvSpPr>
        <p:spPr>
          <a:xfrm>
            <a:off x="4926410" y="3637429"/>
            <a:ext cx="3657600" cy="646331"/>
          </a:xfrm>
          <a:prstGeom prst="rect">
            <a:avLst/>
          </a:prstGeom>
          <a:noFill/>
        </p:spPr>
        <p:txBody>
          <a:bodyPr wrap="square" rtlCol="0">
            <a:spAutoFit/>
          </a:bodyPr>
          <a:lstStyle/>
          <a:p>
            <a:r>
              <a:rPr lang="en-US" sz="3600" dirty="0">
                <a:solidFill>
                  <a:schemeClr val="bg1"/>
                </a:solidFill>
                <a:latin typeface="Calibri" pitchFamily="34" charset="0"/>
                <a:cs typeface="Calibri" pitchFamily="34" charset="0"/>
              </a:rPr>
              <a:t>Affiliates</a:t>
            </a:r>
          </a:p>
        </p:txBody>
      </p:sp>
      <p:sp>
        <p:nvSpPr>
          <p:cNvPr id="12" name="TextBox 11"/>
          <p:cNvSpPr txBox="1"/>
          <p:nvPr/>
        </p:nvSpPr>
        <p:spPr>
          <a:xfrm>
            <a:off x="1289462" y="2069053"/>
            <a:ext cx="4495800" cy="646331"/>
          </a:xfrm>
          <a:prstGeom prst="rect">
            <a:avLst/>
          </a:prstGeom>
          <a:noFill/>
        </p:spPr>
        <p:txBody>
          <a:bodyPr wrap="square" rtlCol="0">
            <a:spAutoFit/>
          </a:bodyPr>
          <a:lstStyle/>
          <a:p>
            <a:pPr algn="ctr"/>
            <a:r>
              <a:rPr lang="en-US" sz="3600" dirty="0">
                <a:solidFill>
                  <a:schemeClr val="bg1"/>
                </a:solidFill>
                <a:latin typeface="Calibri" pitchFamily="34" charset="0"/>
                <a:cs typeface="Calibri" pitchFamily="34" charset="0"/>
              </a:rPr>
              <a:t>State Federations</a:t>
            </a:r>
          </a:p>
        </p:txBody>
      </p:sp>
      <p:sp>
        <p:nvSpPr>
          <p:cNvPr id="13" name="TextBox 12"/>
          <p:cNvSpPr txBox="1"/>
          <p:nvPr/>
        </p:nvSpPr>
        <p:spPr>
          <a:xfrm>
            <a:off x="5785262" y="4347025"/>
            <a:ext cx="4495800" cy="646331"/>
          </a:xfrm>
          <a:prstGeom prst="rect">
            <a:avLst/>
          </a:prstGeom>
          <a:noFill/>
        </p:spPr>
        <p:txBody>
          <a:bodyPr wrap="square" rtlCol="0">
            <a:spAutoFit/>
          </a:bodyPr>
          <a:lstStyle/>
          <a:p>
            <a:r>
              <a:rPr lang="en-US" sz="3600" dirty="0">
                <a:solidFill>
                  <a:schemeClr val="bg1"/>
                </a:solidFill>
                <a:latin typeface="Calibri" pitchFamily="34" charset="0"/>
                <a:cs typeface="Calibri" pitchFamily="34" charset="0"/>
              </a:rPr>
              <a:t>Constituency Groups</a:t>
            </a:r>
          </a:p>
        </p:txBody>
      </p:sp>
      <p:sp>
        <p:nvSpPr>
          <p:cNvPr id="14" name="TextBox 13"/>
          <p:cNvSpPr txBox="1"/>
          <p:nvPr/>
        </p:nvSpPr>
        <p:spPr>
          <a:xfrm>
            <a:off x="5785262" y="2062372"/>
            <a:ext cx="4495800" cy="646331"/>
          </a:xfrm>
          <a:prstGeom prst="rect">
            <a:avLst/>
          </a:prstGeom>
          <a:noFill/>
        </p:spPr>
        <p:txBody>
          <a:bodyPr wrap="square" rtlCol="0">
            <a:spAutoFit/>
          </a:bodyPr>
          <a:lstStyle/>
          <a:p>
            <a:r>
              <a:rPr lang="en-US" sz="3600" dirty="0">
                <a:solidFill>
                  <a:schemeClr val="bg1"/>
                </a:solidFill>
                <a:latin typeface="Calibri" pitchFamily="34" charset="0"/>
                <a:cs typeface="Calibri" pitchFamily="34" charset="0"/>
              </a:rPr>
              <a:t>Central Labor Councils</a:t>
            </a:r>
          </a:p>
        </p:txBody>
      </p:sp>
      <p:sp>
        <p:nvSpPr>
          <p:cNvPr id="15" name="TextBox 14"/>
          <p:cNvSpPr txBox="1"/>
          <p:nvPr/>
        </p:nvSpPr>
        <p:spPr>
          <a:xfrm>
            <a:off x="3467100" y="2839085"/>
            <a:ext cx="4495800" cy="646331"/>
          </a:xfrm>
          <a:prstGeom prst="rect">
            <a:avLst/>
          </a:prstGeom>
          <a:noFill/>
        </p:spPr>
        <p:txBody>
          <a:bodyPr wrap="square" rtlCol="0">
            <a:spAutoFit/>
          </a:bodyPr>
          <a:lstStyle/>
          <a:p>
            <a:pPr algn="ctr"/>
            <a:r>
              <a:rPr lang="en-US" sz="3600" dirty="0">
                <a:solidFill>
                  <a:schemeClr val="bg1"/>
                </a:solidFill>
                <a:latin typeface="Calibri" pitchFamily="34" charset="0"/>
                <a:cs typeface="Calibri" pitchFamily="34" charset="0"/>
              </a:rPr>
              <a:t>Area Labor Federations</a:t>
            </a:r>
          </a:p>
        </p:txBody>
      </p:sp>
      <p:sp>
        <p:nvSpPr>
          <p:cNvPr id="18" name="TextBox 17"/>
          <p:cNvSpPr txBox="1"/>
          <p:nvPr/>
        </p:nvSpPr>
        <p:spPr>
          <a:xfrm>
            <a:off x="2011220" y="4342912"/>
            <a:ext cx="3560379" cy="646331"/>
          </a:xfrm>
          <a:prstGeom prst="rect">
            <a:avLst/>
          </a:prstGeom>
          <a:noFill/>
        </p:spPr>
        <p:txBody>
          <a:bodyPr wrap="square" rtlCol="0">
            <a:spAutoFit/>
          </a:bodyPr>
          <a:lstStyle/>
          <a:p>
            <a:pPr algn="ctr"/>
            <a:r>
              <a:rPr lang="en-US" sz="3600" dirty="0">
                <a:solidFill>
                  <a:schemeClr val="bg1"/>
                </a:solidFill>
                <a:latin typeface="Calibri" pitchFamily="34" charset="0"/>
                <a:cs typeface="Calibri" pitchFamily="34" charset="0"/>
              </a:rPr>
              <a:t>Allied Groups</a:t>
            </a:r>
          </a:p>
        </p:txBody>
      </p:sp>
    </p:spTree>
    <p:extLst>
      <p:ext uri="{BB962C8B-B14F-4D97-AF65-F5344CB8AC3E}">
        <p14:creationId xmlns:p14="http://schemas.microsoft.com/office/powerpoint/2010/main" val="3205608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34487" y="609600"/>
            <a:ext cx="8498971" cy="1460195"/>
          </a:xfrm>
        </p:spPr>
        <p:txBody>
          <a:bodyPr>
            <a:noAutofit/>
          </a:bodyPr>
          <a:lstStyle/>
          <a:p>
            <a:pPr algn="l"/>
            <a:r>
              <a:rPr lang="en-US" sz="7200" dirty="0">
                <a:solidFill>
                  <a:srgbClr val="003399"/>
                </a:solidFill>
                <a:latin typeface="+mn-lt"/>
                <a:cs typeface="Arial" panose="020B0604020202020204" pitchFamily="34" charset="0"/>
              </a:rPr>
              <a:t>LEGAL FRAMEWORK</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762" t="1963" r="25397" b="6626"/>
          <a:stretch/>
        </p:blipFill>
        <p:spPr>
          <a:xfrm>
            <a:off x="1062356" y="4286053"/>
            <a:ext cx="2043451" cy="173293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6590" t="44122" b="8208"/>
          <a:stretch/>
        </p:blipFill>
        <p:spPr>
          <a:xfrm>
            <a:off x="3971357" y="4278870"/>
            <a:ext cx="2021170" cy="1739981"/>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382" t="10005" r="-382" b="33338"/>
          <a:stretch/>
        </p:blipFill>
        <p:spPr>
          <a:xfrm>
            <a:off x="9753700" y="4286053"/>
            <a:ext cx="2034287" cy="1729276"/>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13835" t="9905" r="17270"/>
          <a:stretch/>
        </p:blipFill>
        <p:spPr>
          <a:xfrm>
            <a:off x="6865886" y="4281748"/>
            <a:ext cx="2022266" cy="1733581"/>
          </a:xfrm>
          <a:prstGeom prst="rect">
            <a:avLst/>
          </a:prstGeom>
        </p:spPr>
      </p:pic>
    </p:spTree>
    <p:extLst>
      <p:ext uri="{BB962C8B-B14F-4D97-AF65-F5344CB8AC3E}">
        <p14:creationId xmlns:p14="http://schemas.microsoft.com/office/powerpoint/2010/main" val="727962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28002" name="Title 1"/>
          <p:cNvSpPr>
            <a:spLocks noGrp="1"/>
          </p:cNvSpPr>
          <p:nvPr>
            <p:ph type="title"/>
          </p:nvPr>
        </p:nvSpPr>
        <p:spPr>
          <a:xfrm>
            <a:off x="1492250" y="174628"/>
            <a:ext cx="8229600" cy="1143000"/>
          </a:xfrm>
          <a:noFill/>
        </p:spPr>
        <p:txBody>
          <a:bodyPr/>
          <a:lstStyle/>
          <a:p>
            <a:pPr eaLnBrk="1" hangingPunct="1"/>
            <a:r>
              <a:rPr lang="en-US" altLang="en-US" sz="7200" b="1" dirty="0">
                <a:latin typeface="Calibri" panose="020F0502020204030204" pitchFamily="34" charset="0"/>
              </a:rPr>
              <a:t>   </a:t>
            </a:r>
            <a:r>
              <a:rPr lang="en-US" altLang="en-US" sz="5400" b="1" dirty="0">
                <a:latin typeface="Calibri" panose="020F0502020204030204" pitchFamily="34" charset="0"/>
              </a:rPr>
              <a:t>Relevant Laws </a:t>
            </a:r>
            <a:br>
              <a:rPr lang="en-US" altLang="en-US" sz="4000" dirty="0"/>
            </a:br>
            <a:endParaRPr lang="en-US" altLang="en-US" sz="2800" dirty="0"/>
          </a:p>
        </p:txBody>
      </p:sp>
      <p:sp>
        <p:nvSpPr>
          <p:cNvPr id="12291" name="Content Placeholder 2"/>
          <p:cNvSpPr>
            <a:spLocks noGrp="1"/>
          </p:cNvSpPr>
          <p:nvPr>
            <p:ph idx="1"/>
          </p:nvPr>
        </p:nvSpPr>
        <p:spPr>
          <a:xfrm>
            <a:off x="1201004" y="582354"/>
            <a:ext cx="9181081" cy="5180015"/>
          </a:xfrm>
        </p:spPr>
        <p:txBody>
          <a:bodyPr/>
          <a:lstStyle/>
          <a:p>
            <a:pPr marL="914400" lvl="1" indent="-457200">
              <a:buFont typeface="+mj-lt"/>
              <a:buAutoNum type="arabicPeriod"/>
              <a:defRPr/>
            </a:pPr>
            <a:endParaRPr lang="en-US" b="1" dirty="0">
              <a:solidFill>
                <a:schemeClr val="bg1"/>
              </a:solidFill>
              <a:latin typeface="Calibri" panose="020F0502020204030204" pitchFamily="34" charset="0"/>
            </a:endParaRPr>
          </a:p>
          <a:p>
            <a:pPr marL="914400" lvl="1" indent="-457200">
              <a:lnSpc>
                <a:spcPct val="150000"/>
              </a:lnSpc>
              <a:buFont typeface="+mj-lt"/>
              <a:buAutoNum type="arabicPeriod"/>
              <a:defRPr/>
            </a:pPr>
            <a:r>
              <a:rPr lang="en-US" sz="2400" b="1" dirty="0">
                <a:solidFill>
                  <a:prstClr val="white"/>
                </a:solidFill>
                <a:latin typeface="Calibri" panose="020F0502020204030204" pitchFamily="34" charset="0"/>
              </a:rPr>
              <a:t>Labor Management Reporting and Disclosure Act of 1959 (LMRDA)</a:t>
            </a:r>
          </a:p>
          <a:p>
            <a:pPr marL="914400" lvl="1" indent="-457200">
              <a:lnSpc>
                <a:spcPct val="150000"/>
              </a:lnSpc>
              <a:buFont typeface="+mj-lt"/>
              <a:buAutoNum type="arabicPeriod"/>
              <a:defRPr/>
            </a:pPr>
            <a:r>
              <a:rPr lang="en-US" sz="2400" b="1" dirty="0">
                <a:solidFill>
                  <a:schemeClr val="bg1"/>
                </a:solidFill>
                <a:latin typeface="Calibri" panose="020F0502020204030204" pitchFamily="34" charset="0"/>
              </a:rPr>
              <a:t>The Statute </a:t>
            </a:r>
          </a:p>
          <a:p>
            <a:pPr marL="914400" lvl="1" indent="-457200">
              <a:lnSpc>
                <a:spcPct val="150000"/>
              </a:lnSpc>
              <a:buFont typeface="+mj-lt"/>
              <a:buAutoNum type="arabicPeriod"/>
              <a:defRPr/>
            </a:pPr>
            <a:r>
              <a:rPr lang="en-US" sz="2400" b="1" dirty="0">
                <a:solidFill>
                  <a:schemeClr val="bg1"/>
                </a:solidFill>
                <a:latin typeface="Calibri" panose="020F0502020204030204" pitchFamily="34" charset="0"/>
              </a:rPr>
              <a:t>Civil Service Reform Act of 1978 (CSRA) </a:t>
            </a:r>
          </a:p>
          <a:p>
            <a:pPr marL="914400" lvl="1" indent="-457200">
              <a:lnSpc>
                <a:spcPct val="150000"/>
              </a:lnSpc>
              <a:buFont typeface="+mj-lt"/>
              <a:buAutoNum type="arabicPeriod"/>
              <a:defRPr/>
            </a:pPr>
            <a:r>
              <a:rPr lang="en-US" sz="2400" b="1" dirty="0">
                <a:solidFill>
                  <a:schemeClr val="bg1"/>
                </a:solidFill>
                <a:latin typeface="Calibri" panose="020F0502020204030204" pitchFamily="34" charset="0"/>
              </a:rPr>
              <a:t>3. DC Code §1-617.03</a:t>
            </a:r>
          </a:p>
          <a:p>
            <a:pPr>
              <a:buFont typeface="Arial" charset="0"/>
              <a:buNone/>
              <a:defRPr/>
            </a:pPr>
            <a:endParaRPr lang="en-US" sz="2400" dirty="0">
              <a:latin typeface="Calibri" panose="020F0502020204030204" pitchFamily="34" charset="0"/>
            </a:endParaRPr>
          </a:p>
          <a:p>
            <a:pPr>
              <a:buFont typeface="Arial" charset="0"/>
              <a:buNone/>
              <a:defRPr/>
            </a:pPr>
            <a:endParaRPr lang="en-US" sz="2400" dirty="0">
              <a:latin typeface="Calibri" panose="020F0502020204030204" pitchFamily="34" charset="0"/>
            </a:endParaRPr>
          </a:p>
        </p:txBody>
      </p:sp>
      <p:sp>
        <p:nvSpPr>
          <p:cNvPr id="1280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A2D46D-96F3-4E10-8B62-30CB4C2C723E}" type="slidenum">
              <a:rPr lang="en-US" altLang="en-US" smtClean="0">
                <a:solidFill>
                  <a:srgbClr val="898989"/>
                </a:solidFill>
                <a:latin typeface="Calibri" panose="020F0502020204030204" pitchFamily="34" charset="0"/>
              </a:rPr>
              <a:pPr/>
              <a:t>23</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616012456"/>
      </p:ext>
    </p:extLst>
  </p:cSld>
  <p:clrMapOvr>
    <a:masterClrMapping/>
  </p:clrMapOvr>
  <p:transition spd="slow">
    <p:circl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30050" name="Title 1"/>
          <p:cNvSpPr>
            <a:spLocks noGrp="1"/>
          </p:cNvSpPr>
          <p:nvPr>
            <p:ph type="title"/>
          </p:nvPr>
        </p:nvSpPr>
        <p:spPr>
          <a:xfrm>
            <a:off x="2260600" y="358776"/>
            <a:ext cx="8229600" cy="1143000"/>
          </a:xfrm>
        </p:spPr>
        <p:txBody>
          <a:bodyPr/>
          <a:lstStyle/>
          <a:p>
            <a:pPr eaLnBrk="1" hangingPunct="1"/>
            <a:r>
              <a:rPr lang="en-US" altLang="en-US" sz="4000" dirty="0"/>
              <a:t>Enforcement/Accountability</a:t>
            </a:r>
            <a:br>
              <a:rPr lang="en-US" altLang="en-US" sz="4000" dirty="0"/>
            </a:br>
            <a:endParaRPr lang="en-US" altLang="en-US" sz="2800" dirty="0"/>
          </a:p>
        </p:txBody>
      </p:sp>
      <p:sp>
        <p:nvSpPr>
          <p:cNvPr id="13315" name="Content Placeholder 2"/>
          <p:cNvSpPr>
            <a:spLocks noGrp="1"/>
          </p:cNvSpPr>
          <p:nvPr>
            <p:ph idx="1"/>
          </p:nvPr>
        </p:nvSpPr>
        <p:spPr>
          <a:xfrm>
            <a:off x="2260600" y="1501776"/>
            <a:ext cx="8229600" cy="4525963"/>
          </a:xfrm>
        </p:spPr>
        <p:txBody>
          <a:bodyPr/>
          <a:lstStyle/>
          <a:p>
            <a:pPr lvl="1">
              <a:buFont typeface="Arial" charset="0"/>
              <a:buChar char="–"/>
              <a:defRPr/>
            </a:pPr>
            <a:r>
              <a:rPr lang="en-US" dirty="0">
                <a:solidFill>
                  <a:schemeClr val="bg1"/>
                </a:solidFill>
                <a:latin typeface="Calibri" panose="020F0502020204030204" pitchFamily="34" charset="0"/>
              </a:rPr>
              <a:t>Department of Labor (DOL), Office of Labor-Management Standards (OLMS)</a:t>
            </a:r>
          </a:p>
          <a:p>
            <a:pPr marL="457200" lvl="1" indent="0">
              <a:buNone/>
              <a:defRPr/>
            </a:pPr>
            <a:endParaRPr lang="en-US" dirty="0">
              <a:solidFill>
                <a:schemeClr val="bg1"/>
              </a:solidFill>
              <a:latin typeface="Calibri" panose="020F0502020204030204" pitchFamily="34" charset="0"/>
            </a:endParaRPr>
          </a:p>
          <a:p>
            <a:pPr lvl="1">
              <a:buFont typeface="Arial" charset="0"/>
              <a:buChar char="–"/>
              <a:defRPr/>
            </a:pPr>
            <a:r>
              <a:rPr lang="en-US" dirty="0">
                <a:solidFill>
                  <a:schemeClr val="bg1"/>
                </a:solidFill>
                <a:latin typeface="Calibri" panose="020F0502020204030204" pitchFamily="34" charset="0"/>
              </a:rPr>
              <a:t>Federal Labor Relations Authority (FLRA)</a:t>
            </a:r>
          </a:p>
          <a:p>
            <a:pPr marL="457200" lvl="1" indent="0">
              <a:buNone/>
              <a:defRPr/>
            </a:pPr>
            <a:endParaRPr lang="en-US" dirty="0">
              <a:solidFill>
                <a:schemeClr val="bg1"/>
              </a:solidFill>
              <a:latin typeface="Calibri" panose="020F0502020204030204" pitchFamily="34" charset="0"/>
            </a:endParaRPr>
          </a:p>
          <a:p>
            <a:pPr lvl="1">
              <a:buFont typeface="Arial" charset="0"/>
              <a:buChar char="–"/>
              <a:defRPr/>
            </a:pPr>
            <a:r>
              <a:rPr lang="en-US" dirty="0">
                <a:solidFill>
                  <a:schemeClr val="bg1"/>
                </a:solidFill>
                <a:latin typeface="Calibri" panose="020F0502020204030204" pitchFamily="34" charset="0"/>
              </a:rPr>
              <a:t>and for DC Government employees only</a:t>
            </a:r>
          </a:p>
          <a:p>
            <a:pPr lvl="2">
              <a:buFont typeface="Arial" charset="0"/>
              <a:buChar char="•"/>
              <a:defRPr/>
            </a:pPr>
            <a:r>
              <a:rPr lang="en-US" dirty="0">
                <a:solidFill>
                  <a:schemeClr val="bg1"/>
                </a:solidFill>
                <a:latin typeface="Calibri" panose="020F0502020204030204" pitchFamily="34" charset="0"/>
              </a:rPr>
              <a:t>Public Employee Relations Board (PERB)</a:t>
            </a:r>
          </a:p>
          <a:p>
            <a:pPr>
              <a:buFont typeface="Arial" charset="0"/>
              <a:buNone/>
              <a:defRPr/>
            </a:pPr>
            <a:endParaRPr lang="en-US" dirty="0"/>
          </a:p>
          <a:p>
            <a:pPr>
              <a:buFont typeface="Arial" charset="0"/>
              <a:buNone/>
              <a:defRPr/>
            </a:pPr>
            <a:endParaRPr lang="en-US" dirty="0"/>
          </a:p>
        </p:txBody>
      </p:sp>
      <p:sp>
        <p:nvSpPr>
          <p:cNvPr id="1300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DB9604-E7A6-4ABC-A244-1C0E37580E78}" type="slidenum">
              <a:rPr lang="en-US" altLang="en-US" smtClean="0">
                <a:solidFill>
                  <a:srgbClr val="898989"/>
                </a:solidFill>
                <a:latin typeface="Calibri" panose="020F0502020204030204" pitchFamily="34" charset="0"/>
              </a:rPr>
              <a:pPr/>
              <a:t>24</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343956801"/>
      </p:ext>
    </p:extLst>
  </p:cSld>
  <p:clrMapOvr>
    <a:masterClrMapping/>
  </p:clrMapOvr>
  <p:transition spd="slow">
    <p:circl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30050" name="Title 1"/>
          <p:cNvSpPr>
            <a:spLocks noGrp="1"/>
          </p:cNvSpPr>
          <p:nvPr>
            <p:ph type="title"/>
          </p:nvPr>
        </p:nvSpPr>
        <p:spPr>
          <a:xfrm>
            <a:off x="2260600" y="358776"/>
            <a:ext cx="8229600" cy="1143000"/>
          </a:xfrm>
        </p:spPr>
        <p:txBody>
          <a:bodyPr/>
          <a:lstStyle/>
          <a:p>
            <a:pPr eaLnBrk="1" hangingPunct="1"/>
            <a:r>
              <a:rPr lang="en-US" altLang="en-US" sz="6000" dirty="0">
                <a:latin typeface="Calibri" panose="020F0502020204030204" pitchFamily="34" charset="0"/>
              </a:rPr>
              <a:t>The Statute</a:t>
            </a:r>
            <a:br>
              <a:rPr lang="en-US" altLang="en-US" sz="4000" dirty="0"/>
            </a:br>
            <a:endParaRPr lang="en-US" altLang="en-US" sz="2800" dirty="0"/>
          </a:p>
        </p:txBody>
      </p:sp>
      <p:sp>
        <p:nvSpPr>
          <p:cNvPr id="13315" name="Content Placeholder 2"/>
          <p:cNvSpPr>
            <a:spLocks noGrp="1"/>
          </p:cNvSpPr>
          <p:nvPr>
            <p:ph idx="1"/>
          </p:nvPr>
        </p:nvSpPr>
        <p:spPr>
          <a:xfrm>
            <a:off x="2260600" y="1501776"/>
            <a:ext cx="8229600" cy="4525963"/>
          </a:xfrm>
        </p:spPr>
        <p:txBody>
          <a:bodyPr/>
          <a:lstStyle/>
          <a:p>
            <a:pPr>
              <a:buFont typeface="Arial" charset="0"/>
              <a:buNone/>
              <a:defRPr/>
            </a:pPr>
            <a:endParaRPr lang="en-US" dirty="0"/>
          </a:p>
          <a:p>
            <a:pPr>
              <a:buFont typeface="Arial" charset="0"/>
              <a:buNone/>
              <a:defRPr/>
            </a:pPr>
            <a:endParaRPr lang="en-US" dirty="0"/>
          </a:p>
        </p:txBody>
      </p:sp>
      <p:sp>
        <p:nvSpPr>
          <p:cNvPr id="1300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DB9604-E7A6-4ABC-A244-1C0E37580E78}" type="slidenum">
              <a:rPr lang="en-US" altLang="en-US" smtClean="0">
                <a:solidFill>
                  <a:srgbClr val="898989"/>
                </a:solidFill>
                <a:latin typeface="Calibri" panose="020F0502020204030204" pitchFamily="34" charset="0"/>
              </a:rPr>
              <a:pPr/>
              <a:t>25</a:t>
            </a:fld>
            <a:endParaRPr lang="en-US" altLang="en-US">
              <a:solidFill>
                <a:srgbClr val="898989"/>
              </a:solidFill>
              <a:latin typeface="Calibri" panose="020F0502020204030204" pitchFamily="34" charset="0"/>
            </a:endParaRPr>
          </a:p>
        </p:txBody>
      </p:sp>
      <p:sp>
        <p:nvSpPr>
          <p:cNvPr id="2" name="TextBox 1"/>
          <p:cNvSpPr txBox="1"/>
          <p:nvPr/>
        </p:nvSpPr>
        <p:spPr>
          <a:xfrm>
            <a:off x="1193800" y="1501776"/>
            <a:ext cx="9296400" cy="4524315"/>
          </a:xfrm>
          <a:prstGeom prst="rect">
            <a:avLst/>
          </a:prstGeom>
          <a:noFill/>
        </p:spPr>
        <p:txBody>
          <a:bodyPr wrap="square" rtlCol="0">
            <a:spAutoFit/>
          </a:bodyPr>
          <a:lstStyle/>
          <a:p>
            <a:r>
              <a:rPr lang="en-US" sz="3200" b="1" dirty="0">
                <a:solidFill>
                  <a:schemeClr val="bg1"/>
                </a:solidFill>
                <a:latin typeface="Calibri" panose="020F0502020204030204" pitchFamily="34" charset="0"/>
              </a:rPr>
              <a:t>Union representation</a:t>
            </a:r>
          </a:p>
          <a:p>
            <a:endParaRPr lang="en-US" sz="3200" b="1" dirty="0">
              <a:solidFill>
                <a:schemeClr val="bg1"/>
              </a:solidFill>
              <a:latin typeface="Calibri" panose="020F0502020204030204" pitchFamily="34" charset="0"/>
            </a:endParaRPr>
          </a:p>
          <a:p>
            <a:r>
              <a:rPr lang="en-US" sz="3200" b="1" dirty="0">
                <a:solidFill>
                  <a:schemeClr val="bg1"/>
                </a:solidFill>
                <a:latin typeface="Calibri" panose="020F0502020204030204" pitchFamily="34" charset="0"/>
              </a:rPr>
              <a:t>Information requests</a:t>
            </a:r>
          </a:p>
          <a:p>
            <a:endParaRPr lang="en-US" sz="3200" b="1" dirty="0">
              <a:solidFill>
                <a:schemeClr val="bg1"/>
              </a:solidFill>
              <a:latin typeface="Calibri" panose="020F0502020204030204" pitchFamily="34" charset="0"/>
            </a:endParaRPr>
          </a:p>
          <a:p>
            <a:r>
              <a:rPr lang="en-US" sz="3200" b="1" dirty="0">
                <a:solidFill>
                  <a:schemeClr val="bg1"/>
                </a:solidFill>
                <a:latin typeface="Calibri" panose="020F0502020204030204" pitchFamily="34" charset="0"/>
              </a:rPr>
              <a:t>Collective bargaining</a:t>
            </a:r>
          </a:p>
          <a:p>
            <a:endParaRPr lang="en-US" sz="3200" b="1" dirty="0">
              <a:solidFill>
                <a:schemeClr val="bg1"/>
              </a:solidFill>
              <a:latin typeface="Calibri" panose="020F0502020204030204" pitchFamily="34" charset="0"/>
            </a:endParaRPr>
          </a:p>
          <a:p>
            <a:r>
              <a:rPr lang="en-US" sz="3200" b="1" dirty="0">
                <a:solidFill>
                  <a:schemeClr val="bg1"/>
                </a:solidFill>
                <a:latin typeface="Calibri" panose="020F0502020204030204" pitchFamily="34" charset="0"/>
              </a:rPr>
              <a:t>Standards for labor organizations</a:t>
            </a:r>
          </a:p>
          <a:p>
            <a:endParaRPr lang="en-US" sz="3200" b="1" dirty="0">
              <a:solidFill>
                <a:schemeClr val="bg1"/>
              </a:solidFill>
              <a:latin typeface="Calibri" panose="020F0502020204030204" pitchFamily="34" charset="0"/>
            </a:endParaRPr>
          </a:p>
          <a:p>
            <a:r>
              <a:rPr lang="en-US" sz="3200" b="1" dirty="0">
                <a:solidFill>
                  <a:schemeClr val="bg1"/>
                </a:solidFill>
                <a:latin typeface="Calibri" panose="020F0502020204030204" pitchFamily="34" charset="0"/>
              </a:rPr>
              <a:t>Unfair Labor Practices (ULPs)</a:t>
            </a:r>
          </a:p>
        </p:txBody>
      </p:sp>
    </p:spTree>
    <p:extLst>
      <p:ext uri="{BB962C8B-B14F-4D97-AF65-F5344CB8AC3E}">
        <p14:creationId xmlns:p14="http://schemas.microsoft.com/office/powerpoint/2010/main" val="3670486882"/>
      </p:ext>
    </p:extLst>
  </p:cSld>
  <p:clrMapOvr>
    <a:masterClrMapping/>
  </p:clrMapOvr>
  <p:transition spd="slow">
    <p:circl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64514" name="Title 1"/>
          <p:cNvSpPr>
            <a:spLocks noGrp="1"/>
          </p:cNvSpPr>
          <p:nvPr>
            <p:ph type="title"/>
          </p:nvPr>
        </p:nvSpPr>
        <p:spPr>
          <a:xfrm>
            <a:off x="2045631" y="323029"/>
            <a:ext cx="8229600" cy="1143000"/>
          </a:xfrm>
        </p:spPr>
        <p:txBody>
          <a:bodyPr/>
          <a:lstStyle/>
          <a:p>
            <a:pPr eaLnBrk="1" hangingPunct="1"/>
            <a:r>
              <a:rPr lang="en-US" altLang="en-US" sz="4000" dirty="0">
                <a:latin typeface="Calibri" panose="020F0502020204030204" pitchFamily="34" charset="0"/>
              </a:rPr>
              <a:t>Standards of Conduct 29 C.F.R.</a:t>
            </a:r>
            <a:endParaRPr lang="en-US" altLang="en-US" sz="2800" dirty="0">
              <a:latin typeface="Calibri" panose="020F0502020204030204" pitchFamily="34" charset="0"/>
            </a:endParaRPr>
          </a:p>
        </p:txBody>
      </p:sp>
      <p:sp>
        <p:nvSpPr>
          <p:cNvPr id="64515" name="Content Placeholder 2"/>
          <p:cNvSpPr>
            <a:spLocks noGrp="1"/>
          </p:cNvSpPr>
          <p:nvPr>
            <p:ph idx="1"/>
          </p:nvPr>
        </p:nvSpPr>
        <p:spPr bwMode="auto">
          <a:xfrm>
            <a:off x="1752600" y="1648208"/>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sz="2400" b="1" i="1" dirty="0">
                <a:solidFill>
                  <a:schemeClr val="accent3"/>
                </a:solidFill>
                <a:latin typeface="Calibri" panose="020F0502020204030204" pitchFamily="34" charset="0"/>
              </a:rPr>
              <a:t>Promote democracy and financial integrity in private-sector labor organizations</a:t>
            </a:r>
          </a:p>
          <a:p>
            <a:pPr marL="457200" lvl="1" indent="0">
              <a:buNone/>
            </a:pPr>
            <a:endParaRPr lang="en-US" altLang="en-US" sz="2400" b="1" i="1" dirty="0">
              <a:solidFill>
                <a:schemeClr val="bg1"/>
              </a:solidFill>
              <a:latin typeface="Calibri" panose="020F0502020204030204" pitchFamily="34" charset="0"/>
            </a:endParaRPr>
          </a:p>
          <a:p>
            <a:pPr lvl="1"/>
            <a:r>
              <a:rPr lang="en-US" altLang="en-US" sz="2400" b="1" dirty="0">
                <a:solidFill>
                  <a:schemeClr val="bg1"/>
                </a:solidFill>
                <a:latin typeface="Calibri" panose="020F0502020204030204" pitchFamily="34" charset="0"/>
              </a:rPr>
              <a:t>Union Member Rights</a:t>
            </a:r>
          </a:p>
          <a:p>
            <a:pPr marL="457200" lvl="1" indent="0">
              <a:buNone/>
            </a:pPr>
            <a:endParaRPr lang="en-US" altLang="en-US" sz="2400" b="1" dirty="0">
              <a:solidFill>
                <a:schemeClr val="bg1"/>
              </a:solidFill>
              <a:latin typeface="Calibri" panose="020F0502020204030204" pitchFamily="34" charset="0"/>
            </a:endParaRPr>
          </a:p>
          <a:p>
            <a:pPr lvl="1"/>
            <a:r>
              <a:rPr lang="en-US" altLang="en-US" sz="2400" b="1" dirty="0">
                <a:solidFill>
                  <a:schemeClr val="bg1"/>
                </a:solidFill>
                <a:latin typeface="Calibri" panose="020F0502020204030204" pitchFamily="34" charset="0"/>
              </a:rPr>
              <a:t>Union Officer Elections</a:t>
            </a:r>
          </a:p>
          <a:p>
            <a:pPr marL="457200" lvl="1" indent="0">
              <a:buNone/>
            </a:pPr>
            <a:endParaRPr lang="en-US" altLang="en-US" sz="2400" b="1" dirty="0">
              <a:solidFill>
                <a:schemeClr val="bg1"/>
              </a:solidFill>
              <a:latin typeface="Calibri" panose="020F0502020204030204" pitchFamily="34" charset="0"/>
            </a:endParaRPr>
          </a:p>
          <a:p>
            <a:pPr lvl="1"/>
            <a:r>
              <a:rPr lang="en-US" altLang="en-US" sz="2400" b="1" dirty="0">
                <a:solidFill>
                  <a:schemeClr val="bg1"/>
                </a:solidFill>
                <a:latin typeface="Calibri" panose="020F0502020204030204" pitchFamily="34" charset="0"/>
              </a:rPr>
              <a:t>Reporting</a:t>
            </a:r>
          </a:p>
          <a:p>
            <a:pPr marL="457200" lvl="1" indent="0">
              <a:buNone/>
            </a:pPr>
            <a:endParaRPr lang="en-US" altLang="en-US" sz="2400" b="1" dirty="0">
              <a:solidFill>
                <a:schemeClr val="bg1"/>
              </a:solidFill>
              <a:latin typeface="Calibri" panose="020F0502020204030204" pitchFamily="34" charset="0"/>
            </a:endParaRPr>
          </a:p>
          <a:p>
            <a:pPr lvl="1"/>
            <a:r>
              <a:rPr lang="en-US" altLang="en-US" sz="2400" b="1" dirty="0">
                <a:solidFill>
                  <a:schemeClr val="bg1"/>
                </a:solidFill>
                <a:latin typeface="Calibri" panose="020F0502020204030204" pitchFamily="34" charset="0"/>
              </a:rPr>
              <a:t>Compliance</a:t>
            </a:r>
          </a:p>
        </p:txBody>
      </p:sp>
      <p:sp>
        <p:nvSpPr>
          <p:cNvPr id="645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7730C7-66BC-4D9C-923A-22D651D8668A}" type="slidenum">
              <a:rPr lang="en-US" altLang="en-US" smtClean="0">
                <a:solidFill>
                  <a:srgbClr val="898989"/>
                </a:solidFill>
                <a:latin typeface="Calibri" panose="020F0502020204030204" pitchFamily="34" charset="0"/>
              </a:rPr>
              <a:pPr/>
              <a:t>26</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506869574"/>
      </p:ext>
    </p:extLst>
  </p:cSld>
  <p:clrMapOvr>
    <a:masterClrMapping/>
  </p:clrMapOvr>
  <p:transition spd="slow">
    <p:circl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64514" name="Title 1"/>
          <p:cNvSpPr>
            <a:spLocks noGrp="1"/>
          </p:cNvSpPr>
          <p:nvPr>
            <p:ph type="title"/>
          </p:nvPr>
        </p:nvSpPr>
        <p:spPr>
          <a:xfrm>
            <a:off x="2045631" y="323029"/>
            <a:ext cx="8229600" cy="1143000"/>
          </a:xfrm>
        </p:spPr>
        <p:txBody>
          <a:bodyPr/>
          <a:lstStyle/>
          <a:p>
            <a:pPr eaLnBrk="1" hangingPunct="1"/>
            <a:r>
              <a:rPr lang="en-US" altLang="en-US" sz="4000" b="1" dirty="0">
                <a:latin typeface="Calibri" panose="020F0502020204030204" pitchFamily="34" charset="0"/>
              </a:rPr>
              <a:t>Activity: </a:t>
            </a:r>
            <a:r>
              <a:rPr lang="en-US" altLang="en-US" sz="4000" b="1" dirty="0">
                <a:solidFill>
                  <a:schemeClr val="bg1"/>
                </a:solidFill>
                <a:latin typeface="Calibri" panose="020F0502020204030204" pitchFamily="34" charset="0"/>
              </a:rPr>
              <a:t>In Your Own Words</a:t>
            </a:r>
            <a:endParaRPr lang="en-US" altLang="en-US" sz="2800" b="1" dirty="0">
              <a:solidFill>
                <a:schemeClr val="bg1"/>
              </a:solidFill>
              <a:latin typeface="Calibri" panose="020F0502020204030204" pitchFamily="34" charset="0"/>
            </a:endParaRPr>
          </a:p>
        </p:txBody>
      </p:sp>
      <p:sp>
        <p:nvSpPr>
          <p:cNvPr id="64515" name="Content Placeholder 2"/>
          <p:cNvSpPr>
            <a:spLocks noGrp="1"/>
          </p:cNvSpPr>
          <p:nvPr>
            <p:ph idx="1"/>
          </p:nvPr>
        </p:nvSpPr>
        <p:spPr bwMode="auto">
          <a:xfrm>
            <a:off x="1752600" y="1333500"/>
            <a:ext cx="8229600" cy="48406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lvl="1" indent="0">
              <a:buNone/>
            </a:pPr>
            <a:r>
              <a:rPr lang="en-US" altLang="en-US" b="1" dirty="0">
                <a:solidFill>
                  <a:srgbClr val="FFC000"/>
                </a:solidFill>
                <a:latin typeface="Calibri" panose="020F0502020204030204" pitchFamily="34" charset="0"/>
              </a:rPr>
              <a:t>458.2: Bill of Rights of Members</a:t>
            </a:r>
          </a:p>
          <a:p>
            <a:pPr marL="971550" lvl="1" indent="-514350">
              <a:lnSpc>
                <a:spcPct val="200000"/>
              </a:lnSpc>
              <a:buFont typeface="+mj-lt"/>
              <a:buAutoNum type="arabicPeriod"/>
            </a:pPr>
            <a:r>
              <a:rPr lang="en-US" altLang="en-US" b="1" dirty="0">
                <a:solidFill>
                  <a:schemeClr val="bg1"/>
                </a:solidFill>
                <a:latin typeface="Calibri" panose="020F0502020204030204" pitchFamily="34" charset="0"/>
              </a:rPr>
              <a:t>Union Member Rights, (a)(1) </a:t>
            </a:r>
          </a:p>
          <a:p>
            <a:pPr marL="971550" lvl="1" indent="-514350">
              <a:lnSpc>
                <a:spcPct val="200000"/>
              </a:lnSpc>
              <a:buFont typeface="+mj-lt"/>
              <a:buAutoNum type="arabicPeriod"/>
            </a:pPr>
            <a:r>
              <a:rPr lang="en-US" altLang="en-US" b="1" dirty="0">
                <a:solidFill>
                  <a:schemeClr val="bg1"/>
                </a:solidFill>
                <a:latin typeface="Calibri" panose="020F0502020204030204" pitchFamily="34" charset="0"/>
              </a:rPr>
              <a:t>Freedom of Speech (a)(2) </a:t>
            </a:r>
          </a:p>
          <a:p>
            <a:pPr marL="971550" lvl="1" indent="-514350">
              <a:lnSpc>
                <a:spcPct val="200000"/>
              </a:lnSpc>
              <a:buFont typeface="+mj-lt"/>
              <a:buAutoNum type="arabicPeriod"/>
            </a:pPr>
            <a:r>
              <a:rPr lang="en-US" altLang="en-US" b="1" dirty="0">
                <a:solidFill>
                  <a:schemeClr val="bg1"/>
                </a:solidFill>
                <a:latin typeface="Calibri" panose="020F0502020204030204" pitchFamily="34" charset="0"/>
              </a:rPr>
              <a:t>Dues, (a)(3)</a:t>
            </a:r>
          </a:p>
          <a:p>
            <a:pPr marL="971550" lvl="1" indent="-514350">
              <a:lnSpc>
                <a:spcPct val="200000"/>
              </a:lnSpc>
              <a:buFont typeface="+mj-lt"/>
              <a:buAutoNum type="arabicPeriod"/>
            </a:pPr>
            <a:r>
              <a:rPr lang="en-US" altLang="en-US" b="1" dirty="0">
                <a:solidFill>
                  <a:schemeClr val="bg1"/>
                </a:solidFill>
                <a:latin typeface="Calibri" panose="020F0502020204030204" pitchFamily="34" charset="0"/>
              </a:rPr>
              <a:t>Members Right to Sue, (a)(4)</a:t>
            </a:r>
          </a:p>
          <a:p>
            <a:pPr marL="971550" lvl="1" indent="-514350">
              <a:lnSpc>
                <a:spcPct val="200000"/>
              </a:lnSpc>
              <a:buFont typeface="+mj-lt"/>
              <a:buAutoNum type="arabicPeriod"/>
            </a:pPr>
            <a:r>
              <a:rPr lang="en-US" altLang="en-US" b="1" dirty="0">
                <a:solidFill>
                  <a:schemeClr val="bg1"/>
                </a:solidFill>
                <a:latin typeface="Calibri" panose="020F0502020204030204" pitchFamily="34" charset="0"/>
              </a:rPr>
              <a:t>Disciplinary Action, (a)(5)</a:t>
            </a:r>
          </a:p>
          <a:p>
            <a:pPr marL="457200" lvl="1" indent="0">
              <a:buNone/>
            </a:pPr>
            <a:endParaRPr lang="en-US" altLang="en-US" dirty="0">
              <a:solidFill>
                <a:schemeClr val="bg1"/>
              </a:solidFill>
              <a:latin typeface="Calibri" panose="020F0502020204030204" pitchFamily="34" charset="0"/>
            </a:endParaRPr>
          </a:p>
        </p:txBody>
      </p:sp>
      <p:sp>
        <p:nvSpPr>
          <p:cNvPr id="645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7730C7-66BC-4D9C-923A-22D651D8668A}" type="slidenum">
              <a:rPr lang="en-US" altLang="en-US" smtClean="0">
                <a:solidFill>
                  <a:srgbClr val="898989"/>
                </a:solidFill>
                <a:latin typeface="Calibri" panose="020F0502020204030204" pitchFamily="34" charset="0"/>
              </a:rPr>
              <a:pPr/>
              <a:t>27</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703355815"/>
      </p:ext>
    </p:extLst>
  </p:cSld>
  <p:clrMapOvr>
    <a:masterClrMapping/>
  </p:clrMapOvr>
  <p:transition spd="slow">
    <p:circle/>
  </p:transition>
</p:sld>
</file>

<file path=ppt/slides/slide2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520699"/>
            <a:ext cx="11264900" cy="1498601"/>
          </a:xfrm>
        </p:spPr>
        <p:txBody>
          <a:bodyPr>
            <a:normAutofit fontScale="47500" lnSpcReduction="20000"/>
          </a:bodyPr>
          <a:lstStyle/>
          <a:p>
            <a:pPr marL="0" indent="0" algn="ctr">
              <a:buNone/>
            </a:pPr>
            <a:r>
              <a:rPr lang="en-US" sz="8000" dirty="0">
                <a:solidFill>
                  <a:srgbClr val="FFC000"/>
                </a:solidFill>
                <a:latin typeface="Calibri" panose="020F0502020204030204" pitchFamily="34" charset="0"/>
              </a:rPr>
              <a:t>In the Constitution! Scavenger Hunt</a:t>
            </a:r>
          </a:p>
          <a:p>
            <a:pPr marL="0" indent="0" algn="ctr">
              <a:buNone/>
            </a:pPr>
            <a:r>
              <a:rPr lang="en-US" sz="5100" b="1" dirty="0">
                <a:solidFill>
                  <a:srgbClr val="FFC000"/>
                </a:solidFill>
                <a:latin typeface="Calibri" panose="020F0502020204030204" pitchFamily="34" charset="0"/>
              </a:rPr>
              <a:t>Article XXIII: </a:t>
            </a:r>
            <a:r>
              <a:rPr lang="en-US" sz="5100" b="1" dirty="0">
                <a:solidFill>
                  <a:schemeClr val="bg1"/>
                </a:solidFill>
                <a:latin typeface="Calibri" panose="020F0502020204030204" pitchFamily="34" charset="0"/>
              </a:rPr>
              <a:t>Offenses, Trials, Penalties, Appeals</a:t>
            </a:r>
          </a:p>
          <a:p>
            <a:pPr marL="0" indent="0" algn="ctr">
              <a:buNone/>
            </a:pPr>
            <a:endParaRPr lang="en-US" sz="3200" b="1" dirty="0">
              <a:solidFill>
                <a:srgbClr val="FFC000"/>
              </a:solidFill>
              <a:latin typeface="Calibri" panose="020F0502020204030204" pitchFamily="34" charset="0"/>
            </a:endParaRPr>
          </a:p>
          <a:p>
            <a:pPr marL="0" indent="0" algn="ctr">
              <a:buNone/>
            </a:pPr>
            <a:r>
              <a:rPr lang="en-US" sz="3200" b="1" dirty="0">
                <a:solidFill>
                  <a:srgbClr val="FFC000"/>
                </a:solidFill>
                <a:latin typeface="Calibri" panose="020F0502020204030204" pitchFamily="34" charset="0"/>
              </a:rPr>
              <a:t> </a:t>
            </a:r>
          </a:p>
          <a:p>
            <a:pPr marL="0" indent="0" algn="ctr">
              <a:buNone/>
            </a:pPr>
            <a:endParaRPr lang="en-US" sz="3200" b="1" dirty="0">
              <a:solidFill>
                <a:srgbClr val="FFC000"/>
              </a:solidFill>
              <a:latin typeface="Calibri" panose="020F0502020204030204" pitchFamily="34" charset="0"/>
            </a:endParaRPr>
          </a:p>
        </p:txBody>
      </p:sp>
      <p:sp>
        <p:nvSpPr>
          <p:cNvPr id="5" name="TextBox 4"/>
          <p:cNvSpPr txBox="1"/>
          <p:nvPr/>
        </p:nvSpPr>
        <p:spPr>
          <a:xfrm>
            <a:off x="635000" y="1562100"/>
            <a:ext cx="11696700" cy="498598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1" dirty="0">
                <a:solidFill>
                  <a:srgbClr val="FFC000"/>
                </a:solidFill>
                <a:latin typeface="Calibri" panose="020F0502020204030204" pitchFamily="34" charset="0"/>
              </a:rPr>
              <a:t>Section 1: </a:t>
            </a:r>
            <a:r>
              <a:rPr lang="en-US" sz="2000" b="1" dirty="0">
                <a:solidFill>
                  <a:schemeClr val="bg1"/>
                </a:solidFill>
                <a:latin typeface="Calibri" panose="020F0502020204030204" pitchFamily="34" charset="0"/>
              </a:rPr>
              <a:t>The Local is expected to handle its own discipline if it can</a:t>
            </a:r>
          </a:p>
          <a:p>
            <a:pPr marL="285750" indent="-285750">
              <a:lnSpc>
                <a:spcPct val="150000"/>
              </a:lnSpc>
              <a:buFont typeface="Arial" panose="020B0604020202020204" pitchFamily="34" charset="0"/>
              <a:buChar char="•"/>
            </a:pPr>
            <a:r>
              <a:rPr lang="en-US" sz="2000" b="1" dirty="0">
                <a:solidFill>
                  <a:srgbClr val="FFC000"/>
                </a:solidFill>
                <a:latin typeface="Calibri" panose="020F0502020204030204" pitchFamily="34" charset="0"/>
              </a:rPr>
              <a:t>Section 2: </a:t>
            </a:r>
            <a:r>
              <a:rPr lang="en-US" sz="2000" b="1" dirty="0">
                <a:solidFill>
                  <a:schemeClr val="bg1"/>
                </a:solidFill>
                <a:latin typeface="Calibri" panose="020F0502020204030204" pitchFamily="34" charset="0"/>
              </a:rPr>
              <a:t>List of offenses for which charges may be brought</a:t>
            </a:r>
          </a:p>
          <a:p>
            <a:pPr marL="285750" indent="-285750">
              <a:lnSpc>
                <a:spcPct val="150000"/>
              </a:lnSpc>
              <a:buFont typeface="Arial" panose="020B0604020202020204" pitchFamily="34" charset="0"/>
              <a:buChar char="•"/>
            </a:pPr>
            <a:r>
              <a:rPr lang="en-US" sz="2000" b="1" dirty="0">
                <a:solidFill>
                  <a:srgbClr val="FFC000"/>
                </a:solidFill>
                <a:latin typeface="Calibri" panose="020F0502020204030204" pitchFamily="34" charset="0"/>
              </a:rPr>
              <a:t>Section 3: </a:t>
            </a:r>
            <a:r>
              <a:rPr lang="en-US" sz="2000" b="1" dirty="0">
                <a:solidFill>
                  <a:schemeClr val="bg1"/>
                </a:solidFill>
                <a:latin typeface="Calibri" panose="020F0502020204030204" pitchFamily="34" charset="0"/>
              </a:rPr>
              <a:t>Investigating and preferring charges</a:t>
            </a:r>
          </a:p>
          <a:p>
            <a:pPr marL="285750" indent="-285750">
              <a:lnSpc>
                <a:spcPct val="150000"/>
              </a:lnSpc>
              <a:buFont typeface="Arial" panose="020B0604020202020204" pitchFamily="34" charset="0"/>
              <a:buChar char="•"/>
            </a:pPr>
            <a:r>
              <a:rPr lang="en-US" sz="2000" b="1" dirty="0">
                <a:solidFill>
                  <a:srgbClr val="FFC000"/>
                </a:solidFill>
                <a:latin typeface="Calibri" panose="020F0502020204030204" pitchFamily="34" charset="0"/>
              </a:rPr>
              <a:t>Section 4: </a:t>
            </a:r>
            <a:r>
              <a:rPr lang="en-US" sz="2000" b="1" dirty="0">
                <a:solidFill>
                  <a:schemeClr val="bg1"/>
                </a:solidFill>
                <a:latin typeface="Calibri" panose="020F0502020204030204" pitchFamily="34" charset="0"/>
              </a:rPr>
              <a:t>Local trial committee </a:t>
            </a:r>
          </a:p>
          <a:p>
            <a:pPr marL="285750" indent="-285750">
              <a:lnSpc>
                <a:spcPct val="150000"/>
              </a:lnSpc>
              <a:buFont typeface="Arial" panose="020B0604020202020204" pitchFamily="34" charset="0"/>
              <a:buChar char="•"/>
            </a:pPr>
            <a:r>
              <a:rPr lang="en-US" sz="2000" b="1" dirty="0">
                <a:solidFill>
                  <a:srgbClr val="FFC000"/>
                </a:solidFill>
                <a:latin typeface="Calibri" panose="020F0502020204030204" pitchFamily="34" charset="0"/>
              </a:rPr>
              <a:t>Section 5: </a:t>
            </a:r>
            <a:r>
              <a:rPr lang="en-US" sz="2000" b="1" dirty="0">
                <a:solidFill>
                  <a:schemeClr val="bg1"/>
                </a:solidFill>
                <a:latin typeface="Calibri" panose="020F0502020204030204" pitchFamily="34" charset="0"/>
              </a:rPr>
              <a:t>The accused has a right to representation </a:t>
            </a:r>
          </a:p>
          <a:p>
            <a:pPr marL="285750" indent="-285750">
              <a:lnSpc>
                <a:spcPct val="150000"/>
              </a:lnSpc>
              <a:buFont typeface="Arial" panose="020B0604020202020204" pitchFamily="34" charset="0"/>
              <a:buChar char="•"/>
            </a:pPr>
            <a:r>
              <a:rPr lang="en-US" sz="2000" b="1" dirty="0">
                <a:solidFill>
                  <a:srgbClr val="FFC000"/>
                </a:solidFill>
                <a:latin typeface="Calibri" panose="020F0502020204030204" pitchFamily="34" charset="0"/>
              </a:rPr>
              <a:t>Section 6: </a:t>
            </a:r>
            <a:r>
              <a:rPr lang="en-US" sz="2000" b="1" dirty="0">
                <a:solidFill>
                  <a:schemeClr val="bg1"/>
                </a:solidFill>
                <a:latin typeface="Calibri" panose="020F0502020204030204" pitchFamily="34" charset="0"/>
              </a:rPr>
              <a:t>If the accused fails to show up, the trial must go on without him/her </a:t>
            </a:r>
          </a:p>
          <a:p>
            <a:pPr marL="285750" indent="-285750">
              <a:lnSpc>
                <a:spcPct val="150000"/>
              </a:lnSpc>
              <a:buFont typeface="Arial" panose="020B0604020202020204" pitchFamily="34" charset="0"/>
              <a:buChar char="•"/>
            </a:pPr>
            <a:r>
              <a:rPr lang="en-US" sz="2000" b="1" dirty="0">
                <a:solidFill>
                  <a:srgbClr val="FFC000"/>
                </a:solidFill>
                <a:latin typeface="Calibri" panose="020F0502020204030204" pitchFamily="34" charset="0"/>
              </a:rPr>
              <a:t>Section 7: </a:t>
            </a:r>
            <a:r>
              <a:rPr lang="en-US" sz="2000" b="1" dirty="0">
                <a:solidFill>
                  <a:schemeClr val="bg1"/>
                </a:solidFill>
                <a:latin typeface="Calibri" panose="020F0502020204030204" pitchFamily="34" charset="0"/>
              </a:rPr>
              <a:t>For local trial committees, the trial committee presents its finding to the membership </a:t>
            </a:r>
            <a:endParaRPr lang="en-US" sz="2000" b="1" dirty="0">
              <a:solidFill>
                <a:srgbClr val="FFC000"/>
              </a:solidFill>
              <a:latin typeface="Calibri" panose="020F0502020204030204" pitchFamily="34" charset="0"/>
            </a:endParaRPr>
          </a:p>
          <a:p>
            <a:pPr marL="285750" indent="-285750">
              <a:lnSpc>
                <a:spcPct val="150000"/>
              </a:lnSpc>
              <a:buFont typeface="Arial" panose="020B0604020202020204" pitchFamily="34" charset="0"/>
              <a:buChar char="•"/>
            </a:pPr>
            <a:r>
              <a:rPr lang="en-US" sz="2000" b="1" dirty="0">
                <a:solidFill>
                  <a:srgbClr val="FFC000"/>
                </a:solidFill>
                <a:latin typeface="Calibri" panose="020F0502020204030204" pitchFamily="34" charset="0"/>
              </a:rPr>
              <a:t>Section 8: </a:t>
            </a:r>
            <a:r>
              <a:rPr lang="en-US" sz="2000" b="1" dirty="0">
                <a:solidFill>
                  <a:schemeClr val="bg1"/>
                </a:solidFill>
                <a:latin typeface="Calibri" panose="020F0502020204030204" pitchFamily="34" charset="0"/>
              </a:rPr>
              <a:t>The decision goes into effect immediately, pending appeal</a:t>
            </a:r>
            <a:endParaRPr lang="en-US" sz="2000" b="1" dirty="0">
              <a:solidFill>
                <a:srgbClr val="FFC000"/>
              </a:solidFill>
              <a:latin typeface="Calibri" panose="020F0502020204030204" pitchFamily="34" charset="0"/>
            </a:endParaRPr>
          </a:p>
          <a:p>
            <a:pPr marL="285750" indent="-285750">
              <a:lnSpc>
                <a:spcPct val="150000"/>
              </a:lnSpc>
              <a:buFont typeface="Arial" panose="020B0604020202020204" pitchFamily="34" charset="0"/>
              <a:buChar char="•"/>
            </a:pPr>
            <a:r>
              <a:rPr lang="en-US" sz="2000" b="1" dirty="0">
                <a:solidFill>
                  <a:srgbClr val="FFC000"/>
                </a:solidFill>
                <a:latin typeface="Calibri" panose="020F0502020204030204" pitchFamily="34" charset="0"/>
              </a:rPr>
              <a:t>Section 9: </a:t>
            </a:r>
            <a:r>
              <a:rPr lang="en-US" sz="2000" b="1" dirty="0">
                <a:solidFill>
                  <a:schemeClr val="bg1"/>
                </a:solidFill>
                <a:latin typeface="Calibri" panose="020F0502020204030204" pitchFamily="34" charset="0"/>
              </a:rPr>
              <a:t>Appeals are made to NEC by the accused only </a:t>
            </a:r>
            <a:endParaRPr lang="en-US" sz="2000" b="1" dirty="0">
              <a:solidFill>
                <a:srgbClr val="FFC000"/>
              </a:solidFill>
              <a:latin typeface="Calibri" panose="020F0502020204030204" pitchFamily="34" charset="0"/>
            </a:endParaRPr>
          </a:p>
          <a:p>
            <a:pPr marL="285750" indent="-285750">
              <a:lnSpc>
                <a:spcPct val="150000"/>
              </a:lnSpc>
              <a:buFont typeface="Arial" panose="020B0604020202020204" pitchFamily="34" charset="0"/>
              <a:buChar char="•"/>
            </a:pPr>
            <a:endParaRPr lang="en-US" sz="2000" b="1" dirty="0">
              <a:solidFill>
                <a:srgbClr val="FFC000"/>
              </a:solidFill>
              <a:latin typeface="Calibri" panose="020F050202020403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9054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228599"/>
            <a:ext cx="11264900" cy="1498601"/>
          </a:xfrm>
        </p:spPr>
        <p:txBody>
          <a:bodyPr>
            <a:normAutofit/>
          </a:bodyPr>
          <a:lstStyle/>
          <a:p>
            <a:pPr marL="0" indent="0" algn="ctr">
              <a:buNone/>
            </a:pPr>
            <a:r>
              <a:rPr lang="en-US" sz="3600" dirty="0">
                <a:solidFill>
                  <a:srgbClr val="FFC000"/>
                </a:solidFill>
                <a:latin typeface="Calibri" panose="020F0502020204030204" pitchFamily="34" charset="0"/>
              </a:rPr>
              <a:t>In the Constitution! Scavenger Hunt </a:t>
            </a:r>
          </a:p>
          <a:p>
            <a:pPr marL="0" indent="0" algn="ctr">
              <a:buNone/>
            </a:pPr>
            <a:r>
              <a:rPr lang="en-US" sz="2400" b="1" dirty="0">
                <a:solidFill>
                  <a:srgbClr val="FFC000"/>
                </a:solidFill>
                <a:latin typeface="Calibri" panose="020F0502020204030204" pitchFamily="34" charset="0"/>
              </a:rPr>
              <a:t>Appendix A: </a:t>
            </a:r>
            <a:r>
              <a:rPr lang="en-US" sz="2400" b="1" dirty="0">
                <a:solidFill>
                  <a:schemeClr val="bg1"/>
                </a:solidFill>
                <a:latin typeface="Calibri" panose="020F0502020204030204" pitchFamily="34" charset="0"/>
              </a:rPr>
              <a:t>Rules of Conduct for an Election</a:t>
            </a:r>
          </a:p>
        </p:txBody>
      </p:sp>
      <p:sp>
        <p:nvSpPr>
          <p:cNvPr id="4" name="TextBox 3"/>
          <p:cNvSpPr txBox="1"/>
          <p:nvPr/>
        </p:nvSpPr>
        <p:spPr>
          <a:xfrm>
            <a:off x="1219200" y="1161534"/>
            <a:ext cx="10071100" cy="4817344"/>
          </a:xfrm>
          <a:prstGeom prst="rect">
            <a:avLst/>
          </a:prstGeom>
          <a:noFill/>
        </p:spPr>
        <p:txBody>
          <a:bodyPr wrap="square" rtlCol="0">
            <a:spAutoFit/>
          </a:bodyPr>
          <a:lstStyle/>
          <a:p>
            <a:pPr>
              <a:lnSpc>
                <a:spcPct val="250000"/>
              </a:lnSpc>
            </a:pPr>
            <a:r>
              <a:rPr lang="en-US" sz="3200" b="1" dirty="0">
                <a:solidFill>
                  <a:srgbClr val="FFC000"/>
                </a:solidFill>
              </a:rPr>
              <a:t>Key Players: </a:t>
            </a:r>
          </a:p>
          <a:p>
            <a:pPr marL="742950" lvl="1" indent="-285750">
              <a:lnSpc>
                <a:spcPct val="250000"/>
              </a:lnSpc>
              <a:buFont typeface="Arial" panose="020B0604020202020204" pitchFamily="34" charset="0"/>
              <a:buChar char="•"/>
            </a:pPr>
            <a:r>
              <a:rPr lang="en-US" sz="3200" b="1" dirty="0">
                <a:solidFill>
                  <a:schemeClr val="bg1"/>
                </a:solidFill>
              </a:rPr>
              <a:t>Election Committee</a:t>
            </a:r>
          </a:p>
          <a:p>
            <a:pPr marL="742950" lvl="1" indent="-285750">
              <a:lnSpc>
                <a:spcPct val="250000"/>
              </a:lnSpc>
              <a:buFont typeface="Arial" panose="020B0604020202020204" pitchFamily="34" charset="0"/>
              <a:buChar char="•"/>
            </a:pPr>
            <a:r>
              <a:rPr lang="en-US" sz="3200" b="1" dirty="0">
                <a:solidFill>
                  <a:schemeClr val="bg1"/>
                </a:solidFill>
              </a:rPr>
              <a:t>Local Officer</a:t>
            </a:r>
          </a:p>
          <a:p>
            <a:pPr marL="742950" lvl="1" indent="-285750">
              <a:lnSpc>
                <a:spcPct val="250000"/>
              </a:lnSpc>
              <a:buFont typeface="Arial" panose="020B0604020202020204" pitchFamily="34" charset="0"/>
              <a:buChar char="•"/>
            </a:pPr>
            <a:r>
              <a:rPr lang="en-US" sz="3200" b="1" dirty="0">
                <a:solidFill>
                  <a:schemeClr val="bg1"/>
                </a:solidFill>
              </a:rPr>
              <a:t>Observer </a:t>
            </a:r>
          </a:p>
        </p:txBody>
      </p:sp>
    </p:spTree>
    <p:extLst>
      <p:ext uri="{BB962C8B-B14F-4D97-AF65-F5344CB8AC3E}">
        <p14:creationId xmlns:p14="http://schemas.microsoft.com/office/powerpoint/2010/main" val="1583205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89016" y="486036"/>
            <a:ext cx="8498971" cy="970383"/>
          </a:xfrm>
        </p:spPr>
        <p:txBody>
          <a:bodyPr>
            <a:noAutofit/>
          </a:bodyPr>
          <a:lstStyle/>
          <a:p>
            <a:pPr algn="l"/>
            <a:r>
              <a:rPr lang="en-US" sz="5400" dirty="0">
                <a:solidFill>
                  <a:srgbClr val="003399"/>
                </a:solidFill>
                <a:latin typeface="+mn-lt"/>
                <a:cs typeface="Arial" panose="020B0604020202020204" pitchFamily="34" charset="0"/>
              </a:rPr>
              <a:t>COURSE OBJECTIVES</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762" t="1963" r="25397" b="6626"/>
          <a:stretch/>
        </p:blipFill>
        <p:spPr>
          <a:xfrm>
            <a:off x="1062356" y="4286053"/>
            <a:ext cx="2043451" cy="173293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6590" t="44122" b="8208"/>
          <a:stretch/>
        </p:blipFill>
        <p:spPr>
          <a:xfrm>
            <a:off x="3971357" y="4278870"/>
            <a:ext cx="2021170" cy="1739981"/>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382" t="10005" r="-382" b="33338"/>
          <a:stretch/>
        </p:blipFill>
        <p:spPr>
          <a:xfrm>
            <a:off x="9753700" y="4286053"/>
            <a:ext cx="2034287" cy="1729276"/>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13835" t="9905" r="17270"/>
          <a:stretch/>
        </p:blipFill>
        <p:spPr>
          <a:xfrm>
            <a:off x="6865886" y="4281748"/>
            <a:ext cx="2022266" cy="1733581"/>
          </a:xfrm>
          <a:prstGeom prst="rect">
            <a:avLst/>
          </a:prstGeom>
        </p:spPr>
      </p:pic>
      <p:sp>
        <p:nvSpPr>
          <p:cNvPr id="3" name="TextBox 2"/>
          <p:cNvSpPr txBox="1"/>
          <p:nvPr/>
        </p:nvSpPr>
        <p:spPr>
          <a:xfrm>
            <a:off x="4657468" y="971227"/>
            <a:ext cx="5362932" cy="3447098"/>
          </a:xfrm>
          <a:prstGeom prst="rect">
            <a:avLst/>
          </a:prstGeom>
          <a:noFill/>
        </p:spPr>
        <p:txBody>
          <a:bodyPr wrap="square" rtlCol="0">
            <a:spAutoFit/>
          </a:bodyPr>
          <a:lstStyle/>
          <a:p>
            <a:pPr marL="285750" lvl="0" indent="-285750" eaLnBrk="0" fontAlgn="base" hangingPunct="0">
              <a:spcBef>
                <a:spcPct val="0"/>
              </a:spcBef>
              <a:spcAft>
                <a:spcPct val="0"/>
              </a:spcAft>
              <a:buFont typeface="Arial" panose="020B0604020202020204" pitchFamily="34" charset="0"/>
              <a:buChar char="•"/>
              <a:defRPr/>
            </a:pPr>
            <a:endParaRPr lang="en-US" sz="2000" b="1" dirty="0">
              <a:solidFill>
                <a:srgbClr val="003399"/>
              </a:solidFill>
            </a:endParaRPr>
          </a:p>
          <a:p>
            <a:pPr marL="285750" lvl="0" indent="-285750" eaLnBrk="0" fontAlgn="base" hangingPunct="0">
              <a:spcBef>
                <a:spcPct val="0"/>
              </a:spcBef>
              <a:spcAft>
                <a:spcPct val="0"/>
              </a:spcAft>
              <a:buFont typeface="Arial" panose="020B0604020202020204" pitchFamily="34" charset="0"/>
              <a:buChar char="•"/>
              <a:defRPr/>
            </a:pPr>
            <a:r>
              <a:rPr lang="en-US" b="1" dirty="0">
                <a:solidFill>
                  <a:srgbClr val="003399"/>
                </a:solidFill>
              </a:rPr>
              <a:t>Review and Discuss the legal frameworks that guide the work you do. </a:t>
            </a:r>
          </a:p>
          <a:p>
            <a:pPr lvl="0" eaLnBrk="0" fontAlgn="base" hangingPunct="0">
              <a:spcBef>
                <a:spcPct val="0"/>
              </a:spcBef>
              <a:spcAft>
                <a:spcPct val="0"/>
              </a:spcAft>
              <a:defRPr/>
            </a:pPr>
            <a:endParaRPr lang="en-US" b="1" dirty="0">
              <a:solidFill>
                <a:srgbClr val="003399"/>
              </a:solidFill>
            </a:endParaRPr>
          </a:p>
          <a:p>
            <a:pPr marL="285750" lvl="0" indent="-285750" eaLnBrk="0" fontAlgn="base" hangingPunct="0">
              <a:spcBef>
                <a:spcPct val="0"/>
              </a:spcBef>
              <a:spcAft>
                <a:spcPct val="0"/>
              </a:spcAft>
              <a:buFont typeface="Arial" panose="020B0604020202020204" pitchFamily="34" charset="0"/>
              <a:buChar char="•"/>
              <a:defRPr/>
            </a:pPr>
            <a:r>
              <a:rPr lang="en-US" b="1" dirty="0">
                <a:solidFill>
                  <a:srgbClr val="003399"/>
                </a:solidFill>
              </a:rPr>
              <a:t>Understand your roles and responsibilities as an AFGE Local Union Officer</a:t>
            </a:r>
          </a:p>
          <a:p>
            <a:pPr marL="285750" lvl="0" indent="-285750" eaLnBrk="0" fontAlgn="base" hangingPunct="0">
              <a:spcBef>
                <a:spcPct val="0"/>
              </a:spcBef>
              <a:spcAft>
                <a:spcPct val="0"/>
              </a:spcAft>
              <a:buFont typeface="Arial" panose="020B0604020202020204" pitchFamily="34" charset="0"/>
              <a:buChar char="•"/>
              <a:defRPr/>
            </a:pPr>
            <a:endParaRPr lang="en-US" b="1" dirty="0">
              <a:solidFill>
                <a:srgbClr val="003399"/>
              </a:solidFill>
            </a:endParaRPr>
          </a:p>
          <a:p>
            <a:pPr marL="285750" lvl="0" indent="-285750" eaLnBrk="0" fontAlgn="base" hangingPunct="0">
              <a:spcBef>
                <a:spcPct val="0"/>
              </a:spcBef>
              <a:spcAft>
                <a:spcPct val="0"/>
              </a:spcAft>
              <a:buFont typeface="Arial" panose="020B0604020202020204" pitchFamily="34" charset="0"/>
              <a:buChar char="•"/>
              <a:defRPr/>
            </a:pPr>
            <a:endParaRPr lang="en-US" b="1" dirty="0">
              <a:solidFill>
                <a:srgbClr val="003399"/>
              </a:solidFill>
            </a:endParaRPr>
          </a:p>
          <a:p>
            <a:pPr marL="285750" lvl="0" indent="-285750" eaLnBrk="0" fontAlgn="base" hangingPunct="0">
              <a:spcBef>
                <a:spcPct val="0"/>
              </a:spcBef>
              <a:spcAft>
                <a:spcPct val="0"/>
              </a:spcAft>
              <a:buFont typeface="Arial" panose="020B0604020202020204" pitchFamily="34" charset="0"/>
              <a:buChar char="•"/>
              <a:defRPr/>
            </a:pPr>
            <a:r>
              <a:rPr lang="en-US" b="1" dirty="0">
                <a:solidFill>
                  <a:srgbClr val="003399"/>
                </a:solidFill>
              </a:rPr>
              <a:t>Practice useful tools and skills for developing an effective Local</a:t>
            </a:r>
          </a:p>
          <a:p>
            <a:pPr marL="285750" lvl="0" indent="-285750" eaLnBrk="0" fontAlgn="base" hangingPunct="0">
              <a:spcBef>
                <a:spcPct val="0"/>
              </a:spcBef>
              <a:spcAft>
                <a:spcPct val="0"/>
              </a:spcAft>
              <a:buFont typeface="Arial" panose="020B0604020202020204" pitchFamily="34" charset="0"/>
              <a:buChar char="•"/>
              <a:defRPr/>
            </a:pPr>
            <a:endParaRPr lang="en-US" b="1" dirty="0">
              <a:solidFill>
                <a:srgbClr val="003399"/>
              </a:solidFill>
            </a:endParaRPr>
          </a:p>
          <a:p>
            <a:pPr lvl="0" eaLnBrk="0" fontAlgn="base" hangingPunct="0">
              <a:spcBef>
                <a:spcPct val="0"/>
              </a:spcBef>
              <a:spcAft>
                <a:spcPct val="0"/>
              </a:spcAft>
              <a:defRPr/>
            </a:pPr>
            <a:endParaRPr lang="en-US" b="1" dirty="0">
              <a:solidFill>
                <a:srgbClr val="1F497D"/>
              </a:solidFill>
              <a:latin typeface="Arial" panose="020B0604020202020204" pitchFamily="34" charset="0"/>
            </a:endParaRPr>
          </a:p>
        </p:txBody>
      </p:sp>
    </p:spTree>
    <p:extLst>
      <p:ext uri="{BB962C8B-B14F-4D97-AF65-F5344CB8AC3E}">
        <p14:creationId xmlns:p14="http://schemas.microsoft.com/office/powerpoint/2010/main" val="1642667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228599"/>
            <a:ext cx="11264900" cy="1498601"/>
          </a:xfrm>
        </p:spPr>
        <p:txBody>
          <a:bodyPr>
            <a:normAutofit/>
          </a:bodyPr>
          <a:lstStyle/>
          <a:p>
            <a:pPr marL="0" indent="0" algn="ctr">
              <a:buNone/>
            </a:pPr>
            <a:r>
              <a:rPr lang="en-US" sz="3600" dirty="0">
                <a:solidFill>
                  <a:srgbClr val="FFC000"/>
                </a:solidFill>
                <a:latin typeface="Calibri" panose="020F0502020204030204" pitchFamily="34" charset="0"/>
              </a:rPr>
              <a:t>In the Constitution! Scavenger Hunt </a:t>
            </a:r>
          </a:p>
          <a:p>
            <a:pPr marL="0" indent="0" algn="ctr">
              <a:buNone/>
            </a:pPr>
            <a:r>
              <a:rPr lang="en-US" sz="2400" b="1" dirty="0">
                <a:solidFill>
                  <a:srgbClr val="FFC000"/>
                </a:solidFill>
                <a:latin typeface="Calibri" panose="020F0502020204030204" pitchFamily="34" charset="0"/>
              </a:rPr>
              <a:t>Appendix A: </a:t>
            </a:r>
            <a:r>
              <a:rPr lang="en-US" sz="2400" b="1" dirty="0">
                <a:solidFill>
                  <a:schemeClr val="bg1"/>
                </a:solidFill>
                <a:latin typeface="Calibri" panose="020F0502020204030204" pitchFamily="34" charset="0"/>
              </a:rPr>
              <a:t>Rules of Conduct for an Election</a:t>
            </a:r>
          </a:p>
        </p:txBody>
      </p:sp>
      <p:sp>
        <p:nvSpPr>
          <p:cNvPr id="4" name="TextBox 3"/>
          <p:cNvSpPr txBox="1"/>
          <p:nvPr/>
        </p:nvSpPr>
        <p:spPr>
          <a:xfrm>
            <a:off x="1257300" y="1384299"/>
            <a:ext cx="10071100" cy="4985980"/>
          </a:xfrm>
          <a:prstGeom prst="rect">
            <a:avLst/>
          </a:prstGeom>
          <a:noFill/>
        </p:spPr>
        <p:txBody>
          <a:bodyPr wrap="square" rtlCol="0">
            <a:spAutoFit/>
          </a:bodyPr>
          <a:lstStyle/>
          <a:p>
            <a:pPr>
              <a:lnSpc>
                <a:spcPct val="250000"/>
              </a:lnSpc>
            </a:pPr>
            <a:r>
              <a:rPr lang="en-US" sz="3200" b="1" dirty="0">
                <a:solidFill>
                  <a:srgbClr val="FFC000"/>
                </a:solidFill>
              </a:rPr>
              <a:t>Nomination Notice</a:t>
            </a:r>
          </a:p>
          <a:p>
            <a:pPr marL="457200" indent="-457200">
              <a:buFont typeface="Arial" panose="020B0604020202020204" pitchFamily="34" charset="0"/>
              <a:buChar char="•"/>
            </a:pPr>
            <a:r>
              <a:rPr lang="en-US" sz="2800" b="1" dirty="0">
                <a:solidFill>
                  <a:schemeClr val="bg1"/>
                </a:solidFill>
              </a:rPr>
              <a:t>Must be issued at least 10 days in advance</a:t>
            </a:r>
          </a:p>
          <a:p>
            <a:pPr marL="1371600" lvl="2" indent="-457200">
              <a:buFont typeface="Courier New" panose="02070309020205020404" pitchFamily="49" charset="0"/>
              <a:buChar char="o"/>
            </a:pPr>
            <a:r>
              <a:rPr lang="en-US" sz="2800" b="1" dirty="0">
                <a:solidFill>
                  <a:schemeClr val="bg1"/>
                </a:solidFill>
              </a:rPr>
              <a:t>What is required on the nomination notice?</a:t>
            </a:r>
          </a:p>
          <a:p>
            <a:pPr lvl="2"/>
            <a:r>
              <a:rPr lang="en-US" sz="2800" b="1" dirty="0">
                <a:solidFill>
                  <a:schemeClr val="bg1"/>
                </a:solidFill>
              </a:rPr>
              <a:t> </a:t>
            </a:r>
          </a:p>
          <a:p>
            <a:pPr marL="457200" indent="-457200">
              <a:buFont typeface="Arial" panose="020B0604020202020204" pitchFamily="34" charset="0"/>
              <a:buChar char="•"/>
            </a:pPr>
            <a:r>
              <a:rPr lang="en-US" sz="2800" b="1" dirty="0">
                <a:solidFill>
                  <a:schemeClr val="bg1"/>
                </a:solidFill>
              </a:rPr>
              <a:t>Eligibility requirements for holding an Office</a:t>
            </a:r>
          </a:p>
          <a:p>
            <a:pPr marL="1371600" lvl="2" indent="-457200">
              <a:buFont typeface="Courier New" panose="02070309020205020404" pitchFamily="49" charset="0"/>
              <a:buChar char="o"/>
            </a:pPr>
            <a:r>
              <a:rPr lang="en-US" sz="2800" b="1" dirty="0">
                <a:solidFill>
                  <a:schemeClr val="bg1"/>
                </a:solidFill>
              </a:rPr>
              <a:t>What are the requirements?</a:t>
            </a:r>
          </a:p>
          <a:p>
            <a:pPr marL="457200" indent="-457200">
              <a:buFont typeface="Arial" panose="020B0604020202020204" pitchFamily="34" charset="0"/>
              <a:buChar char="•"/>
            </a:pPr>
            <a:endParaRPr lang="en-US" sz="2800" b="1" dirty="0">
              <a:solidFill>
                <a:schemeClr val="bg1"/>
              </a:solidFill>
            </a:endParaRPr>
          </a:p>
          <a:p>
            <a:pPr marL="457200" indent="-457200">
              <a:lnSpc>
                <a:spcPct val="250000"/>
              </a:lnSpc>
              <a:buFont typeface="Arial" panose="020B0604020202020204" pitchFamily="34" charset="0"/>
              <a:buChar char="•"/>
            </a:pPr>
            <a:endParaRPr lang="en-US" sz="2800" b="1" dirty="0">
              <a:solidFill>
                <a:schemeClr val="bg1"/>
              </a:solidFill>
            </a:endParaRPr>
          </a:p>
        </p:txBody>
      </p:sp>
    </p:spTree>
    <p:extLst>
      <p:ext uri="{BB962C8B-B14F-4D97-AF65-F5344CB8AC3E}">
        <p14:creationId xmlns:p14="http://schemas.microsoft.com/office/powerpoint/2010/main" val="2934780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228599"/>
            <a:ext cx="11264900" cy="1498601"/>
          </a:xfrm>
        </p:spPr>
        <p:txBody>
          <a:bodyPr>
            <a:normAutofit/>
          </a:bodyPr>
          <a:lstStyle/>
          <a:p>
            <a:pPr marL="0" indent="0" algn="ctr">
              <a:buNone/>
            </a:pPr>
            <a:r>
              <a:rPr lang="en-US" sz="3600" dirty="0">
                <a:solidFill>
                  <a:srgbClr val="FFC000"/>
                </a:solidFill>
                <a:latin typeface="Calibri" panose="020F0502020204030204" pitchFamily="34" charset="0"/>
              </a:rPr>
              <a:t>In the Constitution! Scavenger Hunt </a:t>
            </a:r>
          </a:p>
          <a:p>
            <a:pPr marL="0" indent="0" algn="ctr">
              <a:buNone/>
            </a:pPr>
            <a:r>
              <a:rPr lang="en-US" sz="2400" b="1" dirty="0">
                <a:solidFill>
                  <a:srgbClr val="FFC000"/>
                </a:solidFill>
                <a:latin typeface="Calibri" panose="020F0502020204030204" pitchFamily="34" charset="0"/>
              </a:rPr>
              <a:t>Appendix A: </a:t>
            </a:r>
            <a:r>
              <a:rPr lang="en-US" sz="2400" b="1" dirty="0">
                <a:solidFill>
                  <a:schemeClr val="bg1"/>
                </a:solidFill>
                <a:latin typeface="Calibri" panose="020F0502020204030204" pitchFamily="34" charset="0"/>
              </a:rPr>
              <a:t>Rules of Conduct for an Election</a:t>
            </a:r>
          </a:p>
        </p:txBody>
      </p:sp>
      <p:sp>
        <p:nvSpPr>
          <p:cNvPr id="4" name="TextBox 3"/>
          <p:cNvSpPr txBox="1"/>
          <p:nvPr/>
        </p:nvSpPr>
        <p:spPr>
          <a:xfrm>
            <a:off x="927100" y="1727200"/>
            <a:ext cx="10071100" cy="5447645"/>
          </a:xfrm>
          <a:prstGeom prst="rect">
            <a:avLst/>
          </a:prstGeom>
          <a:noFill/>
        </p:spPr>
        <p:txBody>
          <a:bodyPr wrap="square" rtlCol="0">
            <a:spAutoFit/>
          </a:bodyPr>
          <a:lstStyle/>
          <a:p>
            <a:r>
              <a:rPr lang="en-US" sz="3600" b="1" dirty="0">
                <a:solidFill>
                  <a:srgbClr val="FFC000"/>
                </a:solidFill>
              </a:rPr>
              <a:t>Elections</a:t>
            </a:r>
          </a:p>
          <a:p>
            <a:pPr marL="1371600" lvl="2" indent="-457200">
              <a:buFont typeface="Arial" panose="020B0604020202020204" pitchFamily="34" charset="0"/>
              <a:buChar char="•"/>
            </a:pPr>
            <a:r>
              <a:rPr lang="en-US" sz="2400" i="1" dirty="0">
                <a:solidFill>
                  <a:schemeClr val="bg1"/>
                </a:solidFill>
              </a:rPr>
              <a:t>All elections must be conducted by secret ballot</a:t>
            </a:r>
          </a:p>
          <a:p>
            <a:pPr marL="1371600" lvl="2" indent="-457200">
              <a:buFont typeface="Arial" panose="020B0604020202020204" pitchFamily="34" charset="0"/>
              <a:buChar char="•"/>
            </a:pPr>
            <a:r>
              <a:rPr lang="en-US" sz="2400" dirty="0">
                <a:solidFill>
                  <a:schemeClr val="bg1"/>
                </a:solidFill>
              </a:rPr>
              <a:t>Local must mail notice at least 15 days before the election</a:t>
            </a:r>
          </a:p>
          <a:p>
            <a:pPr marL="1371600" lvl="2" indent="-457200">
              <a:buFont typeface="Arial" panose="020B0604020202020204" pitchFamily="34" charset="0"/>
              <a:buChar char="•"/>
            </a:pPr>
            <a:endParaRPr lang="en-US" sz="3600" b="1" dirty="0">
              <a:solidFill>
                <a:srgbClr val="FFC000"/>
              </a:solidFill>
            </a:endParaRPr>
          </a:p>
          <a:p>
            <a:r>
              <a:rPr lang="en-US" sz="3600" b="1" dirty="0">
                <a:solidFill>
                  <a:srgbClr val="FFC000"/>
                </a:solidFill>
              </a:rPr>
              <a:t>Ballots</a:t>
            </a:r>
          </a:p>
          <a:p>
            <a:pPr marL="1485900" lvl="2" indent="-571500">
              <a:buFont typeface="Arial" panose="020B0604020202020204" pitchFamily="34" charset="0"/>
              <a:buChar char="•"/>
            </a:pPr>
            <a:r>
              <a:rPr lang="en-US" sz="2400" i="1" dirty="0">
                <a:solidFill>
                  <a:schemeClr val="bg1"/>
                </a:solidFill>
              </a:rPr>
              <a:t>Should be counted when polls close or the deadline is reached</a:t>
            </a:r>
          </a:p>
          <a:p>
            <a:pPr marL="1485900" lvl="2" indent="-571500">
              <a:buFont typeface="Arial" panose="020B0604020202020204" pitchFamily="34" charset="0"/>
              <a:buChar char="•"/>
            </a:pPr>
            <a:r>
              <a:rPr lang="en-US" sz="2400" i="1" dirty="0">
                <a:solidFill>
                  <a:schemeClr val="bg1"/>
                </a:solidFill>
              </a:rPr>
              <a:t>Write in votes are prohibited</a:t>
            </a:r>
          </a:p>
          <a:p>
            <a:pPr lvl="1"/>
            <a:endParaRPr lang="en-US" sz="2400" i="1" dirty="0">
              <a:solidFill>
                <a:schemeClr val="bg1"/>
              </a:solidFill>
            </a:endParaRPr>
          </a:p>
          <a:p>
            <a:r>
              <a:rPr lang="en-US" sz="3600" b="1" dirty="0">
                <a:solidFill>
                  <a:srgbClr val="FFC000"/>
                </a:solidFill>
              </a:rPr>
              <a:t>Results</a:t>
            </a:r>
          </a:p>
          <a:p>
            <a:pPr marL="1257300" lvl="2" indent="-342900">
              <a:buFont typeface="Arial" panose="020B0604020202020204" pitchFamily="34" charset="0"/>
              <a:buChar char="•"/>
            </a:pPr>
            <a:r>
              <a:rPr lang="en-US" sz="2400" i="1" dirty="0">
                <a:solidFill>
                  <a:schemeClr val="bg1"/>
                </a:solidFill>
              </a:rPr>
              <a:t>By majority</a:t>
            </a:r>
          </a:p>
          <a:p>
            <a:pPr marL="1257300" lvl="2" indent="-342900">
              <a:buFont typeface="Arial" panose="020B0604020202020204" pitchFamily="34" charset="0"/>
              <a:buChar char="•"/>
            </a:pPr>
            <a:r>
              <a:rPr lang="en-US" sz="2400" i="1" dirty="0">
                <a:solidFill>
                  <a:schemeClr val="bg1"/>
                </a:solidFill>
              </a:rPr>
              <a:t>Results should be sealed</a:t>
            </a:r>
          </a:p>
          <a:p>
            <a:endParaRPr lang="en-US" sz="3600" b="1" dirty="0">
              <a:solidFill>
                <a:srgbClr val="FFC000"/>
              </a:solidFill>
            </a:endParaRPr>
          </a:p>
        </p:txBody>
      </p:sp>
    </p:spTree>
    <p:extLst>
      <p:ext uri="{BB962C8B-B14F-4D97-AF65-F5344CB8AC3E}">
        <p14:creationId xmlns:p14="http://schemas.microsoft.com/office/powerpoint/2010/main" val="3816424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2706" name="Title 1"/>
          <p:cNvSpPr>
            <a:spLocks noGrp="1"/>
          </p:cNvSpPr>
          <p:nvPr>
            <p:ph type="title"/>
          </p:nvPr>
        </p:nvSpPr>
        <p:spPr>
          <a:xfrm>
            <a:off x="1981200" y="374650"/>
            <a:ext cx="8229600" cy="1143000"/>
          </a:xfrm>
        </p:spPr>
        <p:txBody>
          <a:bodyPr/>
          <a:lstStyle/>
          <a:p>
            <a:pPr eaLnBrk="1" hangingPunct="1"/>
            <a:r>
              <a:rPr lang="en-US" altLang="en-US" sz="4000" b="1" dirty="0">
                <a:latin typeface="Calibri" panose="020F0502020204030204" pitchFamily="34" charset="0"/>
              </a:rPr>
              <a:t>Trusteeship</a:t>
            </a:r>
            <a:endParaRPr lang="en-US" altLang="en-US" sz="2800" b="1" dirty="0">
              <a:latin typeface="Calibri" panose="020F0502020204030204" pitchFamily="34" charset="0"/>
            </a:endParaRPr>
          </a:p>
        </p:txBody>
      </p:sp>
      <p:sp>
        <p:nvSpPr>
          <p:cNvPr id="72707" name="Content Placeholder 2"/>
          <p:cNvSpPr>
            <a:spLocks noGrp="1"/>
          </p:cNvSpPr>
          <p:nvPr>
            <p:ph idx="1"/>
          </p:nvPr>
        </p:nvSpPr>
        <p:spPr bwMode="auto">
          <a:xfrm>
            <a:off x="1552575" y="1517650"/>
            <a:ext cx="8229600" cy="4729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a:solidFill>
                  <a:srgbClr val="FFC000"/>
                </a:solidFill>
                <a:latin typeface="Calibri" panose="020F0502020204030204" pitchFamily="34" charset="0"/>
              </a:rPr>
              <a:t>Reasons, 458.26 </a:t>
            </a:r>
          </a:p>
          <a:p>
            <a:pPr lvl="1"/>
            <a:r>
              <a:rPr lang="en-US" altLang="en-US" b="1" dirty="0">
                <a:solidFill>
                  <a:schemeClr val="bg1"/>
                </a:solidFill>
                <a:latin typeface="Calibri" panose="020F0502020204030204" pitchFamily="34" charset="0"/>
              </a:rPr>
              <a:t>Correct corruption or financial malpractice</a:t>
            </a:r>
          </a:p>
          <a:p>
            <a:pPr lvl="1"/>
            <a:r>
              <a:rPr lang="en-US" altLang="en-US" b="1" dirty="0">
                <a:solidFill>
                  <a:schemeClr val="bg1"/>
                </a:solidFill>
                <a:latin typeface="Calibri" panose="020F0502020204030204" pitchFamily="34" charset="0"/>
              </a:rPr>
              <a:t>Assure the performance of negotiated agreements or other duties </a:t>
            </a:r>
          </a:p>
          <a:p>
            <a:pPr lvl="1"/>
            <a:r>
              <a:rPr lang="en-US" altLang="en-US" b="1" dirty="0">
                <a:solidFill>
                  <a:schemeClr val="bg1"/>
                </a:solidFill>
                <a:latin typeface="Calibri" panose="020F0502020204030204" pitchFamily="34" charset="0"/>
              </a:rPr>
              <a:t>Restore democratic procedures</a:t>
            </a:r>
          </a:p>
          <a:p>
            <a:pPr lvl="1"/>
            <a:r>
              <a:rPr lang="en-US" altLang="en-US" sz="2800" b="1" dirty="0">
                <a:solidFill>
                  <a:schemeClr val="bg1"/>
                </a:solidFill>
                <a:latin typeface="Calibri" panose="020F0502020204030204" pitchFamily="34" charset="0"/>
              </a:rPr>
              <a:t>Most common</a:t>
            </a:r>
          </a:p>
          <a:p>
            <a:pPr lvl="2"/>
            <a:r>
              <a:rPr lang="en-US" altLang="en-US" b="1" dirty="0">
                <a:solidFill>
                  <a:schemeClr val="bg1"/>
                </a:solidFill>
                <a:latin typeface="Calibri" panose="020F0502020204030204" pitchFamily="34" charset="0"/>
              </a:rPr>
              <a:t>Fighting  </a:t>
            </a:r>
          </a:p>
          <a:p>
            <a:pPr lvl="2"/>
            <a:r>
              <a:rPr lang="en-US" altLang="en-US" b="1" dirty="0">
                <a:solidFill>
                  <a:schemeClr val="bg1"/>
                </a:solidFill>
                <a:latin typeface="Calibri" panose="020F0502020204030204" pitchFamily="34" charset="0"/>
              </a:rPr>
              <a:t>Failure to pay</a:t>
            </a:r>
          </a:p>
          <a:p>
            <a:pPr lvl="1"/>
            <a:endParaRPr lang="en-US" altLang="en-US" sz="1400" dirty="0"/>
          </a:p>
        </p:txBody>
      </p:sp>
      <p:sp>
        <p:nvSpPr>
          <p:cNvPr id="727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0465F9-CF53-4D4D-8BCA-9530B5497873}" type="slidenum">
              <a:rPr lang="en-US" altLang="en-US" smtClean="0">
                <a:solidFill>
                  <a:srgbClr val="898989"/>
                </a:solidFill>
                <a:latin typeface="Calibri" panose="020F0502020204030204" pitchFamily="34" charset="0"/>
              </a:rPr>
              <a:pPr/>
              <a:t>32</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5722298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2707">
                                            <p:txEl>
                                              <p:pRg st="1" end="1"/>
                                            </p:txEl>
                                          </p:spTgt>
                                        </p:tgtEl>
                                        <p:attrNameLst>
                                          <p:attrName>style.visibility</p:attrName>
                                        </p:attrNameLst>
                                      </p:cBhvr>
                                      <p:to>
                                        <p:strVal val="visible"/>
                                      </p:to>
                                    </p:set>
                                    <p:animEffect transition="in" filter="fade">
                                      <p:cBhvr>
                                        <p:cTn id="7" dur="2000"/>
                                        <p:tgtEl>
                                          <p:spTgt spid="72707">
                                            <p:txEl>
                                              <p:pRg st="1" end="1"/>
                                            </p:txEl>
                                          </p:spTgt>
                                        </p:tgtEl>
                                      </p:cBhvr>
                                    </p:animEffect>
                                    <p:anim calcmode="lin" valueType="num">
                                      <p:cBhvr>
                                        <p:cTn id="8" dur="2000" fill="hold"/>
                                        <p:tgtEl>
                                          <p:spTgt spid="72707">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72707">
                                            <p:txEl>
                                              <p:pRg st="1" end="1"/>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72707">
                                            <p:txEl>
                                              <p:pRg st="2" end="2"/>
                                            </p:txEl>
                                          </p:spTgt>
                                        </p:tgtEl>
                                        <p:attrNameLst>
                                          <p:attrName>style.visibility</p:attrName>
                                        </p:attrNameLst>
                                      </p:cBhvr>
                                      <p:to>
                                        <p:strVal val="visible"/>
                                      </p:to>
                                    </p:set>
                                    <p:animEffect transition="in" filter="fade">
                                      <p:cBhvr>
                                        <p:cTn id="12" dur="2000"/>
                                        <p:tgtEl>
                                          <p:spTgt spid="72707">
                                            <p:txEl>
                                              <p:pRg st="2" end="2"/>
                                            </p:txEl>
                                          </p:spTgt>
                                        </p:tgtEl>
                                      </p:cBhvr>
                                    </p:animEffect>
                                    <p:anim calcmode="lin" valueType="num">
                                      <p:cBhvr>
                                        <p:cTn id="13" dur="2000" fill="hold"/>
                                        <p:tgtEl>
                                          <p:spTgt spid="72707">
                                            <p:txEl>
                                              <p:pRg st="2" end="2"/>
                                            </p:txEl>
                                          </p:spTgt>
                                        </p:tgtEl>
                                        <p:attrNameLst>
                                          <p:attrName>ppt_w</p:attrName>
                                        </p:attrNameLst>
                                      </p:cBhvr>
                                      <p:tavLst>
                                        <p:tav tm="0" fmla="#ppt_w*sin(2.5*pi*$)">
                                          <p:val>
                                            <p:fltVal val="0"/>
                                          </p:val>
                                        </p:tav>
                                        <p:tav tm="100000">
                                          <p:val>
                                            <p:fltVal val="1"/>
                                          </p:val>
                                        </p:tav>
                                      </p:tavLst>
                                    </p:anim>
                                    <p:anim calcmode="lin" valueType="num">
                                      <p:cBhvr>
                                        <p:cTn id="14" dur="2000" fill="hold"/>
                                        <p:tgtEl>
                                          <p:spTgt spid="72707">
                                            <p:txEl>
                                              <p:pRg st="2" end="2"/>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72707">
                                            <p:txEl>
                                              <p:pRg st="3" end="3"/>
                                            </p:txEl>
                                          </p:spTgt>
                                        </p:tgtEl>
                                        <p:attrNameLst>
                                          <p:attrName>style.visibility</p:attrName>
                                        </p:attrNameLst>
                                      </p:cBhvr>
                                      <p:to>
                                        <p:strVal val="visible"/>
                                      </p:to>
                                    </p:set>
                                    <p:animEffect transition="in" filter="fade">
                                      <p:cBhvr>
                                        <p:cTn id="17" dur="2000"/>
                                        <p:tgtEl>
                                          <p:spTgt spid="72707">
                                            <p:txEl>
                                              <p:pRg st="3" end="3"/>
                                            </p:txEl>
                                          </p:spTgt>
                                        </p:tgtEl>
                                      </p:cBhvr>
                                    </p:animEffect>
                                    <p:anim calcmode="lin" valueType="num">
                                      <p:cBhvr>
                                        <p:cTn id="18" dur="2000" fill="hold"/>
                                        <p:tgtEl>
                                          <p:spTgt spid="72707">
                                            <p:txEl>
                                              <p:pRg st="3" end="3"/>
                                            </p:txEl>
                                          </p:spTgt>
                                        </p:tgtEl>
                                        <p:attrNameLst>
                                          <p:attrName>ppt_w</p:attrName>
                                        </p:attrNameLst>
                                      </p:cBhvr>
                                      <p:tavLst>
                                        <p:tav tm="0" fmla="#ppt_w*sin(2.5*pi*$)">
                                          <p:val>
                                            <p:fltVal val="0"/>
                                          </p:val>
                                        </p:tav>
                                        <p:tav tm="100000">
                                          <p:val>
                                            <p:fltVal val="1"/>
                                          </p:val>
                                        </p:tav>
                                      </p:tavLst>
                                    </p:anim>
                                    <p:anim calcmode="lin" valueType="num">
                                      <p:cBhvr>
                                        <p:cTn id="19" dur="2000" fill="hold"/>
                                        <p:tgtEl>
                                          <p:spTgt spid="72707">
                                            <p:txEl>
                                              <p:pRg st="3" end="3"/>
                                            </p:txEl>
                                          </p:spTgt>
                                        </p:tgtEl>
                                        <p:attrNameLst>
                                          <p:attrName>ppt_h</p:attrName>
                                        </p:attrNameLst>
                                      </p:cBhvr>
                                      <p:tavLst>
                                        <p:tav tm="0">
                                          <p:val>
                                            <p:strVal val="#ppt_h"/>
                                          </p:val>
                                        </p:tav>
                                        <p:tav tm="100000">
                                          <p:val>
                                            <p:strVal val="#ppt_h"/>
                                          </p:val>
                                        </p:tav>
                                      </p:tavLst>
                                    </p:anim>
                                  </p:childTnLst>
                                </p:cTn>
                              </p:par>
                              <p:par>
                                <p:cTn id="20" presetID="21" presetClass="entr" presetSubtype="1" fill="hold" nodeType="withEffect">
                                  <p:stCondLst>
                                    <p:cond delay="0"/>
                                  </p:stCondLst>
                                  <p:childTnLst>
                                    <p:set>
                                      <p:cBhvr>
                                        <p:cTn id="21" dur="1" fill="hold">
                                          <p:stCondLst>
                                            <p:cond delay="0"/>
                                          </p:stCondLst>
                                        </p:cTn>
                                        <p:tgtEl>
                                          <p:spTgt spid="72707">
                                            <p:txEl>
                                              <p:pRg st="4" end="4"/>
                                            </p:txEl>
                                          </p:spTgt>
                                        </p:tgtEl>
                                        <p:attrNameLst>
                                          <p:attrName>style.visibility</p:attrName>
                                        </p:attrNameLst>
                                      </p:cBhvr>
                                      <p:to>
                                        <p:strVal val="visible"/>
                                      </p:to>
                                    </p:set>
                                    <p:animEffect transition="in" filter="wheel(1)">
                                      <p:cBhvr>
                                        <p:cTn id="22" dur="2000"/>
                                        <p:tgtEl>
                                          <p:spTgt spid="72707">
                                            <p:txEl>
                                              <p:pRg st="4" end="4"/>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72707">
                                            <p:txEl>
                                              <p:pRg st="5" end="5"/>
                                            </p:txEl>
                                          </p:spTgt>
                                        </p:tgtEl>
                                        <p:attrNameLst>
                                          <p:attrName>style.visibility</p:attrName>
                                        </p:attrNameLst>
                                      </p:cBhvr>
                                      <p:to>
                                        <p:strVal val="visible"/>
                                      </p:to>
                                    </p:set>
                                    <p:animEffect transition="in" filter="wheel(1)">
                                      <p:cBhvr>
                                        <p:cTn id="25" dur="2000"/>
                                        <p:tgtEl>
                                          <p:spTgt spid="72707">
                                            <p:txEl>
                                              <p:pRg st="5" end="5"/>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72707">
                                            <p:txEl>
                                              <p:pRg st="6" end="6"/>
                                            </p:txEl>
                                          </p:spTgt>
                                        </p:tgtEl>
                                        <p:attrNameLst>
                                          <p:attrName>style.visibility</p:attrName>
                                        </p:attrNameLst>
                                      </p:cBhvr>
                                      <p:to>
                                        <p:strVal val="visible"/>
                                      </p:to>
                                    </p:set>
                                    <p:animEffect transition="in" filter="wheel(1)">
                                      <p:cBhvr>
                                        <p:cTn id="28" dur="2000"/>
                                        <p:tgtEl>
                                          <p:spTgt spid="727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4754" name="Title 1"/>
          <p:cNvSpPr>
            <a:spLocks noGrp="1"/>
          </p:cNvSpPr>
          <p:nvPr>
            <p:ph type="title"/>
          </p:nvPr>
        </p:nvSpPr>
        <p:spPr>
          <a:xfrm>
            <a:off x="1981200" y="119063"/>
            <a:ext cx="8229600" cy="1143000"/>
          </a:xfrm>
        </p:spPr>
        <p:txBody>
          <a:bodyPr/>
          <a:lstStyle/>
          <a:p>
            <a:pPr eaLnBrk="1" hangingPunct="1"/>
            <a:r>
              <a:rPr lang="en-US" altLang="en-US" sz="4000" b="1" dirty="0">
                <a:latin typeface="Calibri" panose="020F0502020204030204" pitchFamily="34" charset="0"/>
              </a:rPr>
              <a:t>Trusteeship</a:t>
            </a:r>
          </a:p>
        </p:txBody>
      </p:sp>
      <p:sp>
        <p:nvSpPr>
          <p:cNvPr id="74755" name="Content Placeholder 2"/>
          <p:cNvSpPr>
            <a:spLocks noGrp="1"/>
          </p:cNvSpPr>
          <p:nvPr>
            <p:ph idx="1"/>
          </p:nvPr>
        </p:nvSpPr>
        <p:spPr bwMode="auto">
          <a:xfrm>
            <a:off x="1981200" y="2241550"/>
            <a:ext cx="8229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a:solidFill>
                  <a:schemeClr val="bg1"/>
                </a:solidFill>
                <a:latin typeface="Calibri" panose="020F0502020204030204" pitchFamily="34" charset="0"/>
              </a:rPr>
              <a:t>When imposed</a:t>
            </a:r>
          </a:p>
          <a:p>
            <a:pPr lvl="1"/>
            <a:r>
              <a:rPr lang="en-US" altLang="en-US" b="1" dirty="0">
                <a:solidFill>
                  <a:schemeClr val="bg1"/>
                </a:solidFill>
                <a:latin typeface="Calibri" panose="020F0502020204030204" pitchFamily="34" charset="0"/>
              </a:rPr>
              <a:t>AFGE removes current officers</a:t>
            </a:r>
          </a:p>
          <a:p>
            <a:pPr lvl="1"/>
            <a:r>
              <a:rPr lang="en-US" altLang="en-US" b="1" dirty="0">
                <a:solidFill>
                  <a:schemeClr val="bg1"/>
                </a:solidFill>
                <a:latin typeface="Calibri" panose="020F0502020204030204" pitchFamily="34" charset="0"/>
              </a:rPr>
              <a:t>Considered valid by </a:t>
            </a:r>
            <a:r>
              <a:rPr lang="en-US" altLang="en-US" b="1" dirty="0" err="1">
                <a:solidFill>
                  <a:schemeClr val="bg1"/>
                </a:solidFill>
                <a:latin typeface="Calibri" panose="020F0502020204030204" pitchFamily="34" charset="0"/>
              </a:rPr>
              <a:t>DoL</a:t>
            </a:r>
            <a:r>
              <a:rPr lang="en-US" altLang="en-US" b="1" dirty="0">
                <a:solidFill>
                  <a:schemeClr val="bg1"/>
                </a:solidFill>
                <a:latin typeface="Calibri" panose="020F0502020204030204" pitchFamily="34" charset="0"/>
              </a:rPr>
              <a:t> for </a:t>
            </a:r>
            <a:r>
              <a:rPr lang="en-US" altLang="en-US" b="1" u="sng" dirty="0">
                <a:solidFill>
                  <a:schemeClr val="bg1"/>
                </a:solidFill>
                <a:latin typeface="Calibri" panose="020F0502020204030204" pitchFamily="34" charset="0"/>
              </a:rPr>
              <a:t>18</a:t>
            </a:r>
            <a:r>
              <a:rPr lang="en-US" altLang="en-US" b="1" dirty="0">
                <a:solidFill>
                  <a:schemeClr val="bg1"/>
                </a:solidFill>
                <a:latin typeface="Calibri" panose="020F0502020204030204" pitchFamily="34" charset="0"/>
              </a:rPr>
              <a:t> months</a:t>
            </a:r>
          </a:p>
          <a:p>
            <a:pPr lvl="1"/>
            <a:r>
              <a:rPr lang="en-US" altLang="en-US" b="1" dirty="0">
                <a:solidFill>
                  <a:schemeClr val="bg1"/>
                </a:solidFill>
                <a:latin typeface="Calibri" panose="020F0502020204030204" pitchFamily="34" charset="0"/>
              </a:rPr>
              <a:t>§ 458.27 and §458.28</a:t>
            </a:r>
          </a:p>
        </p:txBody>
      </p:sp>
      <p:sp>
        <p:nvSpPr>
          <p:cNvPr id="747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7313F8-9515-4E9F-A92B-C83D67ACF82F}" type="slidenum">
              <a:rPr lang="en-US" altLang="en-US" smtClean="0">
                <a:solidFill>
                  <a:srgbClr val="898989"/>
                </a:solidFill>
                <a:latin typeface="Calibri" panose="020F0502020204030204" pitchFamily="34" charset="0"/>
              </a:rPr>
              <a:pPr/>
              <a:t>33</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714899020"/>
      </p:ext>
    </p:extLst>
  </p:cSld>
  <p:clrMapOvr>
    <a:masterClrMapping/>
  </p:clrMapOvr>
  <p:transition spd="slow">
    <p:circle/>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026115" y="3186248"/>
            <a:ext cx="10364755" cy="1325563"/>
          </a:xfrm>
          <a:effectLst>
            <a:outerShdw blurRad="50800" dist="38100" dir="2700000" algn="tl" rotWithShape="0">
              <a:prstClr val="black">
                <a:alpha val="40000"/>
              </a:prstClr>
            </a:outerShdw>
          </a:effectLst>
        </p:spPr>
        <p:txBody>
          <a:bodyPr>
            <a:normAutofit/>
          </a:bodyPr>
          <a:lstStyle/>
          <a:p>
            <a:pPr algn="ctr"/>
            <a:r>
              <a:rPr lang="en-US" sz="8000" dirty="0">
                <a:solidFill>
                  <a:schemeClr val="bg1"/>
                </a:solidFill>
                <a:latin typeface="Arial Black" panose="020B0A04020102020204" pitchFamily="34" charset="0"/>
              </a:rPr>
              <a:t>HARD CASES</a:t>
            </a:r>
          </a:p>
        </p:txBody>
      </p:sp>
    </p:spTree>
    <p:extLst>
      <p:ext uri="{BB962C8B-B14F-4D97-AF65-F5344CB8AC3E}">
        <p14:creationId xmlns:p14="http://schemas.microsoft.com/office/powerpoint/2010/main" val="2159950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683000" y="2246448"/>
            <a:ext cx="7987270" cy="1325563"/>
          </a:xfrm>
          <a:effectLst>
            <a:outerShdw blurRad="50800" dist="38100" dir="2700000" algn="tl" rotWithShape="0">
              <a:prstClr val="black">
                <a:alpha val="40000"/>
              </a:prstClr>
            </a:outerShdw>
          </a:effectLst>
        </p:spPr>
        <p:txBody>
          <a:bodyPr>
            <a:noAutofit/>
          </a:bodyPr>
          <a:lstStyle/>
          <a:p>
            <a:r>
              <a:rPr lang="en-US" sz="2800" b="1" dirty="0">
                <a:solidFill>
                  <a:srgbClr val="003399"/>
                </a:solidFill>
                <a:latin typeface="+mn-lt"/>
                <a:cs typeface="Aharoni" panose="02010803020104030203" pitchFamily="2" charset="-79"/>
              </a:rPr>
              <a:t>Chuck attends all local membership meetings, but he is loud and critical of the leadership at virtually every meeting. </a:t>
            </a:r>
            <a:br>
              <a:rPr lang="en-US" sz="2800" b="1" dirty="0">
                <a:solidFill>
                  <a:srgbClr val="003399"/>
                </a:solidFill>
                <a:latin typeface="+mn-lt"/>
                <a:cs typeface="Aharoni" panose="02010803020104030203" pitchFamily="2" charset="-79"/>
              </a:rPr>
            </a:br>
            <a:br>
              <a:rPr lang="en-US" sz="2800" b="1" dirty="0">
                <a:solidFill>
                  <a:srgbClr val="003399"/>
                </a:solidFill>
                <a:latin typeface="+mn-lt"/>
                <a:cs typeface="Aharoni" panose="02010803020104030203" pitchFamily="2" charset="-79"/>
              </a:rPr>
            </a:br>
            <a:r>
              <a:rPr lang="en-US" sz="2800" b="1" dirty="0">
                <a:solidFill>
                  <a:srgbClr val="003399"/>
                </a:solidFill>
                <a:latin typeface="+mn-lt"/>
                <a:cs typeface="Aharoni" panose="02010803020104030203" pitchFamily="2" charset="-79"/>
              </a:rPr>
              <a:t>Because of his antics and verbal abuse of officers and other members, attendance of other members has declined, and it is difficult to conduct business at the meetings. </a:t>
            </a:r>
            <a:br>
              <a:rPr lang="en-US" sz="2800" b="1" dirty="0">
                <a:solidFill>
                  <a:srgbClr val="003399"/>
                </a:solidFill>
                <a:latin typeface="+mn-lt"/>
                <a:cs typeface="Aharoni" panose="02010803020104030203" pitchFamily="2" charset="-79"/>
              </a:rPr>
            </a:br>
            <a:br>
              <a:rPr lang="en-US" sz="2800" b="1" dirty="0">
                <a:solidFill>
                  <a:srgbClr val="003399"/>
                </a:solidFill>
                <a:latin typeface="+mn-lt"/>
                <a:cs typeface="Aharoni" panose="02010803020104030203" pitchFamily="2" charset="-79"/>
              </a:rPr>
            </a:br>
            <a:r>
              <a:rPr lang="en-US" sz="2800" b="1" dirty="0">
                <a:solidFill>
                  <a:srgbClr val="003399"/>
                </a:solidFill>
                <a:latin typeface="+mn-lt"/>
                <a:cs typeface="Aharoni" panose="02010803020104030203" pitchFamily="2" charset="-79"/>
              </a:rPr>
              <a:t>The Executive Board is meeting to consider what to do about Chuck. What options does it have? Can it bar him from meetings, order him to leave if he criticizes, file disciplinary charges against him, or suspend him from membership? </a:t>
            </a:r>
          </a:p>
        </p:txBody>
      </p:sp>
      <p:sp>
        <p:nvSpPr>
          <p:cNvPr id="2" name="TextBox 1"/>
          <p:cNvSpPr txBox="1"/>
          <p:nvPr/>
        </p:nvSpPr>
        <p:spPr>
          <a:xfrm>
            <a:off x="419100" y="685800"/>
            <a:ext cx="2273300" cy="5283200"/>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50" y="939800"/>
            <a:ext cx="3443974" cy="4241800"/>
          </a:xfrm>
          <a:prstGeom prst="rect">
            <a:avLst/>
          </a:prstGeom>
        </p:spPr>
      </p:pic>
    </p:spTree>
    <p:extLst>
      <p:ext uri="{BB962C8B-B14F-4D97-AF65-F5344CB8AC3E}">
        <p14:creationId xmlns:p14="http://schemas.microsoft.com/office/powerpoint/2010/main" val="2233703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5232400" y="1028700"/>
            <a:ext cx="6158470" cy="4191000"/>
          </a:xfrm>
          <a:effectLst>
            <a:outerShdw blurRad="50800" dist="38100" dir="2700000" algn="tl" rotWithShape="0">
              <a:prstClr val="black">
                <a:alpha val="40000"/>
              </a:prstClr>
            </a:outerShdw>
          </a:effectLst>
        </p:spPr>
        <p:txBody>
          <a:bodyPr>
            <a:noAutofit/>
          </a:bodyPr>
          <a:lstStyle/>
          <a:p>
            <a:r>
              <a:rPr lang="en-US" sz="2800" b="1" dirty="0">
                <a:solidFill>
                  <a:srgbClr val="003399"/>
                </a:solidFill>
                <a:latin typeface="Calibri" panose="020F0502020204030204" pitchFamily="34" charset="0"/>
              </a:rPr>
              <a:t>Judy wants to join your Local. </a:t>
            </a:r>
            <a:br>
              <a:rPr lang="en-US" sz="2800" b="1" dirty="0">
                <a:solidFill>
                  <a:srgbClr val="003399"/>
                </a:solidFill>
                <a:latin typeface="Calibri" panose="020F0502020204030204" pitchFamily="34" charset="0"/>
              </a:rPr>
            </a:br>
            <a:br>
              <a:rPr lang="en-US" sz="2800" b="1" dirty="0">
                <a:solidFill>
                  <a:srgbClr val="003399"/>
                </a:solidFill>
                <a:latin typeface="Calibri" panose="020F0502020204030204" pitchFamily="34" charset="0"/>
              </a:rPr>
            </a:br>
            <a:r>
              <a:rPr lang="en-US" sz="2800" b="1" dirty="0">
                <a:solidFill>
                  <a:srgbClr val="003399"/>
                </a:solidFill>
                <a:latin typeface="Calibri" panose="020F0502020204030204" pitchFamily="34" charset="0"/>
              </a:rPr>
              <a:t>Unfortunately, in the past she has loudly criticized AFGE and has urged other employees to seek another union. </a:t>
            </a:r>
            <a:br>
              <a:rPr lang="en-US" sz="2800" b="1" dirty="0">
                <a:solidFill>
                  <a:srgbClr val="003399"/>
                </a:solidFill>
                <a:latin typeface="Calibri" panose="020F0502020204030204" pitchFamily="34" charset="0"/>
              </a:rPr>
            </a:br>
            <a:br>
              <a:rPr lang="en-US" sz="2800" b="1" dirty="0">
                <a:solidFill>
                  <a:srgbClr val="003399"/>
                </a:solidFill>
                <a:latin typeface="Calibri" panose="020F0502020204030204" pitchFamily="34" charset="0"/>
              </a:rPr>
            </a:br>
            <a:r>
              <a:rPr lang="en-US" sz="2800" b="1" dirty="0">
                <a:solidFill>
                  <a:srgbClr val="003399"/>
                </a:solidFill>
                <a:latin typeface="Calibri" panose="020F0502020204030204" pitchFamily="34" charset="0"/>
              </a:rPr>
              <a:t>Now she brags that she will get into the Local in order to “destroy it from the inside.” She has signed and submitted a SF-1187, dues allotment form, to become a member. </a:t>
            </a:r>
            <a:br>
              <a:rPr lang="en-US" sz="2800" b="1" dirty="0">
                <a:solidFill>
                  <a:srgbClr val="003399"/>
                </a:solidFill>
                <a:latin typeface="Calibri" panose="020F0502020204030204" pitchFamily="34" charset="0"/>
              </a:rPr>
            </a:br>
            <a:br>
              <a:rPr lang="en-US" sz="2800" b="1" dirty="0">
                <a:solidFill>
                  <a:srgbClr val="003399"/>
                </a:solidFill>
                <a:latin typeface="Calibri" panose="020F0502020204030204" pitchFamily="34" charset="0"/>
              </a:rPr>
            </a:br>
            <a:r>
              <a:rPr lang="en-US" sz="2800" b="1" dirty="0">
                <a:solidFill>
                  <a:srgbClr val="003399"/>
                </a:solidFill>
                <a:latin typeface="Calibri" panose="020F0502020204030204" pitchFamily="34" charset="0"/>
              </a:rPr>
              <a:t>What can your Local do?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912" y="266700"/>
            <a:ext cx="3990975" cy="5715000"/>
          </a:xfrm>
          <a:prstGeom prst="rect">
            <a:avLst/>
          </a:prstGeom>
        </p:spPr>
      </p:pic>
    </p:spTree>
    <p:extLst>
      <p:ext uri="{BB962C8B-B14F-4D97-AF65-F5344CB8AC3E}">
        <p14:creationId xmlns:p14="http://schemas.microsoft.com/office/powerpoint/2010/main" val="144432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5016500" y="2055948"/>
            <a:ext cx="6514070" cy="1325563"/>
          </a:xfrm>
          <a:effectLst>
            <a:outerShdw blurRad="50800" dist="38100" dir="2700000" algn="tl" rotWithShape="0">
              <a:prstClr val="black">
                <a:alpha val="40000"/>
              </a:prstClr>
            </a:outerShdw>
          </a:effectLst>
        </p:spPr>
        <p:txBody>
          <a:bodyPr>
            <a:noAutofit/>
          </a:bodyPr>
          <a:lstStyle/>
          <a:p>
            <a:r>
              <a:rPr lang="en-US" sz="2800" b="1" dirty="0">
                <a:solidFill>
                  <a:srgbClr val="003399"/>
                </a:solidFill>
                <a:latin typeface="Calibri" panose="020F0502020204030204" pitchFamily="34" charset="0"/>
              </a:rPr>
              <a:t>Your Local Vice President has just come to you, Local 3333’s President, and confessed that he was convicted of a felony – obstruction of justice – seven years ago, but never served time in jail because he was sentenced to two years on parole, which ended five years ago. </a:t>
            </a:r>
            <a:br>
              <a:rPr lang="en-US" sz="2800" b="1" dirty="0">
                <a:solidFill>
                  <a:srgbClr val="003399"/>
                </a:solidFill>
                <a:latin typeface="Calibri" panose="020F0502020204030204" pitchFamily="34" charset="0"/>
              </a:rPr>
            </a:br>
            <a:br>
              <a:rPr lang="en-US" sz="2800" b="1" dirty="0">
                <a:solidFill>
                  <a:srgbClr val="003399"/>
                </a:solidFill>
                <a:latin typeface="Calibri" panose="020F0502020204030204" pitchFamily="34" charset="0"/>
              </a:rPr>
            </a:br>
            <a:r>
              <a:rPr lang="en-US" sz="2800" b="1" dirty="0">
                <a:solidFill>
                  <a:srgbClr val="003399"/>
                </a:solidFill>
                <a:latin typeface="Calibri" panose="020F0502020204030204" pitchFamily="34" charset="0"/>
              </a:rPr>
              <a:t>Is this a problem? If so, what should you do?</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312" y="947872"/>
            <a:ext cx="2731792" cy="4068627"/>
          </a:xfrm>
          <a:prstGeom prst="rect">
            <a:avLst/>
          </a:prstGeom>
        </p:spPr>
      </p:pic>
    </p:spTree>
    <p:extLst>
      <p:ext uri="{BB962C8B-B14F-4D97-AF65-F5344CB8AC3E}">
        <p14:creationId xmlns:p14="http://schemas.microsoft.com/office/powerpoint/2010/main" val="2999242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27533" y="749300"/>
            <a:ext cx="8498971" cy="2654300"/>
          </a:xfrm>
        </p:spPr>
        <p:txBody>
          <a:bodyPr>
            <a:noAutofit/>
          </a:bodyPr>
          <a:lstStyle/>
          <a:p>
            <a:pPr algn="l"/>
            <a:r>
              <a:rPr lang="en-US" sz="7200" dirty="0">
                <a:solidFill>
                  <a:srgbClr val="003399"/>
                </a:solidFill>
                <a:latin typeface="+mn-lt"/>
                <a:cs typeface="Arial" panose="020B0604020202020204" pitchFamily="34" charset="0"/>
              </a:rPr>
              <a:t>FIDUCIARY RESPONSIBILTIES</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762" t="1963" r="25397" b="6626"/>
          <a:stretch/>
        </p:blipFill>
        <p:spPr>
          <a:xfrm>
            <a:off x="1062356" y="4286053"/>
            <a:ext cx="2043451" cy="173293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6590" t="44122" b="8208"/>
          <a:stretch/>
        </p:blipFill>
        <p:spPr>
          <a:xfrm>
            <a:off x="3971357" y="4278870"/>
            <a:ext cx="2021170" cy="1739981"/>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382" t="10005" r="-382" b="33338"/>
          <a:stretch/>
        </p:blipFill>
        <p:spPr>
          <a:xfrm>
            <a:off x="9753700" y="4286053"/>
            <a:ext cx="2034287" cy="1729276"/>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13835" t="9905" r="17270"/>
          <a:stretch/>
        </p:blipFill>
        <p:spPr>
          <a:xfrm>
            <a:off x="6865886" y="4281748"/>
            <a:ext cx="2022266" cy="1733581"/>
          </a:xfrm>
          <a:prstGeom prst="rect">
            <a:avLst/>
          </a:prstGeom>
        </p:spPr>
      </p:pic>
    </p:spTree>
    <p:extLst>
      <p:ext uri="{BB962C8B-B14F-4D97-AF65-F5344CB8AC3E}">
        <p14:creationId xmlns:p14="http://schemas.microsoft.com/office/powerpoint/2010/main" val="1906331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981200" y="138113"/>
            <a:ext cx="8229600" cy="1543050"/>
          </a:xfrm>
        </p:spPr>
        <p:txBody>
          <a:bodyPr/>
          <a:lstStyle/>
          <a:p>
            <a:pPr eaLnBrk="1" hangingPunct="1"/>
            <a:r>
              <a:rPr lang="en-US" altLang="en-US" sz="4000" dirty="0">
                <a:latin typeface="Calibri" panose="020F0502020204030204" pitchFamily="34" charset="0"/>
              </a:rPr>
              <a:t>Who Are The </a:t>
            </a:r>
            <a:br>
              <a:rPr lang="en-US" altLang="en-US" sz="4000" dirty="0">
                <a:latin typeface="Calibri" panose="020F0502020204030204" pitchFamily="34" charset="0"/>
              </a:rPr>
            </a:br>
            <a:r>
              <a:rPr lang="en-US" altLang="en-US" sz="4000" dirty="0">
                <a:latin typeface="Calibri" panose="020F0502020204030204" pitchFamily="34" charset="0"/>
              </a:rPr>
              <a:t>Financial Officers ? </a:t>
            </a:r>
          </a:p>
        </p:txBody>
      </p:sp>
      <p:sp>
        <p:nvSpPr>
          <p:cNvPr id="1116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B41981-53D4-4305-87B2-FC728B4DEFB8}" type="slidenum">
              <a:rPr lang="en-US" altLang="en-US" smtClean="0">
                <a:solidFill>
                  <a:srgbClr val="898989"/>
                </a:solidFill>
                <a:latin typeface="Calibri" panose="020F0502020204030204" pitchFamily="34" charset="0"/>
              </a:rPr>
              <a:pPr/>
              <a:t>39</a:t>
            </a:fld>
            <a:endParaRPr lang="en-US" altLang="en-US">
              <a:solidFill>
                <a:srgbClr val="898989"/>
              </a:solidFill>
              <a:latin typeface="Calibri" panose="020F0502020204030204" pitchFamily="34" charset="0"/>
            </a:endParaRPr>
          </a:p>
        </p:txBody>
      </p:sp>
      <p:sp>
        <p:nvSpPr>
          <p:cNvPr id="4" name="TextBox 3"/>
          <p:cNvSpPr txBox="1"/>
          <p:nvPr/>
        </p:nvSpPr>
        <p:spPr>
          <a:xfrm>
            <a:off x="1981200" y="2006600"/>
            <a:ext cx="7537450" cy="3970338"/>
          </a:xfrm>
          <a:prstGeom prst="rect">
            <a:avLst/>
          </a:prstGeom>
          <a:noFill/>
        </p:spPr>
        <p:txBody>
          <a:bodyPr>
            <a:spAutoFit/>
          </a:bodyPr>
          <a:lstStyle/>
          <a:p>
            <a:pPr marL="342900" indent="-342900" fontAlgn="base">
              <a:spcBef>
                <a:spcPct val="0"/>
              </a:spcBef>
              <a:spcAft>
                <a:spcPct val="0"/>
              </a:spcAft>
              <a:buFont typeface="Arial" panose="020B0604020202020204" pitchFamily="34" charset="0"/>
              <a:buChar char="•"/>
              <a:defRPr/>
            </a:pPr>
            <a:r>
              <a:rPr lang="en-US" sz="2800" b="1" dirty="0">
                <a:solidFill>
                  <a:schemeClr val="bg1"/>
                </a:solidFill>
                <a:latin typeface="Calibri" panose="020F0502020204030204" pitchFamily="34" charset="0"/>
              </a:rPr>
              <a:t> </a:t>
            </a:r>
            <a:r>
              <a:rPr lang="en-US" sz="2400" b="1" dirty="0">
                <a:solidFill>
                  <a:schemeClr val="bg1"/>
                </a:solidFill>
                <a:latin typeface="Calibri" panose="020F0502020204030204" pitchFamily="34" charset="0"/>
              </a:rPr>
              <a:t>President</a:t>
            </a:r>
          </a:p>
          <a:p>
            <a:pPr marL="285750" indent="-285750" fontAlgn="base">
              <a:spcBef>
                <a:spcPct val="0"/>
              </a:spcBef>
              <a:spcAft>
                <a:spcPct val="0"/>
              </a:spcAft>
              <a:buFont typeface="Wingdings" panose="05000000000000000000" pitchFamily="2" charset="2"/>
              <a:buChar char="§"/>
              <a:defRPr/>
            </a:pPr>
            <a:endParaRPr lang="en-US" sz="1400" b="1" dirty="0">
              <a:solidFill>
                <a:schemeClr val="bg1"/>
              </a:solidFill>
              <a:latin typeface="Calibri" panose="020F0502020204030204" pitchFamily="34" charset="0"/>
            </a:endParaRPr>
          </a:p>
          <a:p>
            <a:pPr marL="342900" indent="-342900" fontAlgn="base">
              <a:spcBef>
                <a:spcPct val="0"/>
              </a:spcBef>
              <a:spcAft>
                <a:spcPct val="0"/>
              </a:spcAft>
              <a:buFont typeface="Wingdings" panose="05000000000000000000" pitchFamily="2" charset="2"/>
              <a:buChar char="§"/>
              <a:defRPr/>
            </a:pPr>
            <a:r>
              <a:rPr lang="en-US" sz="2400" b="1" dirty="0">
                <a:solidFill>
                  <a:schemeClr val="bg1"/>
                </a:solidFill>
                <a:latin typeface="Calibri" panose="020F0502020204030204" pitchFamily="34" charset="0"/>
              </a:rPr>
              <a:t> Vice-President</a:t>
            </a:r>
          </a:p>
          <a:p>
            <a:pPr marL="285750" indent="-285750" fontAlgn="base">
              <a:spcBef>
                <a:spcPct val="0"/>
              </a:spcBef>
              <a:spcAft>
                <a:spcPct val="0"/>
              </a:spcAft>
              <a:buFont typeface="Wingdings" panose="05000000000000000000" pitchFamily="2" charset="2"/>
              <a:buChar char="§"/>
              <a:defRPr/>
            </a:pPr>
            <a:endParaRPr lang="en-US" sz="1400" b="1" dirty="0">
              <a:solidFill>
                <a:schemeClr val="bg1"/>
              </a:solidFill>
              <a:latin typeface="Calibri" panose="020F0502020204030204" pitchFamily="34" charset="0"/>
            </a:endParaRPr>
          </a:p>
          <a:p>
            <a:pPr marL="342900" indent="-342900" fontAlgn="base">
              <a:spcBef>
                <a:spcPct val="0"/>
              </a:spcBef>
              <a:spcAft>
                <a:spcPct val="0"/>
              </a:spcAft>
              <a:buFont typeface="Wingdings" panose="05000000000000000000" pitchFamily="2" charset="2"/>
              <a:buChar char="§"/>
              <a:defRPr/>
            </a:pPr>
            <a:r>
              <a:rPr lang="en-US" sz="2400" b="1" dirty="0">
                <a:solidFill>
                  <a:schemeClr val="bg1"/>
                </a:solidFill>
                <a:latin typeface="Calibri" panose="020F0502020204030204" pitchFamily="34" charset="0"/>
              </a:rPr>
              <a:t> Treasurer</a:t>
            </a:r>
          </a:p>
          <a:p>
            <a:pPr marL="285750" indent="-285750" fontAlgn="base">
              <a:spcBef>
                <a:spcPct val="0"/>
              </a:spcBef>
              <a:spcAft>
                <a:spcPct val="0"/>
              </a:spcAft>
              <a:buFont typeface="Wingdings" panose="05000000000000000000" pitchFamily="2" charset="2"/>
              <a:buChar char="§"/>
              <a:defRPr/>
            </a:pPr>
            <a:endParaRPr lang="en-US" sz="1400" b="1" dirty="0">
              <a:solidFill>
                <a:schemeClr val="bg1"/>
              </a:solidFill>
              <a:latin typeface="Calibri" panose="020F0502020204030204" pitchFamily="34" charset="0"/>
            </a:endParaRPr>
          </a:p>
          <a:p>
            <a:pPr marL="342900" indent="-342900" fontAlgn="base">
              <a:spcBef>
                <a:spcPct val="0"/>
              </a:spcBef>
              <a:spcAft>
                <a:spcPct val="0"/>
              </a:spcAft>
              <a:buFont typeface="Wingdings" panose="05000000000000000000" pitchFamily="2" charset="2"/>
              <a:buChar char="§"/>
              <a:defRPr/>
            </a:pPr>
            <a:r>
              <a:rPr lang="en-US" sz="2400" b="1" dirty="0">
                <a:solidFill>
                  <a:schemeClr val="bg1"/>
                </a:solidFill>
                <a:latin typeface="Calibri" panose="020F0502020204030204" pitchFamily="34" charset="0"/>
              </a:rPr>
              <a:t> Executive Board</a:t>
            </a:r>
          </a:p>
          <a:p>
            <a:pPr marL="285750" indent="-285750" fontAlgn="base">
              <a:spcBef>
                <a:spcPct val="0"/>
              </a:spcBef>
              <a:spcAft>
                <a:spcPct val="0"/>
              </a:spcAft>
              <a:buFont typeface="Wingdings" panose="05000000000000000000" pitchFamily="2" charset="2"/>
              <a:buChar char="§"/>
              <a:defRPr/>
            </a:pPr>
            <a:endParaRPr lang="en-US" sz="1400" b="1" dirty="0">
              <a:solidFill>
                <a:schemeClr val="bg1"/>
              </a:solidFill>
              <a:latin typeface="Calibri" panose="020F0502020204030204" pitchFamily="34" charset="0"/>
            </a:endParaRPr>
          </a:p>
          <a:p>
            <a:pPr marL="342900" indent="-342900" fontAlgn="base">
              <a:spcBef>
                <a:spcPct val="0"/>
              </a:spcBef>
              <a:spcAft>
                <a:spcPct val="0"/>
              </a:spcAft>
              <a:buFont typeface="Wingdings" panose="05000000000000000000" pitchFamily="2" charset="2"/>
              <a:buChar char="§"/>
              <a:defRPr/>
            </a:pPr>
            <a:r>
              <a:rPr lang="en-US" sz="2400" b="1" dirty="0">
                <a:solidFill>
                  <a:schemeClr val="bg1"/>
                </a:solidFill>
                <a:latin typeface="Calibri" panose="020F0502020204030204" pitchFamily="34" charset="0"/>
              </a:rPr>
              <a:t> Or individuals that make financial decisions or reviews for the Local</a:t>
            </a:r>
          </a:p>
          <a:p>
            <a:pPr marL="1257300" lvl="2" indent="-342900" fontAlgn="base">
              <a:spcBef>
                <a:spcPct val="0"/>
              </a:spcBef>
              <a:spcAft>
                <a:spcPct val="0"/>
              </a:spcAft>
              <a:buFont typeface="Wingdings" panose="05000000000000000000" pitchFamily="2" charset="2"/>
              <a:buChar char="§"/>
              <a:defRPr/>
            </a:pPr>
            <a:r>
              <a:rPr lang="en-US" sz="2400" b="1" dirty="0">
                <a:solidFill>
                  <a:schemeClr val="bg1"/>
                </a:solidFill>
                <a:latin typeface="Calibri" panose="020F0502020204030204" pitchFamily="34" charset="0"/>
              </a:rPr>
              <a:t>Audit Committee</a:t>
            </a:r>
          </a:p>
          <a:p>
            <a:pPr marL="1257300" lvl="2" indent="-342900" fontAlgn="base">
              <a:spcBef>
                <a:spcPct val="0"/>
              </a:spcBef>
              <a:spcAft>
                <a:spcPct val="0"/>
              </a:spcAft>
              <a:buFont typeface="Wingdings" panose="05000000000000000000" pitchFamily="2" charset="2"/>
              <a:buChar char="§"/>
              <a:defRPr/>
            </a:pPr>
            <a:r>
              <a:rPr lang="en-US" sz="2400" b="1" dirty="0">
                <a:solidFill>
                  <a:schemeClr val="bg1"/>
                </a:solidFill>
                <a:latin typeface="Calibri" panose="020F0502020204030204" pitchFamily="34" charset="0"/>
              </a:rPr>
              <a:t>Budget Committee</a:t>
            </a:r>
          </a:p>
        </p:txBody>
      </p:sp>
    </p:spTree>
    <p:extLst>
      <p:ext uri="{BB962C8B-B14F-4D97-AF65-F5344CB8AC3E}">
        <p14:creationId xmlns:p14="http://schemas.microsoft.com/office/powerpoint/2010/main" val="396526623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p:cTn id="1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4" end="4"/>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p:cTn id="25"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6" end="6"/>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p:cTn id="31"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8" end="8"/>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p:cTn id="37" dur="1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9" end="9"/>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9" end="9"/>
                                            </p:txEl>
                                          </p:spTgt>
                                        </p:tgtEl>
                                        <p:attrNameLst>
                                          <p:attrName>style.rotation</p:attrName>
                                        </p:attrNameLst>
                                      </p:cBhvr>
                                      <p:tavLst>
                                        <p:tav tm="0">
                                          <p:val>
                                            <p:fltVal val="90"/>
                                          </p:val>
                                        </p:tav>
                                        <p:tav tm="100000">
                                          <p:val>
                                            <p:fltVal val="0"/>
                                          </p:val>
                                        </p:tav>
                                      </p:tavLst>
                                    </p:anim>
                                    <p:animEffect transition="in" filter="fade">
                                      <p:cBhvr>
                                        <p:cTn id="40" dur="1000"/>
                                        <p:tgtEl>
                                          <p:spTgt spid="4">
                                            <p:txEl>
                                              <p:pRg st="9" end="9"/>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 calcmode="lin" valueType="num">
                                      <p:cBhvr>
                                        <p:cTn id="43" dur="10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44" dur="1000" fill="hold"/>
                                        <p:tgtEl>
                                          <p:spTgt spid="4">
                                            <p:txEl>
                                              <p:pRg st="10" end="10"/>
                                            </p:txEl>
                                          </p:spTgt>
                                        </p:tgtEl>
                                        <p:attrNameLst>
                                          <p:attrName>ppt_h</p:attrName>
                                        </p:attrNameLst>
                                      </p:cBhvr>
                                      <p:tavLst>
                                        <p:tav tm="0">
                                          <p:val>
                                            <p:fltVal val="0"/>
                                          </p:val>
                                        </p:tav>
                                        <p:tav tm="100000">
                                          <p:val>
                                            <p:strVal val="#ppt_h"/>
                                          </p:val>
                                        </p:tav>
                                      </p:tavLst>
                                    </p:anim>
                                    <p:anim calcmode="lin" valueType="num">
                                      <p:cBhvr>
                                        <p:cTn id="45" dur="1000" fill="hold"/>
                                        <p:tgtEl>
                                          <p:spTgt spid="4">
                                            <p:txEl>
                                              <p:pRg st="10" end="10"/>
                                            </p:txEl>
                                          </p:spTgt>
                                        </p:tgtEl>
                                        <p:attrNameLst>
                                          <p:attrName>style.rotation</p:attrName>
                                        </p:attrNameLst>
                                      </p:cBhvr>
                                      <p:tavLst>
                                        <p:tav tm="0">
                                          <p:val>
                                            <p:fltVal val="90"/>
                                          </p:val>
                                        </p:tav>
                                        <p:tav tm="100000">
                                          <p:val>
                                            <p:fltVal val="0"/>
                                          </p:val>
                                        </p:tav>
                                      </p:tavLst>
                                    </p:anim>
                                    <p:animEffect transition="in" filter="fade">
                                      <p:cBhvr>
                                        <p:cTn id="46" dur="1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89016" y="486036"/>
            <a:ext cx="8498971" cy="970383"/>
          </a:xfrm>
        </p:spPr>
        <p:txBody>
          <a:bodyPr>
            <a:noAutofit/>
          </a:bodyPr>
          <a:lstStyle/>
          <a:p>
            <a:pPr algn="l"/>
            <a:r>
              <a:rPr lang="en-US" sz="5400" dirty="0">
                <a:solidFill>
                  <a:srgbClr val="003399"/>
                </a:solidFill>
                <a:latin typeface="+mn-lt"/>
                <a:cs typeface="Arial" panose="020B0604020202020204" pitchFamily="34" charset="0"/>
              </a:rPr>
              <a:t>COURSE OVERVIEW</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762" t="1963" r="25397" b="6626"/>
          <a:stretch/>
        </p:blipFill>
        <p:spPr>
          <a:xfrm>
            <a:off x="1062356" y="4286053"/>
            <a:ext cx="2043451" cy="173293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6590" t="44122" b="8208"/>
          <a:stretch/>
        </p:blipFill>
        <p:spPr>
          <a:xfrm>
            <a:off x="3971357" y="4278870"/>
            <a:ext cx="2021170" cy="1739981"/>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382" t="10005" r="-382" b="33338"/>
          <a:stretch/>
        </p:blipFill>
        <p:spPr>
          <a:xfrm>
            <a:off x="9753700" y="4286053"/>
            <a:ext cx="2034287" cy="1729276"/>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13835" t="9905" r="17270"/>
          <a:stretch/>
        </p:blipFill>
        <p:spPr>
          <a:xfrm>
            <a:off x="6865886" y="4281748"/>
            <a:ext cx="2022266" cy="1733581"/>
          </a:xfrm>
          <a:prstGeom prst="rect">
            <a:avLst/>
          </a:prstGeom>
        </p:spPr>
      </p:pic>
      <p:sp>
        <p:nvSpPr>
          <p:cNvPr id="9" name="TextBox 8"/>
          <p:cNvSpPr txBox="1"/>
          <p:nvPr/>
        </p:nvSpPr>
        <p:spPr>
          <a:xfrm>
            <a:off x="4127500" y="1456419"/>
            <a:ext cx="7277100" cy="1631216"/>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003399"/>
                </a:solidFill>
              </a:rPr>
              <a:t>Timeline</a:t>
            </a:r>
          </a:p>
          <a:p>
            <a:endParaRPr lang="en-US" sz="2000" b="1" dirty="0">
              <a:solidFill>
                <a:srgbClr val="003399"/>
              </a:solidFill>
            </a:endParaRPr>
          </a:p>
          <a:p>
            <a:pPr marL="285750" indent="-285750">
              <a:buFont typeface="Arial" panose="020B0604020202020204" pitchFamily="34" charset="0"/>
              <a:buChar char="•"/>
            </a:pPr>
            <a:r>
              <a:rPr lang="en-US" sz="2000" b="1" dirty="0">
                <a:solidFill>
                  <a:srgbClr val="003399"/>
                </a:solidFill>
              </a:rPr>
              <a:t>Course Materials/Resources</a:t>
            </a:r>
          </a:p>
          <a:p>
            <a:endParaRPr lang="en-US" sz="2000" b="1" dirty="0">
              <a:solidFill>
                <a:srgbClr val="003399"/>
              </a:solidFill>
            </a:endParaRPr>
          </a:p>
          <a:p>
            <a:pPr marL="285750" indent="-285750">
              <a:buFont typeface="Arial" panose="020B0604020202020204" pitchFamily="34" charset="0"/>
              <a:buChar char="•"/>
            </a:pPr>
            <a:r>
              <a:rPr lang="en-US" sz="2000" b="1" dirty="0">
                <a:solidFill>
                  <a:srgbClr val="003399"/>
                </a:solidFill>
              </a:rPr>
              <a:t>Norms/Expectations </a:t>
            </a:r>
          </a:p>
        </p:txBody>
      </p:sp>
    </p:spTree>
    <p:extLst>
      <p:ext uri="{BB962C8B-B14F-4D97-AF65-F5344CB8AC3E}">
        <p14:creationId xmlns:p14="http://schemas.microsoft.com/office/powerpoint/2010/main" val="1739579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13666" name="Title 1"/>
          <p:cNvSpPr>
            <a:spLocks noGrp="1"/>
          </p:cNvSpPr>
          <p:nvPr>
            <p:ph type="title"/>
          </p:nvPr>
        </p:nvSpPr>
        <p:spPr>
          <a:xfrm>
            <a:off x="2193925" y="566738"/>
            <a:ext cx="8229600" cy="1143000"/>
          </a:xfrm>
        </p:spPr>
        <p:txBody>
          <a:bodyPr/>
          <a:lstStyle/>
          <a:p>
            <a:pPr eaLnBrk="1" hangingPunct="1"/>
            <a:r>
              <a:rPr lang="en-US" altLang="en-US" b="1" dirty="0">
                <a:latin typeface="Calibri" panose="020F0502020204030204" pitchFamily="34" charset="0"/>
              </a:rPr>
              <a:t>General Responsibilities</a:t>
            </a:r>
          </a:p>
        </p:txBody>
      </p:sp>
      <p:sp>
        <p:nvSpPr>
          <p:cNvPr id="113667" name="Content Placeholder 2"/>
          <p:cNvSpPr>
            <a:spLocks noGrp="1"/>
          </p:cNvSpPr>
          <p:nvPr>
            <p:ph idx="1"/>
          </p:nvPr>
        </p:nvSpPr>
        <p:spPr bwMode="auto">
          <a:xfrm>
            <a:off x="1981200" y="2035175"/>
            <a:ext cx="8229600" cy="468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anose="05000000000000000000" pitchFamily="2" charset="2"/>
              <a:buChar char="§"/>
            </a:pPr>
            <a:r>
              <a:rPr lang="en-US" altLang="en-US" sz="2800" b="1" dirty="0">
                <a:solidFill>
                  <a:schemeClr val="bg1"/>
                </a:solidFill>
                <a:latin typeface="Calibri" panose="020F0502020204030204" pitchFamily="34" charset="0"/>
              </a:rPr>
              <a:t>Safeguard the property of the Local and its members</a:t>
            </a:r>
          </a:p>
          <a:p>
            <a:pPr eaLnBrk="1" hangingPunct="1">
              <a:buFont typeface="Wingdings" panose="05000000000000000000" pitchFamily="2" charset="2"/>
              <a:buChar char="§"/>
            </a:pPr>
            <a:endParaRPr lang="en-US" altLang="en-US" sz="1200" b="1" dirty="0">
              <a:solidFill>
                <a:schemeClr val="bg1"/>
              </a:solidFill>
              <a:latin typeface="Calibri" panose="020F0502020204030204" pitchFamily="34" charset="0"/>
            </a:endParaRPr>
          </a:p>
          <a:p>
            <a:pPr eaLnBrk="1" hangingPunct="1">
              <a:buFont typeface="Wingdings" panose="05000000000000000000" pitchFamily="2" charset="2"/>
              <a:buChar char="§"/>
            </a:pPr>
            <a:r>
              <a:rPr lang="en-US" altLang="en-US" sz="2800" b="1" dirty="0">
                <a:solidFill>
                  <a:schemeClr val="bg1"/>
                </a:solidFill>
                <a:latin typeface="Calibri" panose="020F0502020204030204" pitchFamily="34" charset="0"/>
              </a:rPr>
              <a:t>Collect and </a:t>
            </a:r>
            <a:r>
              <a:rPr lang="en-US" altLang="en-US" sz="2800" b="1" u="sng" dirty="0">
                <a:solidFill>
                  <a:schemeClr val="bg1"/>
                </a:solidFill>
                <a:latin typeface="Calibri" panose="020F0502020204030204" pitchFamily="34" charset="0"/>
              </a:rPr>
              <a:t>disburse</a:t>
            </a:r>
            <a:r>
              <a:rPr lang="en-US" altLang="en-US" sz="2800" b="1" dirty="0">
                <a:solidFill>
                  <a:schemeClr val="bg1"/>
                </a:solidFill>
                <a:latin typeface="Calibri" panose="020F0502020204030204" pitchFamily="34" charset="0"/>
              </a:rPr>
              <a:t> Local funds</a:t>
            </a:r>
          </a:p>
          <a:p>
            <a:pPr eaLnBrk="1" hangingPunct="1">
              <a:buFont typeface="Wingdings" panose="05000000000000000000" pitchFamily="2" charset="2"/>
              <a:buChar char="§"/>
            </a:pPr>
            <a:endParaRPr lang="en-US" altLang="en-US" sz="1200" b="1" dirty="0">
              <a:solidFill>
                <a:schemeClr val="bg1"/>
              </a:solidFill>
              <a:latin typeface="Calibri" panose="020F0502020204030204" pitchFamily="34" charset="0"/>
            </a:endParaRPr>
          </a:p>
          <a:p>
            <a:pPr eaLnBrk="1" hangingPunct="1">
              <a:buFont typeface="Wingdings" panose="05000000000000000000" pitchFamily="2" charset="2"/>
              <a:buChar char="§"/>
            </a:pPr>
            <a:r>
              <a:rPr lang="en-US" altLang="en-US" sz="2800" b="1" dirty="0">
                <a:solidFill>
                  <a:schemeClr val="bg1"/>
                </a:solidFill>
                <a:latin typeface="Calibri" panose="020F0502020204030204" pitchFamily="34" charset="0"/>
              </a:rPr>
              <a:t>Accurately record all financial transactions</a:t>
            </a:r>
          </a:p>
          <a:p>
            <a:pPr eaLnBrk="1" hangingPunct="1">
              <a:buFont typeface="Wingdings" panose="05000000000000000000" pitchFamily="2" charset="2"/>
              <a:buChar char="§"/>
            </a:pPr>
            <a:endParaRPr lang="en-US" altLang="en-US" sz="1200" b="1" dirty="0">
              <a:solidFill>
                <a:schemeClr val="bg1"/>
              </a:solidFill>
              <a:latin typeface="Calibri" panose="020F0502020204030204" pitchFamily="34" charset="0"/>
            </a:endParaRPr>
          </a:p>
          <a:p>
            <a:pPr eaLnBrk="1" hangingPunct="1">
              <a:buFont typeface="Wingdings" panose="05000000000000000000" pitchFamily="2" charset="2"/>
              <a:buChar char="§"/>
            </a:pPr>
            <a:r>
              <a:rPr lang="en-US" altLang="en-US" sz="2800" b="1" u="sng" dirty="0">
                <a:solidFill>
                  <a:schemeClr val="bg1"/>
                </a:solidFill>
                <a:latin typeface="Calibri" panose="020F0502020204030204" pitchFamily="34" charset="0"/>
              </a:rPr>
              <a:t>Report</a:t>
            </a:r>
            <a:r>
              <a:rPr lang="en-US" altLang="en-US" sz="2800" b="1" dirty="0">
                <a:solidFill>
                  <a:schemeClr val="bg1"/>
                </a:solidFill>
                <a:latin typeface="Calibri" panose="020F0502020204030204" pitchFamily="34" charset="0"/>
              </a:rPr>
              <a:t> to Federal and State Government Agencies</a:t>
            </a:r>
          </a:p>
        </p:txBody>
      </p:sp>
      <p:sp>
        <p:nvSpPr>
          <p:cNvPr id="1136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1D7A30-902E-43E3-AC8E-8AF551B22EAE}" type="slidenum">
              <a:rPr lang="en-US" altLang="en-US" smtClean="0">
                <a:solidFill>
                  <a:srgbClr val="898989"/>
                </a:solidFill>
                <a:latin typeface="Calibri" panose="020F0502020204030204" pitchFamily="34" charset="0"/>
              </a:rPr>
              <a:pPr/>
              <a:t>40</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36392237"/>
      </p:ext>
    </p:extLst>
  </p:cSld>
  <p:clrMapOvr>
    <a:masterClrMapping/>
  </p:clrMapOvr>
  <p:transition spd="slow">
    <p:circle/>
  </p:transition>
</p:sld>
</file>

<file path=ppt/slides/slide41.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5714" name="Title 1"/>
          <p:cNvSpPr>
            <a:spLocks noGrp="1"/>
          </p:cNvSpPr>
          <p:nvPr>
            <p:ph type="title"/>
          </p:nvPr>
        </p:nvSpPr>
        <p:spPr>
          <a:xfrm>
            <a:off x="2576513" y="401638"/>
            <a:ext cx="8229600" cy="1143000"/>
          </a:xfrm>
          <a:noFill/>
        </p:spPr>
        <p:txBody>
          <a:bodyPr/>
          <a:lstStyle/>
          <a:p>
            <a:pPr eaLnBrk="1" hangingPunct="1"/>
            <a:r>
              <a:rPr lang="en-US" altLang="en-US" dirty="0"/>
              <a:t>Fiduciary Responsibilities</a:t>
            </a:r>
          </a:p>
        </p:txBody>
      </p:sp>
      <p:sp>
        <p:nvSpPr>
          <p:cNvPr id="115715" name="Content Placeholder 2"/>
          <p:cNvSpPr>
            <a:spLocks noGrp="1"/>
          </p:cNvSpPr>
          <p:nvPr>
            <p:ph idx="1"/>
          </p:nvPr>
        </p:nvSpPr>
        <p:spPr bwMode="auto">
          <a:xfrm>
            <a:off x="1981200" y="2230439"/>
            <a:ext cx="8229600" cy="3895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anose="05000000000000000000" pitchFamily="2" charset="2"/>
              <a:buChar char="Ø"/>
            </a:pPr>
            <a:r>
              <a:rPr lang="en-US" altLang="en-US" sz="2800" b="1" dirty="0">
                <a:solidFill>
                  <a:schemeClr val="bg1"/>
                </a:solidFill>
                <a:latin typeface="Calibri" panose="020F0502020204030204" pitchFamily="34" charset="0"/>
              </a:rPr>
              <a:t>Local Officers manage and handle funds which belong to </a:t>
            </a:r>
            <a:r>
              <a:rPr lang="en-US" altLang="en-US" sz="2800" b="1" u="sng" dirty="0">
                <a:solidFill>
                  <a:schemeClr val="bg1"/>
                </a:solidFill>
                <a:latin typeface="Calibri" panose="020F0502020204030204" pitchFamily="34" charset="0"/>
              </a:rPr>
              <a:t>the Local and its members; </a:t>
            </a:r>
            <a:r>
              <a:rPr lang="en-US" altLang="en-US" sz="2800" b="1" dirty="0">
                <a:solidFill>
                  <a:schemeClr val="bg1"/>
                </a:solidFill>
                <a:latin typeface="Calibri" panose="020F0502020204030204" pitchFamily="34" charset="0"/>
              </a:rPr>
              <a:t>holding positions of trust known as </a:t>
            </a:r>
            <a:r>
              <a:rPr lang="en-US" altLang="en-US" sz="2800" b="1" u="sng" dirty="0">
                <a:solidFill>
                  <a:schemeClr val="bg1"/>
                </a:solidFill>
                <a:latin typeface="Calibri" panose="020F0502020204030204" pitchFamily="34" charset="0"/>
              </a:rPr>
              <a:t>“fiduciary positions”</a:t>
            </a:r>
          </a:p>
          <a:p>
            <a:pPr eaLnBrk="1" hangingPunct="1">
              <a:buFont typeface="Wingdings" panose="05000000000000000000" pitchFamily="2" charset="2"/>
              <a:buChar char="Ø"/>
            </a:pPr>
            <a:endParaRPr lang="en-US" altLang="en-US" sz="2800" b="1" dirty="0">
              <a:solidFill>
                <a:schemeClr val="bg1"/>
              </a:solidFill>
              <a:latin typeface="Calibri" panose="020F0502020204030204" pitchFamily="34" charset="0"/>
            </a:endParaRPr>
          </a:p>
          <a:p>
            <a:pPr eaLnBrk="1" hangingPunct="1">
              <a:buFont typeface="Wingdings" panose="05000000000000000000" pitchFamily="2" charset="2"/>
              <a:buChar char="Ø"/>
            </a:pPr>
            <a:r>
              <a:rPr lang="en-US" altLang="en-US" sz="2800" b="1" dirty="0">
                <a:solidFill>
                  <a:schemeClr val="bg1"/>
                </a:solidFill>
                <a:latin typeface="Calibri" panose="020F0502020204030204" pitchFamily="34" charset="0"/>
              </a:rPr>
              <a:t>Fiduciary Duties are imposed on Union Officers by law.</a:t>
            </a:r>
          </a:p>
        </p:txBody>
      </p:sp>
      <p:sp>
        <p:nvSpPr>
          <p:cNvPr id="1157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4EED436-F553-4752-872C-3DB78BAF7CD7}" type="slidenum">
              <a:rPr lang="en-US" altLang="en-US" smtClean="0">
                <a:solidFill>
                  <a:srgbClr val="898989"/>
                </a:solidFill>
                <a:latin typeface="Calibri" panose="020F0502020204030204" pitchFamily="34" charset="0"/>
              </a:rPr>
              <a:pPr/>
              <a:t>41</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1702503549"/>
      </p:ext>
    </p:extLst>
  </p:cSld>
  <p:clrMapOvr>
    <a:masterClrMapping/>
  </p:clrMapOvr>
  <p:transition spd="slow">
    <p:circle/>
  </p:transition>
</p:sld>
</file>

<file path=ppt/slides/slide42.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981200" y="-84137"/>
            <a:ext cx="8229600" cy="1543050"/>
          </a:xfrm>
        </p:spPr>
        <p:txBody>
          <a:bodyPr/>
          <a:lstStyle/>
          <a:p>
            <a:pPr eaLnBrk="1" hangingPunct="1"/>
            <a:r>
              <a:rPr lang="en-US" altLang="en-US" sz="4000" dirty="0">
                <a:latin typeface="Calibri" panose="020F0502020204030204" pitchFamily="34" charset="0"/>
              </a:rPr>
              <a:t>Where is this Information? </a:t>
            </a:r>
          </a:p>
        </p:txBody>
      </p:sp>
      <p:sp>
        <p:nvSpPr>
          <p:cNvPr id="11161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B41981-53D4-4305-87B2-FC728B4DEFB8}" type="slidenum">
              <a:rPr lang="en-US" altLang="en-US" smtClean="0">
                <a:solidFill>
                  <a:srgbClr val="898989"/>
                </a:solidFill>
                <a:latin typeface="Calibri" panose="020F0502020204030204" pitchFamily="34" charset="0"/>
              </a:rPr>
              <a:pPr/>
              <a:t>42</a:t>
            </a:fld>
            <a:endParaRPr lang="en-US" altLang="en-US">
              <a:solidFill>
                <a:srgbClr val="898989"/>
              </a:solidFill>
              <a:latin typeface="Calibri" panose="020F0502020204030204" pitchFamily="34" charset="0"/>
            </a:endParaRPr>
          </a:p>
        </p:txBody>
      </p:sp>
      <p:sp>
        <p:nvSpPr>
          <p:cNvPr id="4" name="TextBox 3"/>
          <p:cNvSpPr txBox="1"/>
          <p:nvPr/>
        </p:nvSpPr>
        <p:spPr>
          <a:xfrm>
            <a:off x="1422400" y="1337489"/>
            <a:ext cx="9055100" cy="5201424"/>
          </a:xfrm>
          <a:prstGeom prst="rect">
            <a:avLst/>
          </a:prstGeom>
          <a:noFill/>
        </p:spPr>
        <p:txBody>
          <a:bodyPr wrap="square">
            <a:spAutoFit/>
          </a:bodyPr>
          <a:lstStyle/>
          <a:p>
            <a:pPr marL="342900" indent="-342900" fontAlgn="base">
              <a:lnSpc>
                <a:spcPct val="200000"/>
              </a:lnSpc>
              <a:spcBef>
                <a:spcPct val="0"/>
              </a:spcBef>
              <a:spcAft>
                <a:spcPct val="0"/>
              </a:spcAft>
              <a:buFont typeface="Arial" panose="020B0604020202020204" pitchFamily="34" charset="0"/>
              <a:buChar char="•"/>
              <a:defRPr/>
            </a:pPr>
            <a:r>
              <a:rPr lang="en-US" sz="2800" b="1" dirty="0">
                <a:solidFill>
                  <a:schemeClr val="bg1"/>
                </a:solidFill>
                <a:latin typeface="Calibri" panose="020F0502020204030204" pitchFamily="34" charset="0"/>
              </a:rPr>
              <a:t>AFGE Constitution</a:t>
            </a:r>
          </a:p>
          <a:p>
            <a:pPr marL="342900" indent="-342900" fontAlgn="base">
              <a:lnSpc>
                <a:spcPct val="200000"/>
              </a:lnSpc>
              <a:spcBef>
                <a:spcPct val="0"/>
              </a:spcBef>
              <a:spcAft>
                <a:spcPct val="0"/>
              </a:spcAft>
              <a:buFont typeface="Arial" panose="020B0604020202020204" pitchFamily="34" charset="0"/>
              <a:buChar char="•"/>
              <a:defRPr/>
            </a:pPr>
            <a:r>
              <a:rPr lang="en-US" sz="2800" b="1" dirty="0">
                <a:solidFill>
                  <a:schemeClr val="bg1"/>
                </a:solidFill>
                <a:latin typeface="Calibri" panose="020F0502020204030204" pitchFamily="34" charset="0"/>
              </a:rPr>
              <a:t>Labor Management Reporting and Disclosure Act</a:t>
            </a:r>
          </a:p>
          <a:p>
            <a:pPr marL="342900" indent="-342900" fontAlgn="base">
              <a:lnSpc>
                <a:spcPct val="200000"/>
              </a:lnSpc>
              <a:spcBef>
                <a:spcPct val="0"/>
              </a:spcBef>
              <a:spcAft>
                <a:spcPct val="0"/>
              </a:spcAft>
              <a:buFont typeface="Arial" panose="020B0604020202020204" pitchFamily="34" charset="0"/>
              <a:buChar char="•"/>
              <a:defRPr/>
            </a:pPr>
            <a:r>
              <a:rPr lang="en-US" sz="2800" b="1" dirty="0">
                <a:solidFill>
                  <a:schemeClr val="bg1"/>
                </a:solidFill>
                <a:latin typeface="Calibri" panose="020F0502020204030204" pitchFamily="34" charset="0"/>
              </a:rPr>
              <a:t>Civil Service Reform Act </a:t>
            </a:r>
          </a:p>
          <a:p>
            <a:pPr marL="342900" indent="-342900" fontAlgn="base">
              <a:lnSpc>
                <a:spcPct val="200000"/>
              </a:lnSpc>
              <a:spcBef>
                <a:spcPct val="0"/>
              </a:spcBef>
              <a:spcAft>
                <a:spcPct val="0"/>
              </a:spcAft>
              <a:buFont typeface="Arial" panose="020B0604020202020204" pitchFamily="34" charset="0"/>
              <a:buChar char="•"/>
              <a:defRPr/>
            </a:pPr>
            <a:r>
              <a:rPr lang="en-US" sz="2800" b="1" dirty="0">
                <a:solidFill>
                  <a:schemeClr val="bg1"/>
                </a:solidFill>
                <a:latin typeface="Calibri" panose="020F0502020204030204" pitchFamily="34" charset="0"/>
              </a:rPr>
              <a:t>Local Bylaws</a:t>
            </a:r>
          </a:p>
          <a:p>
            <a:pPr marL="342900" indent="-342900" fontAlgn="base">
              <a:lnSpc>
                <a:spcPct val="200000"/>
              </a:lnSpc>
              <a:spcBef>
                <a:spcPct val="0"/>
              </a:spcBef>
              <a:spcAft>
                <a:spcPct val="0"/>
              </a:spcAft>
              <a:buFont typeface="Arial" panose="020B0604020202020204" pitchFamily="34" charset="0"/>
              <a:buChar char="•"/>
              <a:defRPr/>
            </a:pPr>
            <a:r>
              <a:rPr lang="en-US" sz="2800" b="1" dirty="0">
                <a:solidFill>
                  <a:schemeClr val="bg1"/>
                </a:solidFill>
                <a:latin typeface="Calibri" panose="020F0502020204030204" pitchFamily="34" charset="0"/>
              </a:rPr>
              <a:t>Union and Local Operating Practices</a:t>
            </a:r>
          </a:p>
          <a:p>
            <a:pPr marL="342900" indent="-342900" fontAlgn="base">
              <a:spcBef>
                <a:spcPct val="0"/>
              </a:spcBef>
              <a:spcAft>
                <a:spcPct val="0"/>
              </a:spcAft>
              <a:buFont typeface="Arial" panose="020B0604020202020204" pitchFamily="34" charset="0"/>
              <a:buChar char="•"/>
              <a:defRPr/>
            </a:pPr>
            <a:endParaRPr lang="en-US" sz="2800" b="1" dirty="0">
              <a:solidFill>
                <a:schemeClr val="bg1"/>
              </a:solidFill>
              <a:latin typeface="Calibri" panose="020F0502020204030204" pitchFamily="34" charset="0"/>
            </a:endParaRPr>
          </a:p>
          <a:p>
            <a:pPr marL="342900" indent="-342900" fontAlgn="base">
              <a:spcBef>
                <a:spcPct val="0"/>
              </a:spcBef>
              <a:spcAft>
                <a:spcPct val="0"/>
              </a:spcAft>
              <a:buFont typeface="Arial" panose="020B0604020202020204" pitchFamily="34" charset="0"/>
              <a:buChar char="•"/>
              <a:defRPr/>
            </a:pPr>
            <a:endParaRPr lang="en-US" sz="2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15097766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21858" name="Title 1"/>
          <p:cNvSpPr>
            <a:spLocks noGrp="1"/>
          </p:cNvSpPr>
          <p:nvPr>
            <p:ph type="title"/>
          </p:nvPr>
        </p:nvSpPr>
        <p:spPr>
          <a:xfrm>
            <a:off x="2297113" y="401638"/>
            <a:ext cx="8229600" cy="1143000"/>
          </a:xfrm>
        </p:spPr>
        <p:txBody>
          <a:bodyPr/>
          <a:lstStyle/>
          <a:p>
            <a:pPr eaLnBrk="1" hangingPunct="1"/>
            <a:r>
              <a:rPr lang="en-US" altLang="en-US" dirty="0">
                <a:latin typeface="Calibri" panose="020F0502020204030204" pitchFamily="34" charset="0"/>
              </a:rPr>
              <a:t>AFGE Constitution and Fiduciary Responsibilities </a:t>
            </a:r>
          </a:p>
        </p:txBody>
      </p:sp>
      <p:sp>
        <p:nvSpPr>
          <p:cNvPr id="121859" name="Content Placeholder 2"/>
          <p:cNvSpPr>
            <a:spLocks noGrp="1"/>
          </p:cNvSpPr>
          <p:nvPr>
            <p:ph idx="1"/>
          </p:nvPr>
        </p:nvSpPr>
        <p:spPr bwMode="auto">
          <a:xfrm>
            <a:off x="673100" y="2002632"/>
            <a:ext cx="10312400" cy="3895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200000"/>
              </a:lnSpc>
              <a:buFont typeface="Wingdings" panose="05000000000000000000" pitchFamily="2" charset="2"/>
              <a:buChar char="§"/>
            </a:pPr>
            <a:r>
              <a:rPr lang="en-US" altLang="en-US" sz="2400" b="1" dirty="0">
                <a:solidFill>
                  <a:srgbClr val="FFC000"/>
                </a:solidFill>
                <a:latin typeface="Calibri" panose="020F0502020204030204" pitchFamily="34" charset="0"/>
              </a:rPr>
              <a:t>Article II, Section 2:</a:t>
            </a:r>
          </a:p>
          <a:p>
            <a:pPr eaLnBrk="1" hangingPunct="1">
              <a:lnSpc>
                <a:spcPct val="200000"/>
              </a:lnSpc>
              <a:buFont typeface="Wingdings" panose="05000000000000000000" pitchFamily="2" charset="2"/>
              <a:buChar char="§"/>
            </a:pPr>
            <a:r>
              <a:rPr lang="en-US" altLang="en-US" sz="2400" b="1" dirty="0">
                <a:solidFill>
                  <a:srgbClr val="FFC000"/>
                </a:solidFill>
                <a:latin typeface="Calibri" panose="020F0502020204030204" pitchFamily="34" charset="0"/>
              </a:rPr>
              <a:t>Article IV, Section 1:</a:t>
            </a:r>
          </a:p>
          <a:p>
            <a:pPr eaLnBrk="1" hangingPunct="1">
              <a:lnSpc>
                <a:spcPct val="200000"/>
              </a:lnSpc>
              <a:buFont typeface="Wingdings" panose="05000000000000000000" pitchFamily="2" charset="2"/>
              <a:buChar char="§"/>
            </a:pPr>
            <a:r>
              <a:rPr lang="en-US" altLang="en-US" sz="2400" b="1" dirty="0">
                <a:solidFill>
                  <a:srgbClr val="FFC000"/>
                </a:solidFill>
                <a:latin typeface="Calibri" panose="020F0502020204030204" pitchFamily="34" charset="0"/>
              </a:rPr>
              <a:t>Article V:</a:t>
            </a:r>
          </a:p>
          <a:p>
            <a:pPr eaLnBrk="1" hangingPunct="1">
              <a:lnSpc>
                <a:spcPct val="200000"/>
              </a:lnSpc>
              <a:buFont typeface="Wingdings" panose="05000000000000000000" pitchFamily="2" charset="2"/>
              <a:buChar char="§"/>
            </a:pPr>
            <a:r>
              <a:rPr lang="en-US" altLang="en-US" sz="2400" b="1" dirty="0">
                <a:solidFill>
                  <a:srgbClr val="FFC000"/>
                </a:solidFill>
                <a:latin typeface="Calibri" panose="020F0502020204030204" pitchFamily="34" charset="0"/>
              </a:rPr>
              <a:t>Article VI, Sections 5:</a:t>
            </a:r>
          </a:p>
          <a:p>
            <a:pPr eaLnBrk="1" hangingPunct="1">
              <a:lnSpc>
                <a:spcPct val="200000"/>
              </a:lnSpc>
              <a:buFont typeface="Wingdings" panose="05000000000000000000" pitchFamily="2" charset="2"/>
              <a:buChar char="§"/>
            </a:pPr>
            <a:r>
              <a:rPr lang="en-US" altLang="en-US" sz="2400" b="1" dirty="0">
                <a:solidFill>
                  <a:srgbClr val="FFC000"/>
                </a:solidFill>
                <a:latin typeface="Calibri" panose="020F0502020204030204" pitchFamily="34" charset="0"/>
              </a:rPr>
              <a:t>Article VIII, Sections 3, and 4:</a:t>
            </a:r>
            <a:endParaRPr lang="en-US" altLang="en-US" dirty="0"/>
          </a:p>
          <a:p>
            <a:pPr eaLnBrk="1" hangingPunct="1"/>
            <a:endParaRPr lang="en-US" altLang="en-US" dirty="0"/>
          </a:p>
          <a:p>
            <a:pPr eaLnBrk="1" hangingPunct="1">
              <a:buFont typeface="Arial" panose="020B0604020202020204" pitchFamily="34" charset="0"/>
              <a:buNone/>
            </a:pPr>
            <a:endParaRPr lang="en-US" altLang="en-US" dirty="0"/>
          </a:p>
        </p:txBody>
      </p:sp>
      <p:sp>
        <p:nvSpPr>
          <p:cNvPr id="1218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923F39-1C18-4DB8-9F84-7F2C01BB5C0C}" type="slidenum">
              <a:rPr lang="en-US" altLang="en-US" smtClean="0">
                <a:solidFill>
                  <a:srgbClr val="898989"/>
                </a:solidFill>
                <a:latin typeface="Calibri" panose="020F0502020204030204" pitchFamily="34" charset="0"/>
              </a:rPr>
              <a:pPr/>
              <a:t>43</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097615083"/>
      </p:ext>
    </p:extLst>
  </p:cSld>
  <p:clrMapOvr>
    <a:masterClrMapping/>
  </p:clrMapOvr>
  <p:transition spd="slow">
    <p:circle/>
  </p:transition>
</p:sld>
</file>

<file path=ppt/slides/slide44.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21858" name="Title 1"/>
          <p:cNvSpPr>
            <a:spLocks noGrp="1"/>
          </p:cNvSpPr>
          <p:nvPr>
            <p:ph type="title"/>
          </p:nvPr>
        </p:nvSpPr>
        <p:spPr>
          <a:xfrm>
            <a:off x="2297113" y="401638"/>
            <a:ext cx="8229600" cy="1143000"/>
          </a:xfrm>
        </p:spPr>
        <p:txBody>
          <a:bodyPr/>
          <a:lstStyle/>
          <a:p>
            <a:pPr eaLnBrk="1" hangingPunct="1"/>
            <a:r>
              <a:rPr lang="en-US" altLang="en-US" dirty="0">
                <a:latin typeface="Calibri" panose="020F0502020204030204" pitchFamily="34" charset="0"/>
              </a:rPr>
              <a:t>AFGE Constitution and Fiduciary Responsibilities </a:t>
            </a:r>
          </a:p>
        </p:txBody>
      </p:sp>
      <p:sp>
        <p:nvSpPr>
          <p:cNvPr id="121859" name="Content Placeholder 2"/>
          <p:cNvSpPr>
            <a:spLocks noGrp="1"/>
          </p:cNvSpPr>
          <p:nvPr>
            <p:ph idx="1"/>
          </p:nvPr>
        </p:nvSpPr>
        <p:spPr bwMode="auto">
          <a:xfrm>
            <a:off x="673100" y="2002632"/>
            <a:ext cx="10312400" cy="3895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anose="05000000000000000000" pitchFamily="2" charset="2"/>
              <a:buChar char="§"/>
            </a:pPr>
            <a:r>
              <a:rPr lang="en-US" altLang="en-US" sz="2400" b="1" dirty="0">
                <a:solidFill>
                  <a:srgbClr val="FFC000"/>
                </a:solidFill>
                <a:latin typeface="Calibri" panose="020F0502020204030204" pitchFamily="34" charset="0"/>
              </a:rPr>
              <a:t>Article II, Section 2: </a:t>
            </a:r>
            <a:r>
              <a:rPr lang="en-US" altLang="en-US" sz="2400" b="1" dirty="0">
                <a:solidFill>
                  <a:schemeClr val="bg1"/>
                </a:solidFill>
                <a:latin typeface="Calibri" panose="020F0502020204030204" pitchFamily="34" charset="0"/>
              </a:rPr>
              <a:t>Dues/ Per Capital Tax</a:t>
            </a:r>
          </a:p>
          <a:p>
            <a:pPr eaLnBrk="1" hangingPunct="1">
              <a:buFont typeface="Wingdings" panose="05000000000000000000" pitchFamily="2" charset="2"/>
              <a:buChar char="§"/>
            </a:pPr>
            <a:endParaRPr lang="en-US" altLang="en-US" sz="2400" b="1" dirty="0">
              <a:solidFill>
                <a:srgbClr val="FFC000"/>
              </a:solidFill>
              <a:latin typeface="Calibri" panose="020F0502020204030204" pitchFamily="34" charset="0"/>
            </a:endParaRPr>
          </a:p>
          <a:p>
            <a:pPr eaLnBrk="1" hangingPunct="1">
              <a:buFont typeface="Wingdings" panose="05000000000000000000" pitchFamily="2" charset="2"/>
              <a:buChar char="§"/>
            </a:pPr>
            <a:r>
              <a:rPr lang="en-US" altLang="en-US" sz="2400" b="1" dirty="0">
                <a:solidFill>
                  <a:srgbClr val="FFC000"/>
                </a:solidFill>
                <a:latin typeface="Calibri" panose="020F0502020204030204" pitchFamily="34" charset="0"/>
              </a:rPr>
              <a:t>Article IV, Section 1: </a:t>
            </a:r>
            <a:r>
              <a:rPr lang="en-US" altLang="en-US" sz="2400" b="1" dirty="0">
                <a:solidFill>
                  <a:schemeClr val="bg1"/>
                </a:solidFill>
                <a:latin typeface="Calibri" panose="020F0502020204030204" pitchFamily="34" charset="0"/>
              </a:rPr>
              <a:t>Dues and Initiation Fees </a:t>
            </a:r>
          </a:p>
          <a:p>
            <a:pPr eaLnBrk="1" hangingPunct="1">
              <a:buFont typeface="Wingdings" panose="05000000000000000000" pitchFamily="2" charset="2"/>
              <a:buChar char="§"/>
            </a:pPr>
            <a:endParaRPr lang="en-US" altLang="en-US" sz="2400" b="1" dirty="0">
              <a:solidFill>
                <a:srgbClr val="FFC000"/>
              </a:solidFill>
              <a:latin typeface="Calibri" panose="020F0502020204030204" pitchFamily="34" charset="0"/>
            </a:endParaRPr>
          </a:p>
          <a:p>
            <a:pPr eaLnBrk="1" hangingPunct="1">
              <a:buFont typeface="Wingdings" panose="05000000000000000000" pitchFamily="2" charset="2"/>
              <a:buChar char="§"/>
            </a:pPr>
            <a:r>
              <a:rPr lang="en-US" altLang="en-US" sz="2400" b="1" dirty="0">
                <a:solidFill>
                  <a:srgbClr val="FFC000"/>
                </a:solidFill>
                <a:latin typeface="Calibri" panose="020F0502020204030204" pitchFamily="34" charset="0"/>
              </a:rPr>
              <a:t>Article V: </a:t>
            </a:r>
            <a:r>
              <a:rPr lang="en-US" altLang="en-US" sz="2400" b="1" dirty="0">
                <a:solidFill>
                  <a:schemeClr val="bg1"/>
                </a:solidFill>
                <a:latin typeface="Calibri" panose="020F0502020204030204" pitchFamily="34" charset="0"/>
              </a:rPr>
              <a:t>Financial Records and Reporting </a:t>
            </a:r>
          </a:p>
          <a:p>
            <a:pPr eaLnBrk="1" hangingPunct="1">
              <a:buFont typeface="Wingdings" panose="05000000000000000000" pitchFamily="2" charset="2"/>
              <a:buChar char="§"/>
            </a:pPr>
            <a:endParaRPr lang="en-US" altLang="en-US" sz="2400" b="1" dirty="0">
              <a:solidFill>
                <a:srgbClr val="FFC000"/>
              </a:solidFill>
              <a:latin typeface="Calibri" panose="020F0502020204030204" pitchFamily="34" charset="0"/>
            </a:endParaRPr>
          </a:p>
          <a:p>
            <a:pPr eaLnBrk="1" hangingPunct="1">
              <a:buFont typeface="Wingdings" panose="05000000000000000000" pitchFamily="2" charset="2"/>
              <a:buChar char="§"/>
            </a:pPr>
            <a:r>
              <a:rPr lang="en-US" altLang="en-US" sz="2400" b="1" dirty="0">
                <a:solidFill>
                  <a:srgbClr val="FFC000"/>
                </a:solidFill>
                <a:latin typeface="Calibri" panose="020F0502020204030204" pitchFamily="34" charset="0"/>
              </a:rPr>
              <a:t>Article VI, Sections 5: </a:t>
            </a:r>
            <a:r>
              <a:rPr lang="en-US" altLang="en-US" sz="2400" b="1" dirty="0">
                <a:solidFill>
                  <a:schemeClr val="bg1"/>
                </a:solidFill>
                <a:latin typeface="Calibri" panose="020F0502020204030204" pitchFamily="34" charset="0"/>
              </a:rPr>
              <a:t>Duties of the Treasurer</a:t>
            </a:r>
          </a:p>
          <a:p>
            <a:pPr eaLnBrk="1" hangingPunct="1">
              <a:buFont typeface="Wingdings" panose="05000000000000000000" pitchFamily="2" charset="2"/>
              <a:buChar char="§"/>
            </a:pPr>
            <a:endParaRPr lang="en-US" altLang="en-US" sz="2400" b="1" dirty="0">
              <a:solidFill>
                <a:srgbClr val="FFC000"/>
              </a:solidFill>
              <a:latin typeface="Calibri" panose="020F0502020204030204" pitchFamily="34" charset="0"/>
            </a:endParaRPr>
          </a:p>
          <a:p>
            <a:pPr eaLnBrk="1" hangingPunct="1">
              <a:buFont typeface="Wingdings" panose="05000000000000000000" pitchFamily="2" charset="2"/>
              <a:buChar char="§"/>
            </a:pPr>
            <a:r>
              <a:rPr lang="en-US" altLang="en-US" sz="2400" b="1" dirty="0">
                <a:solidFill>
                  <a:srgbClr val="FFC000"/>
                </a:solidFill>
                <a:latin typeface="Calibri" panose="020F0502020204030204" pitchFamily="34" charset="0"/>
              </a:rPr>
              <a:t>Article VIII, Sections 3, and 4: </a:t>
            </a:r>
            <a:r>
              <a:rPr lang="en-US" altLang="en-US" sz="2400" b="1" dirty="0">
                <a:solidFill>
                  <a:schemeClr val="bg1"/>
                </a:solidFill>
                <a:latin typeface="Calibri" panose="020F0502020204030204" pitchFamily="34" charset="0"/>
              </a:rPr>
              <a:t>Executive Board Expenditures and Budget  </a:t>
            </a:r>
          </a:p>
          <a:p>
            <a:pPr eaLnBrk="1" hangingPunct="1"/>
            <a:endParaRPr lang="en-US" altLang="en-US" dirty="0"/>
          </a:p>
          <a:p>
            <a:pPr eaLnBrk="1" hangingPunct="1"/>
            <a:endParaRPr lang="en-US" altLang="en-US" dirty="0"/>
          </a:p>
          <a:p>
            <a:pPr eaLnBrk="1" hangingPunct="1">
              <a:buFont typeface="Arial" panose="020B0604020202020204" pitchFamily="34" charset="0"/>
              <a:buNone/>
            </a:pPr>
            <a:endParaRPr lang="en-US" altLang="en-US" dirty="0"/>
          </a:p>
        </p:txBody>
      </p:sp>
      <p:sp>
        <p:nvSpPr>
          <p:cNvPr id="1218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3923F39-1C18-4DB8-9F84-7F2C01BB5C0C}"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76138800"/>
      </p:ext>
    </p:extLst>
  </p:cSld>
  <p:clrMapOvr>
    <a:masterClrMapping/>
  </p:clrMapOvr>
  <p:transition spd="slow">
    <p:circle/>
  </p:transition>
</p:sld>
</file>

<file path=ppt/slides/slide45.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6802" name="Title 1"/>
          <p:cNvSpPr>
            <a:spLocks noGrp="1"/>
          </p:cNvSpPr>
          <p:nvPr>
            <p:ph type="title"/>
          </p:nvPr>
        </p:nvSpPr>
        <p:spPr>
          <a:xfrm>
            <a:off x="1735392" y="-253047"/>
            <a:ext cx="8229600" cy="1143000"/>
          </a:xfrm>
        </p:spPr>
        <p:txBody>
          <a:bodyPr/>
          <a:lstStyle/>
          <a:p>
            <a:pPr eaLnBrk="1" hangingPunct="1"/>
            <a:r>
              <a:rPr lang="en-US" altLang="en-US" sz="4000" b="1" dirty="0">
                <a:latin typeface="Calibri" panose="020F0502020204030204" pitchFamily="34" charset="0"/>
              </a:rPr>
              <a:t>29 U.S.C. and DOL </a:t>
            </a:r>
            <a:endParaRPr lang="en-US" altLang="en-US" sz="2800" b="1" dirty="0">
              <a:latin typeface="Calibri" panose="020F0502020204030204" pitchFamily="34" charset="0"/>
            </a:endParaRPr>
          </a:p>
        </p:txBody>
      </p:sp>
      <p:sp>
        <p:nvSpPr>
          <p:cNvPr id="76803" name="Content Placeholder 2"/>
          <p:cNvSpPr>
            <a:spLocks noGrp="1"/>
          </p:cNvSpPr>
          <p:nvPr>
            <p:ph idx="1"/>
          </p:nvPr>
        </p:nvSpPr>
        <p:spPr bwMode="auto">
          <a:xfrm>
            <a:off x="1280160" y="652208"/>
            <a:ext cx="9930384" cy="60692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en-US" sz="2800" b="1" i="1" dirty="0">
                <a:solidFill>
                  <a:srgbClr val="FFD965">
                    <a:lumMod val="75000"/>
                  </a:srgbClr>
                </a:solidFill>
                <a:latin typeface="Calibri" panose="020F0502020204030204" pitchFamily="34" charset="0"/>
              </a:rPr>
              <a:t>-DOL Regulations, the Local’s money belong to the members and should be spent for the benefit as a union. </a:t>
            </a:r>
            <a:endParaRPr lang="en-US" altLang="en-US" sz="2800" b="1" i="1" u="sng" dirty="0">
              <a:solidFill>
                <a:srgbClr val="FFD965">
                  <a:lumMod val="75000"/>
                </a:srgbClr>
              </a:solidFill>
              <a:latin typeface="Calibri" panose="020F0502020204030204" pitchFamily="34" charset="0"/>
            </a:endParaRPr>
          </a:p>
          <a:p>
            <a:pPr marL="0" lvl="0" indent="0">
              <a:buNone/>
            </a:pPr>
            <a:endParaRPr lang="en-US" altLang="en-US" b="1" dirty="0">
              <a:solidFill>
                <a:schemeClr val="bg1"/>
              </a:solidFill>
              <a:latin typeface="Calibri" panose="020F0502020204030204" pitchFamily="34" charset="0"/>
            </a:endParaRPr>
          </a:p>
          <a:p>
            <a:r>
              <a:rPr lang="en-US" altLang="en-US" b="1" dirty="0">
                <a:solidFill>
                  <a:schemeClr val="bg1"/>
                </a:solidFill>
                <a:latin typeface="Calibri" panose="020F0502020204030204" pitchFamily="34" charset="0"/>
              </a:rPr>
              <a:t>29 U.S.C. § 501(a): </a:t>
            </a:r>
          </a:p>
          <a:p>
            <a:pPr lvl="1"/>
            <a:r>
              <a:rPr lang="en-US" altLang="en-US" sz="2400" b="1" i="1" dirty="0">
                <a:solidFill>
                  <a:schemeClr val="tx1">
                    <a:lumMod val="75000"/>
                  </a:schemeClr>
                </a:solidFill>
                <a:latin typeface="Calibri" panose="020F0502020204030204" pitchFamily="34" charset="0"/>
              </a:rPr>
              <a:t>You should have no conflicts of interest with the Local, such as business dealings, nor should your family</a:t>
            </a:r>
          </a:p>
          <a:p>
            <a:pPr lvl="1"/>
            <a:r>
              <a:rPr lang="en-US" altLang="en-US" sz="2400" b="1" i="1" dirty="0">
                <a:solidFill>
                  <a:schemeClr val="tx1">
                    <a:lumMod val="75000"/>
                  </a:schemeClr>
                </a:solidFill>
                <a:latin typeface="Calibri" panose="020F0502020204030204" pitchFamily="34" charset="0"/>
              </a:rPr>
              <a:t>Legally the Local CAN lend money to members or officers BUT it shouldn’t (Loans should not exceed $2000)</a:t>
            </a:r>
          </a:p>
          <a:p>
            <a:pPr marL="0" indent="0">
              <a:buNone/>
            </a:pPr>
            <a:r>
              <a:rPr lang="en-US" altLang="en-US" b="1" dirty="0">
                <a:solidFill>
                  <a:schemeClr val="bg1"/>
                </a:solidFill>
                <a:latin typeface="Calibri" panose="020F0502020204030204" pitchFamily="34" charset="0"/>
              </a:rPr>
              <a:t>	</a:t>
            </a:r>
            <a:endParaRPr lang="en-US" altLang="en-US" sz="2000" b="1" u="sng" dirty="0">
              <a:solidFill>
                <a:schemeClr val="bg1"/>
              </a:solidFill>
              <a:latin typeface="Calibri" panose="020F0502020204030204" pitchFamily="34" charset="0"/>
            </a:endParaRPr>
          </a:p>
          <a:p>
            <a:r>
              <a:rPr lang="en-US" altLang="en-US" b="1" dirty="0">
                <a:solidFill>
                  <a:schemeClr val="bg1"/>
                </a:solidFill>
                <a:latin typeface="Calibri" panose="020F0502020204030204" pitchFamily="34" charset="0"/>
              </a:rPr>
              <a:t>DOL §458.3 and §403</a:t>
            </a:r>
          </a:p>
          <a:p>
            <a:pPr lvl="1"/>
            <a:r>
              <a:rPr lang="en-US" altLang="en-US" sz="2400" b="1" i="1" u="sng" dirty="0">
                <a:solidFill>
                  <a:schemeClr val="tx1">
                    <a:lumMod val="75000"/>
                  </a:schemeClr>
                </a:solidFill>
                <a:latin typeface="Calibri" panose="020F0502020204030204" pitchFamily="34" charset="0"/>
              </a:rPr>
              <a:t>LM </a:t>
            </a:r>
            <a:r>
              <a:rPr lang="en-US" altLang="en-US" sz="2400" b="1" i="1" dirty="0">
                <a:solidFill>
                  <a:schemeClr val="tx1">
                    <a:lumMod val="75000"/>
                  </a:schemeClr>
                </a:solidFill>
                <a:latin typeface="Calibri" panose="020F0502020204030204" pitchFamily="34" charset="0"/>
              </a:rPr>
              <a:t>reporting is required</a:t>
            </a:r>
          </a:p>
          <a:p>
            <a:pPr lvl="1"/>
            <a:r>
              <a:rPr lang="en-US" altLang="en-US" sz="2400" b="1" i="1" u="sng" dirty="0">
                <a:solidFill>
                  <a:schemeClr val="tx1">
                    <a:lumMod val="75000"/>
                  </a:schemeClr>
                </a:solidFill>
                <a:latin typeface="Calibri" panose="020F0502020204030204" pitchFamily="34" charset="0"/>
              </a:rPr>
              <a:t>Constitution and By-laws</a:t>
            </a:r>
          </a:p>
          <a:p>
            <a:pPr>
              <a:buFont typeface="Arial" panose="020B0604020202020204" pitchFamily="34" charset="0"/>
              <a:buNone/>
            </a:pPr>
            <a:endParaRPr lang="en-US" altLang="en-US" sz="1400" b="1" u="sng" dirty="0"/>
          </a:p>
        </p:txBody>
      </p:sp>
      <p:sp>
        <p:nvSpPr>
          <p:cNvPr id="768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27FD2A-C27F-419B-B7D9-54ED6205BB0F}" type="slidenum">
              <a:rPr lang="en-US" altLang="en-US" smtClean="0">
                <a:solidFill>
                  <a:srgbClr val="898989"/>
                </a:solidFill>
                <a:latin typeface="Calibri" panose="020F0502020204030204" pitchFamily="34" charset="0"/>
              </a:rPr>
              <a:pPr/>
              <a:t>45</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523343441"/>
      </p:ext>
    </p:extLst>
  </p:cSld>
  <p:clrMapOvr>
    <a:masterClrMapping/>
  </p:clrMapOvr>
  <p:transition spd="slow">
    <p:circle/>
  </p:transition>
</p:sld>
</file>

<file path=ppt/slides/slide46.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17762" name="Title 1"/>
          <p:cNvSpPr>
            <a:spLocks noGrp="1"/>
          </p:cNvSpPr>
          <p:nvPr>
            <p:ph type="title"/>
          </p:nvPr>
        </p:nvSpPr>
        <p:spPr>
          <a:xfrm>
            <a:off x="1981200" y="320676"/>
            <a:ext cx="8686800" cy="1508125"/>
          </a:xfrm>
        </p:spPr>
        <p:txBody>
          <a:bodyPr/>
          <a:lstStyle/>
          <a:p>
            <a:pPr eaLnBrk="1" hangingPunct="1"/>
            <a:r>
              <a:rPr lang="en-US" altLang="en-US"/>
              <a:t>Fiduciary Responsibilities</a:t>
            </a:r>
            <a:br>
              <a:rPr lang="en-US" altLang="en-US"/>
            </a:br>
            <a:r>
              <a:rPr lang="en-US" altLang="en-US"/>
              <a:t>	</a:t>
            </a:r>
            <a:r>
              <a:rPr lang="en-US" altLang="en-US" sz="2000"/>
              <a:t>Under Section 501 of the Labor-Management Reporting and Disclosure Act of 1959 (LMRDA)</a:t>
            </a:r>
          </a:p>
        </p:txBody>
      </p:sp>
      <p:sp>
        <p:nvSpPr>
          <p:cNvPr id="117763" name="Content Placeholder 2"/>
          <p:cNvSpPr>
            <a:spLocks noGrp="1"/>
          </p:cNvSpPr>
          <p:nvPr>
            <p:ph idx="1"/>
          </p:nvPr>
        </p:nvSpPr>
        <p:spPr bwMode="auto">
          <a:xfrm>
            <a:off x="1524000" y="23320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buFont typeface="Wingdings" panose="05000000000000000000" pitchFamily="2" charset="2"/>
              <a:buChar char="§"/>
            </a:pPr>
            <a:r>
              <a:rPr lang="en-US" altLang="en-US" sz="2400" b="1" dirty="0">
                <a:solidFill>
                  <a:schemeClr val="bg1"/>
                </a:solidFill>
                <a:latin typeface="Calibri" panose="020F0502020204030204" pitchFamily="34" charset="0"/>
              </a:rPr>
              <a:t>Hold the Union’s money and property solely for the benefit of their Union and its members.</a:t>
            </a:r>
          </a:p>
          <a:p>
            <a:pPr lvl="1" eaLnBrk="1" hangingPunct="1">
              <a:buFont typeface="Wingdings" panose="05000000000000000000" pitchFamily="2" charset="2"/>
              <a:buChar char="§"/>
            </a:pPr>
            <a:endParaRPr lang="en-US" altLang="en-US" sz="1400" b="1" dirty="0">
              <a:solidFill>
                <a:schemeClr val="bg1"/>
              </a:solidFill>
              <a:latin typeface="Calibri" panose="020F0502020204030204" pitchFamily="34" charset="0"/>
            </a:endParaRPr>
          </a:p>
          <a:p>
            <a:pPr lvl="1" eaLnBrk="1" hangingPunct="1">
              <a:buFont typeface="Wingdings" panose="05000000000000000000" pitchFamily="2" charset="2"/>
              <a:buChar char="§"/>
            </a:pPr>
            <a:r>
              <a:rPr lang="en-US" altLang="en-US" sz="2400" b="1" dirty="0">
                <a:solidFill>
                  <a:schemeClr val="bg1"/>
                </a:solidFill>
                <a:latin typeface="Calibri" panose="020F0502020204030204" pitchFamily="34" charset="0"/>
              </a:rPr>
              <a:t>Manage, invest, and disburse funds and property only as authorized by the Union’s Constitution and By-laws or by proper resolution of its membership</a:t>
            </a:r>
          </a:p>
          <a:p>
            <a:pPr lvl="1" eaLnBrk="1" hangingPunct="1">
              <a:buFont typeface="Wingdings" panose="05000000000000000000" pitchFamily="2" charset="2"/>
              <a:buChar char="§"/>
            </a:pPr>
            <a:endParaRPr lang="en-US" altLang="en-US" sz="1400" b="1" dirty="0">
              <a:solidFill>
                <a:schemeClr val="bg1"/>
              </a:solidFill>
              <a:latin typeface="Calibri" panose="020F0502020204030204" pitchFamily="34" charset="0"/>
            </a:endParaRPr>
          </a:p>
          <a:p>
            <a:pPr lvl="1" eaLnBrk="1" hangingPunct="1">
              <a:buFont typeface="Wingdings" panose="05000000000000000000" pitchFamily="2" charset="2"/>
              <a:buChar char="§"/>
            </a:pPr>
            <a:r>
              <a:rPr lang="en-US" altLang="en-US" sz="2400" b="1" dirty="0">
                <a:solidFill>
                  <a:schemeClr val="bg1"/>
                </a:solidFill>
                <a:latin typeface="Calibri" panose="020F0502020204030204" pitchFamily="34" charset="0"/>
              </a:rPr>
              <a:t>Refrain from financial or personal interests which conflict with those of their Union; and account to their Union for any profits received from transacting Union business.</a:t>
            </a:r>
          </a:p>
          <a:p>
            <a:pPr lvl="1" eaLnBrk="1" hangingPunct="1"/>
            <a:endParaRPr lang="en-US" altLang="en-US" dirty="0"/>
          </a:p>
        </p:txBody>
      </p:sp>
      <p:sp>
        <p:nvSpPr>
          <p:cNvPr id="1177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2F0DD0-994C-4860-89EA-00B56E2DB820}" type="slidenum">
              <a:rPr lang="en-US" altLang="en-US" smtClean="0">
                <a:solidFill>
                  <a:srgbClr val="898989"/>
                </a:solidFill>
                <a:latin typeface="Calibri" panose="020F0502020204030204" pitchFamily="34" charset="0"/>
              </a:rPr>
              <a:pPr/>
              <a:t>46</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1326783878"/>
      </p:ext>
    </p:extLst>
  </p:cSld>
  <p:clrMapOvr>
    <a:masterClrMapping/>
  </p:clrMapOvr>
  <p:transition spd="slow">
    <p:circle/>
  </p:transition>
</p:sld>
</file>

<file path=ppt/slides/slide47.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73058" name="Title 1"/>
          <p:cNvSpPr>
            <a:spLocks noGrp="1"/>
          </p:cNvSpPr>
          <p:nvPr>
            <p:ph type="title"/>
          </p:nvPr>
        </p:nvSpPr>
        <p:spPr>
          <a:xfrm>
            <a:off x="1981200" y="173038"/>
            <a:ext cx="8229600" cy="1143000"/>
          </a:xfrm>
        </p:spPr>
        <p:txBody>
          <a:bodyPr/>
          <a:lstStyle/>
          <a:p>
            <a:pPr eaLnBrk="1" hangingPunct="1"/>
            <a:r>
              <a:rPr lang="en-US" altLang="en-US" sz="4000"/>
              <a:t>Local Credit Cards</a:t>
            </a:r>
          </a:p>
        </p:txBody>
      </p:sp>
      <p:sp>
        <p:nvSpPr>
          <p:cNvPr id="173059" name="Content Placeholder 2"/>
          <p:cNvSpPr>
            <a:spLocks noGrp="1"/>
          </p:cNvSpPr>
          <p:nvPr>
            <p:ph idx="1"/>
          </p:nvPr>
        </p:nvSpPr>
        <p:spPr bwMode="auto">
          <a:xfrm>
            <a:off x="1727200" y="1492251"/>
            <a:ext cx="8229600" cy="4687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98463" indent="-398463"/>
            <a:r>
              <a:rPr lang="en-US" altLang="en-US" sz="2400" dirty="0">
                <a:solidFill>
                  <a:schemeClr val="bg1"/>
                </a:solidFill>
                <a:latin typeface="Calibri" panose="020F0502020204030204" pitchFamily="34" charset="0"/>
              </a:rPr>
              <a:t>How to avoid problems when using Credit Cards :</a:t>
            </a:r>
          </a:p>
          <a:p>
            <a:pPr marL="863600" lvl="1">
              <a:buFontTx/>
              <a:buChar char="•"/>
            </a:pPr>
            <a:r>
              <a:rPr lang="en-US" altLang="en-US" sz="2000" dirty="0">
                <a:solidFill>
                  <a:schemeClr val="bg1"/>
                </a:solidFill>
                <a:latin typeface="Calibri" panose="020F0502020204030204" pitchFamily="34" charset="0"/>
              </a:rPr>
              <a:t>Credit Cards should be in the name of the Individual Local Officer</a:t>
            </a:r>
          </a:p>
          <a:p>
            <a:pPr marL="863600" lvl="1">
              <a:spcBef>
                <a:spcPct val="0"/>
              </a:spcBef>
              <a:buNone/>
            </a:pPr>
            <a:endParaRPr lang="en-US" altLang="en-US" sz="1000" dirty="0">
              <a:solidFill>
                <a:schemeClr val="bg1"/>
              </a:solidFill>
              <a:latin typeface="Calibri" panose="020F0502020204030204" pitchFamily="34" charset="0"/>
            </a:endParaRPr>
          </a:p>
          <a:p>
            <a:pPr marL="863600" lvl="1">
              <a:buFontTx/>
              <a:buChar char="•"/>
            </a:pPr>
            <a:r>
              <a:rPr lang="en-US" altLang="en-US" sz="2000" dirty="0">
                <a:solidFill>
                  <a:schemeClr val="bg1"/>
                </a:solidFill>
                <a:latin typeface="Calibri" panose="020F0502020204030204" pitchFamily="34" charset="0"/>
              </a:rPr>
              <a:t>Monthly dollar amount limits should be placed on Credit Cards</a:t>
            </a:r>
          </a:p>
          <a:p>
            <a:pPr marL="863600" lvl="1">
              <a:spcBef>
                <a:spcPct val="0"/>
              </a:spcBef>
              <a:buNone/>
            </a:pPr>
            <a:endParaRPr lang="en-US" altLang="en-US" sz="1000" dirty="0">
              <a:solidFill>
                <a:schemeClr val="bg1"/>
              </a:solidFill>
              <a:latin typeface="Calibri" panose="020F0502020204030204" pitchFamily="34" charset="0"/>
            </a:endParaRPr>
          </a:p>
          <a:p>
            <a:pPr marL="863600" lvl="1">
              <a:buFontTx/>
              <a:buChar char="•"/>
            </a:pPr>
            <a:r>
              <a:rPr lang="en-US" altLang="en-US" sz="2000" dirty="0">
                <a:solidFill>
                  <a:schemeClr val="bg1"/>
                </a:solidFill>
                <a:latin typeface="Calibri" panose="020F0502020204030204" pitchFamily="34" charset="0"/>
              </a:rPr>
              <a:t>No ATM or Debit capability should be allowed  </a:t>
            </a:r>
          </a:p>
          <a:p>
            <a:pPr marL="863600" lvl="1">
              <a:spcBef>
                <a:spcPct val="0"/>
              </a:spcBef>
              <a:buNone/>
            </a:pPr>
            <a:endParaRPr lang="en-US" altLang="en-US" sz="1000" dirty="0">
              <a:solidFill>
                <a:schemeClr val="bg1"/>
              </a:solidFill>
              <a:latin typeface="Calibri" panose="020F0502020204030204" pitchFamily="34" charset="0"/>
            </a:endParaRPr>
          </a:p>
          <a:p>
            <a:pPr marL="863600" lvl="1">
              <a:buFontTx/>
              <a:buChar char="•"/>
            </a:pPr>
            <a:r>
              <a:rPr lang="en-US" altLang="en-US" sz="2000" dirty="0">
                <a:solidFill>
                  <a:schemeClr val="bg1"/>
                </a:solidFill>
                <a:latin typeface="Calibri" panose="020F0502020204030204" pitchFamily="34" charset="0"/>
              </a:rPr>
              <a:t>Credit Cards are to be used for Local business only. </a:t>
            </a:r>
            <a:r>
              <a:rPr lang="en-US" altLang="en-US" sz="2000" u="sng" dirty="0">
                <a:solidFill>
                  <a:schemeClr val="bg1"/>
                </a:solidFill>
                <a:latin typeface="Calibri" panose="020F0502020204030204" pitchFamily="34" charset="0"/>
              </a:rPr>
              <a:t>No personal charges by an officer. </a:t>
            </a:r>
          </a:p>
          <a:p>
            <a:pPr marL="863600" lvl="1">
              <a:spcBef>
                <a:spcPct val="0"/>
              </a:spcBef>
              <a:buNone/>
            </a:pPr>
            <a:endParaRPr lang="en-US" altLang="en-US" sz="1000" u="sng" dirty="0">
              <a:solidFill>
                <a:schemeClr val="bg1"/>
              </a:solidFill>
              <a:latin typeface="Calibri" panose="020F0502020204030204" pitchFamily="34" charset="0"/>
            </a:endParaRPr>
          </a:p>
          <a:p>
            <a:pPr marL="863600" lvl="1">
              <a:buFontTx/>
              <a:buChar char="•"/>
            </a:pPr>
            <a:r>
              <a:rPr lang="en-US" altLang="en-US" sz="2000" dirty="0">
                <a:solidFill>
                  <a:schemeClr val="bg1"/>
                </a:solidFill>
                <a:latin typeface="Calibri" panose="020F0502020204030204" pitchFamily="34" charset="0"/>
              </a:rPr>
              <a:t>A Credit Card Statement should not be considered authorization for payment—You must provide receipts, hotel statements, vouchers, etc.  </a:t>
            </a:r>
          </a:p>
          <a:p>
            <a:pPr marL="863600" lvl="1">
              <a:spcBef>
                <a:spcPct val="0"/>
              </a:spcBef>
              <a:buNone/>
            </a:pPr>
            <a:endParaRPr lang="en-US" altLang="en-US" sz="1000" dirty="0">
              <a:solidFill>
                <a:schemeClr val="bg1"/>
              </a:solidFill>
              <a:latin typeface="Calibri" panose="020F0502020204030204" pitchFamily="34" charset="0"/>
            </a:endParaRPr>
          </a:p>
          <a:p>
            <a:pPr marL="863600" lvl="1">
              <a:buFontTx/>
              <a:buChar char="•"/>
            </a:pPr>
            <a:r>
              <a:rPr lang="en-US" altLang="en-US" sz="2000" dirty="0">
                <a:solidFill>
                  <a:schemeClr val="bg1"/>
                </a:solidFill>
                <a:latin typeface="Calibri" panose="020F0502020204030204" pitchFamily="34" charset="0"/>
              </a:rPr>
              <a:t>Use of a Credit Card should be defined in the Local’s Bylaws.</a:t>
            </a:r>
          </a:p>
        </p:txBody>
      </p:sp>
      <p:sp>
        <p:nvSpPr>
          <p:cNvPr id="1730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A473A0-2945-499D-989B-0F1804B0CD82}" type="slidenum">
              <a:rPr lang="en-US" altLang="en-US" smtClean="0">
                <a:solidFill>
                  <a:srgbClr val="898989"/>
                </a:solidFill>
                <a:latin typeface="Calibri" panose="020F0502020204030204" pitchFamily="34" charset="0"/>
              </a:rPr>
              <a:pPr/>
              <a:t>47</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745279494"/>
      </p:ext>
    </p:extLst>
  </p:cSld>
  <p:clrMapOvr>
    <a:masterClrMapping/>
  </p:clrMapOvr>
  <p:transition spd="slow">
    <p:circle/>
  </p:transition>
</p:sld>
</file>

<file path=ppt/slides/slide48.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85346" name="Title 1"/>
          <p:cNvSpPr>
            <a:spLocks noGrp="1"/>
          </p:cNvSpPr>
          <p:nvPr>
            <p:ph type="title"/>
          </p:nvPr>
        </p:nvSpPr>
        <p:spPr>
          <a:xfrm>
            <a:off x="1319213" y="269877"/>
            <a:ext cx="7418387" cy="820737"/>
          </a:xfrm>
        </p:spPr>
        <p:txBody>
          <a:bodyPr/>
          <a:lstStyle/>
          <a:p>
            <a:pPr eaLnBrk="1" hangingPunct="1"/>
            <a:r>
              <a:rPr lang="en-US" altLang="en-US" dirty="0"/>
              <a:t>LOANS</a:t>
            </a:r>
          </a:p>
        </p:txBody>
      </p:sp>
      <p:sp>
        <p:nvSpPr>
          <p:cNvPr id="185347" name="Content Placeholder 2"/>
          <p:cNvSpPr>
            <a:spLocks noGrp="1"/>
          </p:cNvSpPr>
          <p:nvPr>
            <p:ph idx="1"/>
          </p:nvPr>
        </p:nvSpPr>
        <p:spPr bwMode="auto">
          <a:xfrm>
            <a:off x="1514475" y="1382714"/>
            <a:ext cx="8229600" cy="438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b="1" dirty="0">
                <a:solidFill>
                  <a:schemeClr val="bg1"/>
                </a:solidFill>
                <a:latin typeface="Calibri" panose="020F0502020204030204" pitchFamily="34" charset="0"/>
              </a:rPr>
              <a:t>AFGE’s position -- Just say no!</a:t>
            </a:r>
          </a:p>
          <a:p>
            <a:pPr lvl="1" eaLnBrk="1" hangingPunct="1">
              <a:spcBef>
                <a:spcPct val="0"/>
              </a:spcBef>
              <a:buFont typeface="Arial" panose="020B0604020202020204" pitchFamily="34" charset="0"/>
              <a:buNone/>
            </a:pPr>
            <a:endParaRPr lang="en-US" altLang="en-US" sz="2400" b="1" dirty="0">
              <a:solidFill>
                <a:schemeClr val="bg1"/>
              </a:solidFill>
              <a:latin typeface="Calibri" panose="020F0502020204030204" pitchFamily="34" charset="0"/>
            </a:endParaRPr>
          </a:p>
          <a:p>
            <a:pPr eaLnBrk="1" hangingPunct="1"/>
            <a:r>
              <a:rPr lang="en-US" altLang="en-US" sz="2400" b="1" dirty="0">
                <a:solidFill>
                  <a:schemeClr val="bg1"/>
                </a:solidFill>
                <a:latin typeface="Calibri" panose="020F0502020204030204" pitchFamily="34" charset="0"/>
              </a:rPr>
              <a:t>If you choose to make loans:</a:t>
            </a:r>
          </a:p>
          <a:p>
            <a:pPr lvl="1" eaLnBrk="1" hangingPunct="1"/>
            <a:r>
              <a:rPr lang="en-US" altLang="en-US" sz="2400" b="1" dirty="0">
                <a:solidFill>
                  <a:schemeClr val="bg1"/>
                </a:solidFill>
                <a:latin typeface="Calibri" panose="020F0502020204030204" pitchFamily="34" charset="0"/>
              </a:rPr>
              <a:t>They must be approved by the membership</a:t>
            </a:r>
          </a:p>
          <a:p>
            <a:pPr lvl="2" eaLnBrk="1" hangingPunct="1"/>
            <a:r>
              <a:rPr lang="en-US" altLang="en-US" b="1" dirty="0">
                <a:solidFill>
                  <a:schemeClr val="bg1"/>
                </a:solidFill>
                <a:latin typeface="Calibri" panose="020F0502020204030204" pitchFamily="34" charset="0"/>
              </a:rPr>
              <a:t>1111Board cannot approve loans!</a:t>
            </a:r>
          </a:p>
          <a:p>
            <a:pPr lvl="1" eaLnBrk="1" hangingPunct="1"/>
            <a:r>
              <a:rPr lang="en-US" altLang="en-US" sz="2400" b="1" dirty="0">
                <a:solidFill>
                  <a:schemeClr val="bg1"/>
                </a:solidFill>
                <a:latin typeface="Calibri" panose="020F0502020204030204" pitchFamily="34" charset="0"/>
              </a:rPr>
              <a:t>It cannot exceed more than $2,000 per individual</a:t>
            </a:r>
          </a:p>
          <a:p>
            <a:pPr lvl="1" eaLnBrk="1" hangingPunct="1"/>
            <a:r>
              <a:rPr lang="en-US" altLang="en-US" sz="2400" b="1" dirty="0">
                <a:solidFill>
                  <a:schemeClr val="bg1"/>
                </a:solidFill>
                <a:latin typeface="Calibri" panose="020F0502020204030204" pitchFamily="34" charset="0"/>
              </a:rPr>
              <a:t>There should be a very clear standard criteria that the Local has adopted</a:t>
            </a:r>
          </a:p>
          <a:p>
            <a:pPr lvl="1" eaLnBrk="1" hangingPunct="1">
              <a:buFont typeface="Arial" panose="020B0604020202020204" pitchFamily="34" charset="0"/>
              <a:buNone/>
            </a:pPr>
            <a:endParaRPr lang="en-US" altLang="en-US" sz="2400" b="1" dirty="0">
              <a:solidFill>
                <a:schemeClr val="bg1"/>
              </a:solidFill>
              <a:latin typeface="Calibri" panose="020F0502020204030204" pitchFamily="34" charset="0"/>
            </a:endParaRPr>
          </a:p>
          <a:p>
            <a:pPr eaLnBrk="1" hangingPunct="1"/>
            <a:r>
              <a:rPr lang="en-US" altLang="en-US" sz="2400" b="1" dirty="0">
                <a:solidFill>
                  <a:schemeClr val="bg1"/>
                </a:solidFill>
                <a:latin typeface="Calibri" panose="020F0502020204030204" pitchFamily="34" charset="0"/>
              </a:rPr>
              <a:t>All outstanding advances in excess of $2,000 are considered a loan by DOL </a:t>
            </a:r>
          </a:p>
        </p:txBody>
      </p:sp>
      <p:sp>
        <p:nvSpPr>
          <p:cNvPr id="1853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04E267C-5B5B-4F48-BC69-6F297B437D87}" type="slidenum">
              <a:rPr lang="en-US" altLang="en-US" smtClean="0">
                <a:solidFill>
                  <a:srgbClr val="898989"/>
                </a:solidFill>
                <a:latin typeface="Calibri" panose="020F0502020204030204" pitchFamily="34" charset="0"/>
              </a:rPr>
              <a:pPr/>
              <a:t>48</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49905983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3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534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534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534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534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5347">
                                            <p:txEl>
                                              <p:pRg st="8" end="8"/>
                                            </p:txEl>
                                          </p:spTgt>
                                        </p:tgtEl>
                                        <p:attrNameLst>
                                          <p:attrName>style.visibility</p:attrName>
                                        </p:attrNameLst>
                                      </p:cBhvr>
                                      <p:to>
                                        <p:strVal val="visible"/>
                                      </p:to>
                                    </p:set>
                                    <p:anim calcmode="lin" valueType="num">
                                      <p:cBhvr additive="base">
                                        <p:cTn id="19" dur="500" fill="hold"/>
                                        <p:tgtEl>
                                          <p:spTgt spid="185347">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534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19810" name="Title 1"/>
          <p:cNvSpPr>
            <a:spLocks noGrp="1"/>
          </p:cNvSpPr>
          <p:nvPr>
            <p:ph type="title"/>
          </p:nvPr>
        </p:nvSpPr>
        <p:spPr>
          <a:xfrm>
            <a:off x="1981200" y="433388"/>
            <a:ext cx="8229600" cy="1143000"/>
          </a:xfrm>
        </p:spPr>
        <p:txBody>
          <a:bodyPr/>
          <a:lstStyle/>
          <a:p>
            <a:pPr eaLnBrk="1" hangingPunct="1"/>
            <a:r>
              <a:rPr lang="en-US" altLang="en-US" b="1" dirty="0">
                <a:latin typeface="Calibri" panose="020F0502020204030204" pitchFamily="34" charset="0"/>
              </a:rPr>
              <a:t>Guilty of a Violation?</a:t>
            </a:r>
          </a:p>
        </p:txBody>
      </p:sp>
      <p:sp>
        <p:nvSpPr>
          <p:cNvPr id="119811" name="Content Placeholder 2"/>
          <p:cNvSpPr>
            <a:spLocks noGrp="1"/>
          </p:cNvSpPr>
          <p:nvPr>
            <p:ph idx="1"/>
          </p:nvPr>
        </p:nvSpPr>
        <p:spPr bwMode="auto">
          <a:xfrm>
            <a:off x="1930400" y="1604963"/>
            <a:ext cx="8229600" cy="4933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anose="05000000000000000000" pitchFamily="2" charset="2"/>
              <a:buChar char="§"/>
            </a:pPr>
            <a:r>
              <a:rPr lang="en-US" altLang="en-US" b="1" dirty="0">
                <a:solidFill>
                  <a:schemeClr val="bg1"/>
                </a:solidFill>
                <a:latin typeface="Calibri" panose="020F0502020204030204" pitchFamily="34" charset="0"/>
              </a:rPr>
              <a:t>Subject to civil lawsuits in federal or state court for money damages or other appropriate relief. </a:t>
            </a:r>
          </a:p>
          <a:p>
            <a:pPr eaLnBrk="1" hangingPunct="1">
              <a:buFont typeface="Wingdings" panose="05000000000000000000" pitchFamily="2" charset="2"/>
              <a:buChar char="§"/>
            </a:pPr>
            <a:endParaRPr lang="en-US" altLang="en-US" b="1" dirty="0">
              <a:solidFill>
                <a:schemeClr val="bg1"/>
              </a:solidFill>
              <a:latin typeface="Calibri" panose="020F0502020204030204" pitchFamily="34" charset="0"/>
            </a:endParaRPr>
          </a:p>
          <a:p>
            <a:pPr eaLnBrk="1" hangingPunct="1">
              <a:buFont typeface="Wingdings" panose="05000000000000000000" pitchFamily="2" charset="2"/>
              <a:buChar char="§"/>
            </a:pPr>
            <a:r>
              <a:rPr lang="en-US" altLang="en-US" b="1" dirty="0">
                <a:solidFill>
                  <a:schemeClr val="bg1"/>
                </a:solidFill>
                <a:latin typeface="Calibri" panose="020F0502020204030204" pitchFamily="34" charset="0"/>
              </a:rPr>
              <a:t>Criminal penalties for embezzling or stealing Local property</a:t>
            </a:r>
          </a:p>
          <a:p>
            <a:pPr lvl="2" eaLnBrk="1" hangingPunct="1">
              <a:buFont typeface="Wingdings" panose="05000000000000000000" pitchFamily="2" charset="2"/>
              <a:buChar char="§"/>
            </a:pPr>
            <a:r>
              <a:rPr lang="en-US" altLang="en-US" b="1" dirty="0">
                <a:solidFill>
                  <a:schemeClr val="bg1"/>
                </a:solidFill>
                <a:latin typeface="Calibri" panose="020F0502020204030204" pitchFamily="34" charset="0"/>
              </a:rPr>
              <a:t>fines up to $10,000.00</a:t>
            </a:r>
          </a:p>
          <a:p>
            <a:pPr lvl="2" eaLnBrk="1" hangingPunct="1">
              <a:buFont typeface="Wingdings" panose="05000000000000000000" pitchFamily="2" charset="2"/>
              <a:buChar char="§"/>
            </a:pPr>
            <a:r>
              <a:rPr lang="en-US" altLang="en-US" b="1" dirty="0">
                <a:solidFill>
                  <a:schemeClr val="bg1"/>
                </a:solidFill>
                <a:latin typeface="Calibri" panose="020F0502020204030204" pitchFamily="34" charset="0"/>
              </a:rPr>
              <a:t>imprisonment for up to five years</a:t>
            </a:r>
          </a:p>
          <a:p>
            <a:pPr lvl="2" eaLnBrk="1" hangingPunct="1">
              <a:buFont typeface="Wingdings" panose="05000000000000000000" pitchFamily="2" charset="2"/>
              <a:buChar char="§"/>
            </a:pPr>
            <a:r>
              <a:rPr lang="en-US" altLang="en-US" b="1" dirty="0">
                <a:solidFill>
                  <a:schemeClr val="bg1"/>
                </a:solidFill>
                <a:latin typeface="Calibri" panose="020F0502020204030204" pitchFamily="34" charset="0"/>
              </a:rPr>
              <a:t>both</a:t>
            </a:r>
          </a:p>
        </p:txBody>
      </p:sp>
      <p:sp>
        <p:nvSpPr>
          <p:cNvPr id="1198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0AEDDA-33BA-4320-80A4-10A61A3AA90E}" type="slidenum">
              <a:rPr lang="en-US" altLang="en-US" smtClean="0">
                <a:solidFill>
                  <a:srgbClr val="898989"/>
                </a:solidFill>
                <a:latin typeface="Calibri" panose="020F0502020204030204" pitchFamily="34" charset="0"/>
              </a:rPr>
              <a:pPr/>
              <a:t>49</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4073565474"/>
      </p:ext>
    </p:extLst>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1114" y="1323067"/>
            <a:ext cx="10515600" cy="3248933"/>
          </a:xfrm>
        </p:spPr>
        <p:txBody>
          <a:bodyPr>
            <a:normAutofit/>
          </a:bodyPr>
          <a:lstStyle/>
          <a:p>
            <a:pPr algn="ctr"/>
            <a:r>
              <a:rPr lang="en-US" sz="6600" b="1" dirty="0">
                <a:solidFill>
                  <a:srgbClr val="FFC000"/>
                </a:solidFill>
              </a:rPr>
              <a:t>What Norms can we Abide by in this Learning Community? </a:t>
            </a:r>
          </a:p>
        </p:txBody>
      </p:sp>
    </p:spTree>
    <p:extLst>
      <p:ext uri="{BB962C8B-B14F-4D97-AF65-F5344CB8AC3E}">
        <p14:creationId xmlns:p14="http://schemas.microsoft.com/office/powerpoint/2010/main" val="27302438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239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C6B66A-9107-47F5-B4A3-CC07FAA4DC50}" type="slidenum">
              <a:rPr lang="en-US" altLang="en-US" smtClean="0">
                <a:solidFill>
                  <a:srgbClr val="898989"/>
                </a:solidFill>
                <a:latin typeface="Calibri" panose="020F0502020204030204" pitchFamily="34" charset="0"/>
              </a:rPr>
              <a:pPr/>
              <a:t>50</a:t>
            </a:fld>
            <a:endParaRPr lang="en-US" altLang="en-US">
              <a:solidFill>
                <a:srgbClr val="898989"/>
              </a:solidFill>
              <a:latin typeface="Calibri" panose="020F0502020204030204" pitchFamily="34" charset="0"/>
            </a:endParaRPr>
          </a:p>
        </p:txBody>
      </p:sp>
      <p:sp>
        <p:nvSpPr>
          <p:cNvPr id="2" name="Title 1"/>
          <p:cNvSpPr>
            <a:spLocks noGrp="1"/>
          </p:cNvSpPr>
          <p:nvPr>
            <p:ph type="title"/>
          </p:nvPr>
        </p:nvSpPr>
        <p:spPr>
          <a:xfrm>
            <a:off x="762000" y="293688"/>
            <a:ext cx="10344856" cy="1143000"/>
          </a:xfrm>
        </p:spPr>
        <p:txBody>
          <a:bodyPr/>
          <a:lstStyle/>
          <a:p>
            <a:r>
              <a:rPr lang="en-US" sz="5400" dirty="0">
                <a:latin typeface="Calibri" panose="020F0502020204030204" pitchFamily="34" charset="0"/>
              </a:rPr>
              <a:t>Annual Local Audit</a:t>
            </a:r>
            <a:br>
              <a:rPr lang="en-US" dirty="0">
                <a:latin typeface="Calibri" panose="020F0502020204030204" pitchFamily="34" charset="0"/>
              </a:rPr>
            </a:br>
            <a:r>
              <a:rPr lang="en-US" sz="3600" dirty="0">
                <a:latin typeface="Calibri" panose="020F0502020204030204" pitchFamily="34" charset="0"/>
              </a:rPr>
              <a:t>Checks and Balances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50791" y="1854200"/>
            <a:ext cx="7460299" cy="4152900"/>
          </a:xfrm>
          <a:prstGeom prst="ellipse">
            <a:avLst/>
          </a:prstGeom>
          <a:ln>
            <a:noFill/>
          </a:ln>
          <a:effectLst>
            <a:softEdge rad="112500"/>
          </a:effectLst>
        </p:spPr>
      </p:pic>
    </p:spTree>
    <p:extLst>
      <p:ext uri="{BB962C8B-B14F-4D97-AF65-F5344CB8AC3E}">
        <p14:creationId xmlns:p14="http://schemas.microsoft.com/office/powerpoint/2010/main" val="2086276921"/>
      </p:ext>
    </p:extLst>
  </p:cSld>
  <p:clrMapOvr>
    <a:masterClrMapping/>
  </p:clrMapOvr>
  <p:transition spd="slow">
    <p:circle/>
  </p:transition>
</p:sld>
</file>

<file path=ppt/slides/slide51.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23906" name="Title 1"/>
          <p:cNvSpPr>
            <a:spLocks noGrp="1"/>
          </p:cNvSpPr>
          <p:nvPr>
            <p:ph type="title"/>
          </p:nvPr>
        </p:nvSpPr>
        <p:spPr>
          <a:xfrm>
            <a:off x="1981200" y="274638"/>
            <a:ext cx="8229600" cy="882650"/>
          </a:xfrm>
        </p:spPr>
        <p:txBody>
          <a:bodyPr/>
          <a:lstStyle/>
          <a:p>
            <a:pPr eaLnBrk="1" hangingPunct="1"/>
            <a:r>
              <a:rPr lang="en-US" altLang="en-US"/>
              <a:t>Conducting A Local Audit</a:t>
            </a:r>
          </a:p>
        </p:txBody>
      </p:sp>
      <p:sp>
        <p:nvSpPr>
          <p:cNvPr id="123907" name="Content Placeholder 2"/>
          <p:cNvSpPr>
            <a:spLocks noGrp="1"/>
          </p:cNvSpPr>
          <p:nvPr>
            <p:ph idx="1"/>
          </p:nvPr>
        </p:nvSpPr>
        <p:spPr bwMode="auto">
          <a:xfrm>
            <a:off x="1054100" y="1493838"/>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anose="05000000000000000000" pitchFamily="2" charset="2"/>
              <a:buChar char="§"/>
            </a:pPr>
            <a:r>
              <a:rPr lang="en-US" altLang="en-US" b="1" u="sng" dirty="0">
                <a:solidFill>
                  <a:srgbClr val="FFC000"/>
                </a:solidFill>
                <a:latin typeface="Calibri" panose="020F0502020204030204" pitchFamily="34" charset="0"/>
              </a:rPr>
              <a:t>At least once a year</a:t>
            </a:r>
            <a:r>
              <a:rPr lang="en-US" altLang="en-US" dirty="0">
                <a:solidFill>
                  <a:srgbClr val="FFC000"/>
                </a:solidFill>
                <a:latin typeface="Calibri" panose="020F0502020204030204" pitchFamily="34" charset="0"/>
              </a:rPr>
              <a:t>--</a:t>
            </a:r>
            <a:r>
              <a:rPr lang="en-US" altLang="en-US" b="1" dirty="0">
                <a:solidFill>
                  <a:schemeClr val="bg1"/>
                </a:solidFill>
                <a:latin typeface="Calibri" panose="020F0502020204030204" pitchFamily="34" charset="0"/>
              </a:rPr>
              <a:t>Mandatory</a:t>
            </a:r>
          </a:p>
          <a:p>
            <a:pPr lvl="2" eaLnBrk="1" hangingPunct="1">
              <a:buFont typeface="Wingdings" panose="05000000000000000000" pitchFamily="2" charset="2"/>
              <a:buChar char="§"/>
            </a:pPr>
            <a:r>
              <a:rPr lang="en-US" altLang="en-US" b="1" dirty="0">
                <a:solidFill>
                  <a:schemeClr val="bg1"/>
                </a:solidFill>
                <a:latin typeface="Calibri" panose="020F0502020204030204" pitchFamily="34" charset="0"/>
              </a:rPr>
              <a:t>At the close of each Year End</a:t>
            </a:r>
          </a:p>
          <a:p>
            <a:pPr lvl="2" eaLnBrk="1" hangingPunct="1">
              <a:buFont typeface="Wingdings" panose="05000000000000000000" pitchFamily="2" charset="2"/>
              <a:buChar char="§"/>
            </a:pPr>
            <a:r>
              <a:rPr lang="en-US" altLang="en-US" b="1" dirty="0">
                <a:solidFill>
                  <a:schemeClr val="bg1"/>
                </a:solidFill>
                <a:latin typeface="Calibri" panose="020F0502020204030204" pitchFamily="34" charset="0"/>
              </a:rPr>
              <a:t>a change in Financial Officers</a:t>
            </a:r>
          </a:p>
          <a:p>
            <a:pPr lvl="2" eaLnBrk="1" hangingPunct="1">
              <a:buFont typeface="Wingdings" panose="05000000000000000000" pitchFamily="2" charset="2"/>
              <a:buChar char="§"/>
            </a:pPr>
            <a:r>
              <a:rPr lang="en-US" altLang="en-US" b="1" dirty="0">
                <a:solidFill>
                  <a:schemeClr val="bg1"/>
                </a:solidFill>
                <a:latin typeface="Calibri" panose="020F0502020204030204" pitchFamily="34" charset="0"/>
              </a:rPr>
              <a:t>a suspicion of any wrongdoing</a:t>
            </a:r>
          </a:p>
          <a:p>
            <a:pPr lvl="2" eaLnBrk="1" hangingPunct="1">
              <a:buFont typeface="Wingdings" panose="05000000000000000000" pitchFamily="2" charset="2"/>
              <a:buChar char="§"/>
            </a:pPr>
            <a:endParaRPr lang="en-US" altLang="en-US" b="1" dirty="0">
              <a:solidFill>
                <a:schemeClr val="bg1"/>
              </a:solidFill>
              <a:latin typeface="Calibri" panose="020F0502020204030204" pitchFamily="34" charset="0"/>
            </a:endParaRPr>
          </a:p>
          <a:p>
            <a:pPr eaLnBrk="1" hangingPunct="1">
              <a:buFont typeface="Wingdings" panose="05000000000000000000" pitchFamily="2" charset="2"/>
              <a:buChar char="§"/>
            </a:pPr>
            <a:r>
              <a:rPr lang="en-US" altLang="en-US" sz="2800" b="1" dirty="0">
                <a:solidFill>
                  <a:schemeClr val="bg1"/>
                </a:solidFill>
                <a:latin typeface="Calibri" panose="020F0502020204030204" pitchFamily="34" charset="0"/>
              </a:rPr>
              <a:t>Make a certification using Audit Certification Form 41 to the National Secretary-Treasurer showing that an audit has been completed</a:t>
            </a:r>
          </a:p>
        </p:txBody>
      </p:sp>
      <p:sp>
        <p:nvSpPr>
          <p:cNvPr id="1239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C6B66A-9107-47F5-B4A3-CC07FAA4DC50}" type="slidenum">
              <a:rPr lang="en-US" altLang="en-US" smtClean="0">
                <a:solidFill>
                  <a:srgbClr val="898989"/>
                </a:solidFill>
                <a:latin typeface="Calibri" panose="020F0502020204030204" pitchFamily="34" charset="0"/>
              </a:rPr>
              <a:pPr/>
              <a:t>51</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741694325"/>
      </p:ext>
    </p:extLst>
  </p:cSld>
  <p:clrMapOvr>
    <a:masterClrMapping/>
  </p:clrMapOvr>
  <p:transition spd="slow">
    <p:circle/>
  </p:transition>
</p:sld>
</file>

<file path=ppt/slides/slide52.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25954" name="Title 1"/>
          <p:cNvSpPr>
            <a:spLocks noGrp="1"/>
          </p:cNvSpPr>
          <p:nvPr>
            <p:ph type="title"/>
          </p:nvPr>
        </p:nvSpPr>
        <p:spPr>
          <a:xfrm>
            <a:off x="2665413" y="401638"/>
            <a:ext cx="8229600" cy="1143000"/>
          </a:xfrm>
        </p:spPr>
        <p:txBody>
          <a:bodyPr/>
          <a:lstStyle/>
          <a:p>
            <a:pPr eaLnBrk="1" hangingPunct="1"/>
            <a:r>
              <a:rPr lang="en-US" altLang="en-US" b="1" dirty="0">
                <a:latin typeface="Calibri" panose="020F0502020204030204" pitchFamily="34" charset="0"/>
              </a:rPr>
              <a:t>Conducting Local Audits</a:t>
            </a:r>
          </a:p>
        </p:txBody>
      </p:sp>
      <p:sp>
        <p:nvSpPr>
          <p:cNvPr id="125955" name="Content Placeholder 2"/>
          <p:cNvSpPr>
            <a:spLocks noGrp="1"/>
          </p:cNvSpPr>
          <p:nvPr>
            <p:ph idx="1"/>
          </p:nvPr>
        </p:nvSpPr>
        <p:spPr bwMode="auto">
          <a:xfrm>
            <a:off x="1028700" y="1509714"/>
            <a:ext cx="8229600" cy="4846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b="1" dirty="0">
                <a:solidFill>
                  <a:srgbClr val="FFC000"/>
                </a:solidFill>
                <a:latin typeface="Calibri" panose="020F0502020204030204" pitchFamily="34" charset="0"/>
              </a:rPr>
              <a:t>Committee Members:</a:t>
            </a:r>
          </a:p>
          <a:p>
            <a:pPr lvl="1" eaLnBrk="1" hangingPunct="1"/>
            <a:r>
              <a:rPr lang="en-US" altLang="en-US" sz="2400" b="1" dirty="0">
                <a:solidFill>
                  <a:schemeClr val="bg1"/>
                </a:solidFill>
                <a:latin typeface="Calibri" panose="020F0502020204030204" pitchFamily="34" charset="0"/>
              </a:rPr>
              <a:t>Annual Internal Audit</a:t>
            </a:r>
          </a:p>
          <a:p>
            <a:pPr lvl="2" eaLnBrk="1" hangingPunct="1"/>
            <a:r>
              <a:rPr lang="en-US" altLang="en-US" b="1" dirty="0">
                <a:solidFill>
                  <a:schemeClr val="bg1"/>
                </a:solidFill>
                <a:latin typeface="Calibri" panose="020F0502020204030204" pitchFamily="34" charset="0"/>
              </a:rPr>
              <a:t>President should appoint an </a:t>
            </a:r>
            <a:r>
              <a:rPr lang="en-US" altLang="en-US" b="1" u="sng" dirty="0">
                <a:solidFill>
                  <a:schemeClr val="bg1"/>
                </a:solidFill>
                <a:latin typeface="Calibri" panose="020F0502020204030204" pitchFamily="34" charset="0"/>
              </a:rPr>
              <a:t>odd </a:t>
            </a:r>
            <a:r>
              <a:rPr lang="en-US" altLang="en-US" b="1" dirty="0">
                <a:solidFill>
                  <a:schemeClr val="bg1"/>
                </a:solidFill>
                <a:latin typeface="Calibri" panose="020F0502020204030204" pitchFamily="34" charset="0"/>
              </a:rPr>
              <a:t>number of members (3 or 5) that do not have </a:t>
            </a:r>
            <a:r>
              <a:rPr lang="en-US" altLang="en-US" b="1" u="sng" dirty="0">
                <a:solidFill>
                  <a:schemeClr val="bg1"/>
                </a:solidFill>
                <a:latin typeface="Calibri" panose="020F0502020204030204" pitchFamily="34" charset="0"/>
              </a:rPr>
              <a:t>signature</a:t>
            </a:r>
            <a:r>
              <a:rPr lang="en-US" altLang="en-US" b="1" dirty="0">
                <a:solidFill>
                  <a:schemeClr val="bg1"/>
                </a:solidFill>
                <a:latin typeface="Calibri" panose="020F0502020204030204" pitchFamily="34" charset="0"/>
              </a:rPr>
              <a:t> authority on any accounts</a:t>
            </a:r>
          </a:p>
          <a:p>
            <a:pPr lvl="1" eaLnBrk="1" hangingPunct="1"/>
            <a:r>
              <a:rPr lang="en-US" altLang="en-US" sz="2400" b="1" dirty="0">
                <a:solidFill>
                  <a:srgbClr val="FFC000"/>
                </a:solidFill>
                <a:latin typeface="Calibri" panose="020F0502020204030204" pitchFamily="34" charset="0"/>
              </a:rPr>
              <a:t>Annual External Audit</a:t>
            </a:r>
          </a:p>
          <a:p>
            <a:pPr lvl="2" eaLnBrk="1" hangingPunct="1"/>
            <a:r>
              <a:rPr lang="en-US" altLang="en-US" sz="2000" b="1" dirty="0">
                <a:solidFill>
                  <a:schemeClr val="bg1"/>
                </a:solidFill>
                <a:latin typeface="Calibri" panose="020F0502020204030204" pitchFamily="34" charset="0"/>
              </a:rPr>
              <a:t>May hire outside Accountants or Bookkeepers</a:t>
            </a:r>
          </a:p>
          <a:p>
            <a:pPr marL="914400" lvl="2" indent="0" eaLnBrk="1" hangingPunct="1">
              <a:buNone/>
            </a:pPr>
            <a:endParaRPr lang="en-US" altLang="en-US" sz="2000" b="1" dirty="0">
              <a:solidFill>
                <a:schemeClr val="bg1"/>
              </a:solidFill>
              <a:latin typeface="Calibri" panose="020F0502020204030204" pitchFamily="34" charset="0"/>
            </a:endParaRPr>
          </a:p>
          <a:p>
            <a:pPr lvl="1" eaLnBrk="1" hangingPunct="1"/>
            <a:r>
              <a:rPr lang="en-US" altLang="en-US" sz="2400" b="1" dirty="0">
                <a:solidFill>
                  <a:srgbClr val="FFC000"/>
                </a:solidFill>
                <a:latin typeface="Calibri" panose="020F0502020204030204" pitchFamily="34" charset="0"/>
              </a:rPr>
              <a:t>Monthly Audits by the Financial Officers</a:t>
            </a:r>
          </a:p>
          <a:p>
            <a:pPr lvl="2" eaLnBrk="1" hangingPunct="1"/>
            <a:r>
              <a:rPr lang="en-US" altLang="en-US" sz="2000" b="1" u="sng" dirty="0">
                <a:solidFill>
                  <a:schemeClr val="bg1"/>
                </a:solidFill>
                <a:latin typeface="Calibri" panose="020F0502020204030204" pitchFamily="34" charset="0"/>
              </a:rPr>
              <a:t>Savings, </a:t>
            </a:r>
            <a:r>
              <a:rPr lang="en-US" altLang="en-US" sz="2000" b="1" dirty="0">
                <a:solidFill>
                  <a:schemeClr val="bg1"/>
                </a:solidFill>
                <a:latin typeface="Calibri" panose="020F0502020204030204" pitchFamily="34" charset="0"/>
              </a:rPr>
              <a:t>Checking, Investment, and </a:t>
            </a:r>
            <a:r>
              <a:rPr lang="en-US" altLang="en-US" sz="2000" b="1" u="sng" dirty="0">
                <a:solidFill>
                  <a:schemeClr val="bg1"/>
                </a:solidFill>
                <a:latin typeface="Calibri" panose="020F0502020204030204" pitchFamily="34" charset="0"/>
              </a:rPr>
              <a:t>Credit Card Account statements </a:t>
            </a:r>
            <a:r>
              <a:rPr lang="en-US" altLang="en-US" sz="2000" b="1" dirty="0">
                <a:solidFill>
                  <a:schemeClr val="bg1"/>
                </a:solidFill>
                <a:latin typeface="Calibri" panose="020F0502020204030204" pitchFamily="34" charset="0"/>
              </a:rPr>
              <a:t>to insure all items have been reconciled.</a:t>
            </a:r>
          </a:p>
          <a:p>
            <a:pPr lvl="2" eaLnBrk="1" hangingPunct="1"/>
            <a:r>
              <a:rPr lang="en-US" altLang="en-US" sz="2000" b="1" dirty="0">
                <a:solidFill>
                  <a:schemeClr val="bg1"/>
                </a:solidFill>
                <a:latin typeface="Calibri" panose="020F0502020204030204" pitchFamily="34" charset="0"/>
              </a:rPr>
              <a:t>Also review checkbook and dues deduction listings</a:t>
            </a:r>
          </a:p>
        </p:txBody>
      </p:sp>
      <p:sp>
        <p:nvSpPr>
          <p:cNvPr id="1259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EAD584-39DA-45EB-A573-9BDC56A8E453}" type="slidenum">
              <a:rPr lang="en-US" altLang="en-US" smtClean="0">
                <a:solidFill>
                  <a:srgbClr val="898989"/>
                </a:solidFill>
                <a:latin typeface="Calibri" panose="020F0502020204030204" pitchFamily="34" charset="0"/>
              </a:rPr>
              <a:pPr/>
              <a:t>52</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530068639"/>
      </p:ext>
    </p:extLst>
  </p:cSld>
  <p:clrMapOvr>
    <a:masterClrMapping/>
  </p:clrMapOvr>
  <p:transition spd="slow">
    <p:circle/>
  </p:transition>
</p:sld>
</file>

<file path=ppt/slides/slide53.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pPr eaLnBrk="1" hangingPunct="1"/>
            <a:r>
              <a:rPr lang="en-US" altLang="en-US" sz="3600" dirty="0">
                <a:latin typeface="Calibri" panose="020F0502020204030204" pitchFamily="34" charset="0"/>
              </a:rPr>
              <a:t>Records Needed to Perform Audit</a:t>
            </a:r>
          </a:p>
        </p:txBody>
      </p:sp>
      <p:sp>
        <p:nvSpPr>
          <p:cNvPr id="128003" name="Content Placeholder 2"/>
          <p:cNvSpPr>
            <a:spLocks noGrp="1"/>
          </p:cNvSpPr>
          <p:nvPr>
            <p:ph sz="half" idx="2"/>
          </p:nvPr>
        </p:nvSpPr>
        <p:spPr bwMode="auto">
          <a:xfrm>
            <a:off x="609600" y="1644650"/>
            <a:ext cx="4040187" cy="3951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anose="05000000000000000000" pitchFamily="2" charset="2"/>
              <a:buChar char="§"/>
            </a:pPr>
            <a:r>
              <a:rPr lang="en-US" altLang="en-US" sz="1800" b="1" dirty="0">
                <a:solidFill>
                  <a:schemeClr val="bg1"/>
                </a:solidFill>
                <a:latin typeface="Calibri" panose="020F0502020204030204" pitchFamily="34" charset="0"/>
              </a:rPr>
              <a:t>Checkbook</a:t>
            </a:r>
          </a:p>
          <a:p>
            <a:pPr eaLnBrk="1" hangingPunct="1">
              <a:buFont typeface="Wingdings" panose="05000000000000000000" pitchFamily="2" charset="2"/>
              <a:buChar char="§"/>
            </a:pPr>
            <a:endParaRPr lang="en-US" altLang="en-US" sz="1800" b="1" dirty="0">
              <a:solidFill>
                <a:schemeClr val="bg1"/>
              </a:solidFill>
              <a:latin typeface="Calibri" panose="020F0502020204030204" pitchFamily="34" charset="0"/>
            </a:endParaRPr>
          </a:p>
          <a:p>
            <a:pPr eaLnBrk="1" hangingPunct="1">
              <a:buFont typeface="Wingdings" panose="05000000000000000000" pitchFamily="2" charset="2"/>
              <a:buChar char="§"/>
            </a:pPr>
            <a:r>
              <a:rPr lang="en-US" altLang="en-US" sz="1800" b="1" dirty="0">
                <a:solidFill>
                  <a:schemeClr val="bg1"/>
                </a:solidFill>
                <a:latin typeface="Calibri" panose="020F0502020204030204" pitchFamily="34" charset="0"/>
              </a:rPr>
              <a:t>Savings, checking, and investments account statements, cancelled checks, deposit slips, and credit card statements</a:t>
            </a:r>
          </a:p>
          <a:p>
            <a:pPr eaLnBrk="1" hangingPunct="1">
              <a:buFont typeface="Wingdings" panose="05000000000000000000" pitchFamily="2" charset="2"/>
              <a:buChar char="§"/>
            </a:pPr>
            <a:endParaRPr lang="en-US" altLang="en-US" sz="1800" b="1" dirty="0">
              <a:solidFill>
                <a:schemeClr val="bg1"/>
              </a:solidFill>
              <a:latin typeface="Calibri" panose="020F0502020204030204" pitchFamily="34" charset="0"/>
            </a:endParaRPr>
          </a:p>
          <a:p>
            <a:pPr eaLnBrk="1" hangingPunct="1">
              <a:buFont typeface="Wingdings" panose="05000000000000000000" pitchFamily="2" charset="2"/>
              <a:buChar char="§"/>
            </a:pPr>
            <a:r>
              <a:rPr lang="en-US" altLang="en-US" sz="1800" b="1" dirty="0">
                <a:solidFill>
                  <a:schemeClr val="bg1"/>
                </a:solidFill>
                <a:latin typeface="Calibri" panose="020F0502020204030204" pitchFamily="34" charset="0"/>
              </a:rPr>
              <a:t>Dues deduction listings</a:t>
            </a:r>
          </a:p>
          <a:p>
            <a:pPr eaLnBrk="1" hangingPunct="1">
              <a:buFont typeface="Wingdings" panose="05000000000000000000" pitchFamily="2" charset="2"/>
              <a:buChar char="§"/>
            </a:pPr>
            <a:endParaRPr lang="en-US" altLang="en-US" sz="1800" b="1" dirty="0">
              <a:solidFill>
                <a:schemeClr val="bg1"/>
              </a:solidFill>
              <a:latin typeface="Calibri" panose="020F0502020204030204" pitchFamily="34" charset="0"/>
            </a:endParaRPr>
          </a:p>
          <a:p>
            <a:pPr eaLnBrk="1" hangingPunct="1">
              <a:buFont typeface="Wingdings" panose="05000000000000000000" pitchFamily="2" charset="2"/>
              <a:buChar char="§"/>
            </a:pPr>
            <a:r>
              <a:rPr lang="en-US" altLang="en-US" sz="1800" b="1" dirty="0">
                <a:solidFill>
                  <a:schemeClr val="bg1"/>
                </a:solidFill>
                <a:latin typeface="Calibri" panose="020F0502020204030204" pitchFamily="34" charset="0"/>
              </a:rPr>
              <a:t>Local constitution and by-laws</a:t>
            </a:r>
          </a:p>
          <a:p>
            <a:pPr eaLnBrk="1" hangingPunct="1">
              <a:buFont typeface="Wingdings" panose="05000000000000000000" pitchFamily="2" charset="2"/>
              <a:buChar char="§"/>
            </a:pPr>
            <a:endParaRPr lang="en-US" altLang="en-US" sz="1800" b="1" dirty="0">
              <a:solidFill>
                <a:schemeClr val="bg1"/>
              </a:solidFill>
              <a:latin typeface="Calibri" panose="020F0502020204030204" pitchFamily="34" charset="0"/>
            </a:endParaRPr>
          </a:p>
          <a:p>
            <a:pPr eaLnBrk="1" hangingPunct="1">
              <a:buFont typeface="Wingdings" panose="05000000000000000000" pitchFamily="2" charset="2"/>
              <a:buChar char="§"/>
            </a:pPr>
            <a:r>
              <a:rPr lang="en-US" altLang="en-US" sz="1800" b="1" dirty="0">
                <a:solidFill>
                  <a:schemeClr val="bg1"/>
                </a:solidFill>
                <a:latin typeface="Calibri" panose="020F0502020204030204" pitchFamily="34" charset="0"/>
              </a:rPr>
              <a:t>Minutes of local meetings</a:t>
            </a:r>
          </a:p>
          <a:p>
            <a:pPr eaLnBrk="1" hangingPunct="1">
              <a:buFont typeface="Wingdings" panose="05000000000000000000" pitchFamily="2" charset="2"/>
              <a:buChar char="§"/>
            </a:pPr>
            <a:endParaRPr lang="en-US" altLang="en-US" sz="1800" b="1" dirty="0">
              <a:solidFill>
                <a:schemeClr val="bg1"/>
              </a:solidFill>
              <a:latin typeface="Calibri" panose="020F0502020204030204" pitchFamily="34" charset="0"/>
            </a:endParaRPr>
          </a:p>
          <a:p>
            <a:pPr eaLnBrk="1" hangingPunct="1">
              <a:buFont typeface="Wingdings" panose="05000000000000000000" pitchFamily="2" charset="2"/>
              <a:buChar char="§"/>
            </a:pPr>
            <a:r>
              <a:rPr lang="en-US" altLang="en-US" sz="1800" b="1" dirty="0">
                <a:solidFill>
                  <a:schemeClr val="bg1"/>
                </a:solidFill>
                <a:latin typeface="Calibri" panose="020F0502020204030204" pitchFamily="34" charset="0"/>
              </a:rPr>
              <a:t>LM-2, LM-3, or LM-4 reports for the past 2 years</a:t>
            </a:r>
          </a:p>
        </p:txBody>
      </p:sp>
      <p:sp>
        <p:nvSpPr>
          <p:cNvPr id="128004" name="Content Placeholder 6"/>
          <p:cNvSpPr>
            <a:spLocks noGrp="1"/>
          </p:cNvSpPr>
          <p:nvPr>
            <p:ph sz="quarter" idx="4"/>
          </p:nvPr>
        </p:nvSpPr>
        <p:spPr bwMode="auto">
          <a:xfrm>
            <a:off x="6337301" y="1510507"/>
            <a:ext cx="4365625" cy="475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
            </a:pPr>
            <a:r>
              <a:rPr lang="en-US" altLang="en-US" sz="1800" b="1" dirty="0">
                <a:solidFill>
                  <a:schemeClr val="bg1"/>
                </a:solidFill>
                <a:latin typeface="Calibri" panose="020F0502020204030204" pitchFamily="34" charset="0"/>
              </a:rPr>
              <a:t>IRS 990 EZ or 990 for past two (2) years</a:t>
            </a:r>
          </a:p>
          <a:p>
            <a:pPr>
              <a:buFont typeface="Wingdings" panose="05000000000000000000" pitchFamily="2" charset="2"/>
              <a:buChar char="§"/>
            </a:pPr>
            <a:endParaRPr lang="en-US" altLang="en-US" sz="1800" b="1" dirty="0">
              <a:solidFill>
                <a:schemeClr val="bg1"/>
              </a:solidFill>
              <a:latin typeface="Calibri" panose="020F0502020204030204" pitchFamily="34" charset="0"/>
            </a:endParaRPr>
          </a:p>
          <a:p>
            <a:pPr>
              <a:buFont typeface="Wingdings" panose="05000000000000000000" pitchFamily="2" charset="2"/>
              <a:buChar char="§"/>
            </a:pPr>
            <a:r>
              <a:rPr lang="en-US" altLang="en-US" sz="1800" b="1" dirty="0">
                <a:solidFill>
                  <a:schemeClr val="bg1"/>
                </a:solidFill>
                <a:latin typeface="Calibri" panose="020F0502020204030204" pitchFamily="34" charset="0"/>
              </a:rPr>
              <a:t>Annual budget</a:t>
            </a:r>
          </a:p>
          <a:p>
            <a:pPr>
              <a:buFont typeface="Wingdings" panose="05000000000000000000" pitchFamily="2" charset="2"/>
              <a:buChar char="§"/>
            </a:pPr>
            <a:endParaRPr lang="en-US" altLang="en-US" sz="1800" b="1" dirty="0">
              <a:solidFill>
                <a:schemeClr val="bg1"/>
              </a:solidFill>
              <a:latin typeface="Calibri" panose="020F0502020204030204" pitchFamily="34" charset="0"/>
            </a:endParaRPr>
          </a:p>
          <a:p>
            <a:pPr>
              <a:buFont typeface="Wingdings" panose="05000000000000000000" pitchFamily="2" charset="2"/>
              <a:buChar char="§"/>
            </a:pPr>
            <a:r>
              <a:rPr lang="en-US" altLang="en-US" sz="1800" b="1" dirty="0">
                <a:solidFill>
                  <a:schemeClr val="bg1"/>
                </a:solidFill>
                <a:latin typeface="Calibri" panose="020F0502020204030204" pitchFamily="34" charset="0"/>
              </a:rPr>
              <a:t>Prior audit committee reports</a:t>
            </a:r>
          </a:p>
          <a:p>
            <a:pPr>
              <a:buFont typeface="Wingdings" panose="05000000000000000000" pitchFamily="2" charset="2"/>
              <a:buChar char="§"/>
            </a:pPr>
            <a:endParaRPr lang="en-US" altLang="en-US" sz="1800" b="1" dirty="0">
              <a:solidFill>
                <a:schemeClr val="bg1"/>
              </a:solidFill>
              <a:latin typeface="Calibri" panose="020F0502020204030204" pitchFamily="34" charset="0"/>
            </a:endParaRPr>
          </a:p>
          <a:p>
            <a:pPr>
              <a:buFont typeface="Wingdings" panose="05000000000000000000" pitchFamily="2" charset="2"/>
              <a:buChar char="§"/>
            </a:pPr>
            <a:r>
              <a:rPr lang="en-US" altLang="en-US" sz="1800" b="1" dirty="0">
                <a:solidFill>
                  <a:schemeClr val="bg1"/>
                </a:solidFill>
                <a:latin typeface="Calibri" panose="020F0502020204030204" pitchFamily="34" charset="0"/>
              </a:rPr>
              <a:t>Form W4’s for the past two years – payroll</a:t>
            </a:r>
          </a:p>
          <a:p>
            <a:pPr>
              <a:buFont typeface="Wingdings" panose="05000000000000000000" pitchFamily="2" charset="2"/>
              <a:buChar char="§"/>
            </a:pPr>
            <a:endParaRPr lang="en-US" altLang="en-US" sz="1800" b="1" dirty="0">
              <a:solidFill>
                <a:schemeClr val="bg1"/>
              </a:solidFill>
              <a:latin typeface="Calibri" panose="020F0502020204030204" pitchFamily="34" charset="0"/>
            </a:endParaRPr>
          </a:p>
          <a:p>
            <a:pPr>
              <a:buFont typeface="Wingdings" panose="05000000000000000000" pitchFamily="2" charset="2"/>
              <a:buChar char="§"/>
            </a:pPr>
            <a:r>
              <a:rPr lang="en-US" altLang="en-US" sz="1800" b="1" dirty="0">
                <a:solidFill>
                  <a:schemeClr val="bg1"/>
                </a:solidFill>
                <a:latin typeface="Calibri" panose="020F0502020204030204" pitchFamily="34" charset="0"/>
              </a:rPr>
              <a:t>Current financial roster</a:t>
            </a:r>
          </a:p>
          <a:p>
            <a:pPr>
              <a:buFont typeface="Wingdings" panose="05000000000000000000" pitchFamily="2" charset="2"/>
              <a:buChar char="§"/>
            </a:pPr>
            <a:endParaRPr lang="en-US" altLang="en-US" sz="1800" b="1" dirty="0">
              <a:solidFill>
                <a:schemeClr val="bg1"/>
              </a:solidFill>
              <a:latin typeface="Calibri" panose="020F0502020204030204" pitchFamily="34" charset="0"/>
            </a:endParaRPr>
          </a:p>
          <a:p>
            <a:pPr>
              <a:buFont typeface="Wingdings" panose="05000000000000000000" pitchFamily="2" charset="2"/>
              <a:buChar char="§"/>
            </a:pPr>
            <a:r>
              <a:rPr lang="en-US" altLang="en-US" sz="1800" b="1" dirty="0">
                <a:solidFill>
                  <a:schemeClr val="bg1"/>
                </a:solidFill>
                <a:latin typeface="Calibri" panose="020F0502020204030204" pitchFamily="34" charset="0"/>
              </a:rPr>
              <a:t>Inventory of all fixed assets (i.e. computer or office furniture)</a:t>
            </a:r>
          </a:p>
          <a:p>
            <a:pPr>
              <a:buFont typeface="Wingdings" panose="05000000000000000000" pitchFamily="2" charset="2"/>
              <a:buChar char="§"/>
            </a:pPr>
            <a:endParaRPr lang="en-US" altLang="en-US" sz="1800" b="1" dirty="0">
              <a:solidFill>
                <a:schemeClr val="bg1"/>
              </a:solidFill>
              <a:latin typeface="Calibri" panose="020F0502020204030204" pitchFamily="34" charset="0"/>
            </a:endParaRPr>
          </a:p>
          <a:p>
            <a:pPr>
              <a:buFont typeface="Wingdings" panose="05000000000000000000" pitchFamily="2" charset="2"/>
              <a:buChar char="§"/>
            </a:pPr>
            <a:r>
              <a:rPr lang="en-US" altLang="en-US" sz="1800" b="1" dirty="0">
                <a:solidFill>
                  <a:schemeClr val="bg1"/>
                </a:solidFill>
                <a:latin typeface="Calibri" panose="020F0502020204030204" pitchFamily="34" charset="0"/>
              </a:rPr>
              <a:t>Payroll tax returns, forms 940, 941, W-2’s and 1099’s</a:t>
            </a:r>
          </a:p>
          <a:p>
            <a:pPr>
              <a:buFont typeface="Wingdings" panose="05000000000000000000" pitchFamily="2" charset="2"/>
              <a:buChar char="§"/>
            </a:pPr>
            <a:endParaRPr lang="en-US" altLang="en-US" dirty="0"/>
          </a:p>
        </p:txBody>
      </p:sp>
      <p:sp>
        <p:nvSpPr>
          <p:cNvPr id="12800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57B5E4-9366-4864-A187-2BDDD442528F}" type="slidenum">
              <a:rPr lang="en-US" altLang="en-US" smtClean="0">
                <a:solidFill>
                  <a:srgbClr val="898989"/>
                </a:solidFill>
                <a:latin typeface="Calibri" panose="020F0502020204030204" pitchFamily="34" charset="0"/>
              </a:rPr>
              <a:pPr/>
              <a:t>53</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4289648589"/>
      </p:ext>
    </p:extLst>
  </p:cSld>
  <p:clrMapOvr>
    <a:masterClrMapping/>
  </p:clrMapOvr>
  <p:transition spd="slow">
    <p:circle/>
  </p:transition>
</p:sld>
</file>

<file path=ppt/slides/slide54.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30050" name="Title 1"/>
          <p:cNvSpPr>
            <a:spLocks noGrp="1"/>
          </p:cNvSpPr>
          <p:nvPr>
            <p:ph type="title"/>
          </p:nvPr>
        </p:nvSpPr>
        <p:spPr>
          <a:xfrm>
            <a:off x="1804987" y="182561"/>
            <a:ext cx="8229600" cy="1417637"/>
          </a:xfrm>
        </p:spPr>
        <p:txBody>
          <a:bodyPr/>
          <a:lstStyle/>
          <a:p>
            <a:pPr eaLnBrk="1" hangingPunct="1"/>
            <a:r>
              <a:rPr lang="en-US" altLang="en-US" dirty="0">
                <a:latin typeface="Calibri" panose="020F0502020204030204" pitchFamily="34" charset="0"/>
              </a:rPr>
              <a:t>    Red Flag Items During an Audit</a:t>
            </a:r>
          </a:p>
        </p:txBody>
      </p:sp>
      <p:sp>
        <p:nvSpPr>
          <p:cNvPr id="130051" name="Content Placeholder 2"/>
          <p:cNvSpPr>
            <a:spLocks noGrp="1"/>
          </p:cNvSpPr>
          <p:nvPr>
            <p:ph sz="half" idx="1"/>
          </p:nvPr>
        </p:nvSpPr>
        <p:spPr bwMode="auto">
          <a:xfrm>
            <a:off x="1804988" y="2012951"/>
            <a:ext cx="4038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anose="05000000000000000000" pitchFamily="2" charset="2"/>
              <a:buChar char="§"/>
            </a:pPr>
            <a:r>
              <a:rPr lang="en-US" altLang="en-US" b="1" dirty="0">
                <a:solidFill>
                  <a:schemeClr val="bg1"/>
                </a:solidFill>
                <a:latin typeface="Calibri" panose="020F0502020204030204" pitchFamily="34" charset="0"/>
              </a:rPr>
              <a:t>One signature checks</a:t>
            </a:r>
          </a:p>
          <a:p>
            <a:pPr eaLnBrk="1" hangingPunct="1">
              <a:buFont typeface="Wingdings" panose="05000000000000000000" pitchFamily="2" charset="2"/>
              <a:buChar char="§"/>
            </a:pPr>
            <a:endParaRPr lang="en-US" altLang="en-US" sz="800" b="1" dirty="0">
              <a:solidFill>
                <a:schemeClr val="bg1"/>
              </a:solidFill>
              <a:latin typeface="Calibri" panose="020F0502020204030204" pitchFamily="34" charset="0"/>
            </a:endParaRPr>
          </a:p>
          <a:p>
            <a:pPr eaLnBrk="1" hangingPunct="1">
              <a:buFont typeface="Wingdings" panose="05000000000000000000" pitchFamily="2" charset="2"/>
              <a:buChar char="§"/>
            </a:pPr>
            <a:r>
              <a:rPr lang="en-US" altLang="en-US" b="1" dirty="0">
                <a:solidFill>
                  <a:schemeClr val="bg1"/>
                </a:solidFill>
                <a:latin typeface="Calibri" panose="020F0502020204030204" pitchFamily="34" charset="0"/>
              </a:rPr>
              <a:t>Pre-signed checks by ONE OFFICER</a:t>
            </a:r>
          </a:p>
          <a:p>
            <a:pPr eaLnBrk="1" hangingPunct="1">
              <a:buFont typeface="Wingdings" panose="05000000000000000000" pitchFamily="2" charset="2"/>
              <a:buChar char="§"/>
            </a:pPr>
            <a:endParaRPr lang="en-US" altLang="en-US" sz="800" b="1" dirty="0">
              <a:solidFill>
                <a:schemeClr val="bg1"/>
              </a:solidFill>
              <a:latin typeface="Calibri" panose="020F0502020204030204" pitchFamily="34" charset="0"/>
            </a:endParaRPr>
          </a:p>
          <a:p>
            <a:pPr eaLnBrk="1" hangingPunct="1">
              <a:buFont typeface="Wingdings" panose="05000000000000000000" pitchFamily="2" charset="2"/>
              <a:buChar char="§"/>
            </a:pPr>
            <a:r>
              <a:rPr lang="en-US" altLang="en-US" b="1" dirty="0">
                <a:solidFill>
                  <a:schemeClr val="bg1"/>
                </a:solidFill>
                <a:latin typeface="Calibri" panose="020F0502020204030204" pitchFamily="34" charset="0"/>
              </a:rPr>
              <a:t>Checks written out of sequence</a:t>
            </a:r>
          </a:p>
          <a:p>
            <a:pPr eaLnBrk="1" hangingPunct="1">
              <a:buFont typeface="Wingdings" panose="05000000000000000000" pitchFamily="2" charset="2"/>
              <a:buChar char="§"/>
            </a:pPr>
            <a:endParaRPr lang="en-US" altLang="en-US" sz="800" b="1" dirty="0">
              <a:solidFill>
                <a:schemeClr val="bg1"/>
              </a:solidFill>
              <a:latin typeface="Calibri" panose="020F0502020204030204" pitchFamily="34" charset="0"/>
            </a:endParaRPr>
          </a:p>
          <a:p>
            <a:pPr eaLnBrk="1" hangingPunct="1">
              <a:buFont typeface="Wingdings" panose="05000000000000000000" pitchFamily="2" charset="2"/>
              <a:buChar char="§"/>
            </a:pPr>
            <a:r>
              <a:rPr lang="en-US" altLang="en-US" b="1" dirty="0">
                <a:solidFill>
                  <a:schemeClr val="bg1"/>
                </a:solidFill>
                <a:latin typeface="Calibri" panose="020F0502020204030204" pitchFamily="34" charset="0"/>
              </a:rPr>
              <a:t>Checks written to CASH</a:t>
            </a:r>
          </a:p>
          <a:p>
            <a:pPr eaLnBrk="1" hangingPunct="1">
              <a:buFont typeface="Arial" panose="020B0604020202020204" pitchFamily="34" charset="0"/>
              <a:buNone/>
            </a:pPr>
            <a:endParaRPr lang="en-US" altLang="en-US" dirty="0"/>
          </a:p>
          <a:p>
            <a:pPr eaLnBrk="1" hangingPunct="1">
              <a:buFont typeface="Arial" panose="020B0604020202020204" pitchFamily="34" charset="0"/>
              <a:buNone/>
            </a:pPr>
            <a:endParaRPr lang="en-US" altLang="en-US" sz="800" dirty="0"/>
          </a:p>
        </p:txBody>
      </p:sp>
      <p:sp>
        <p:nvSpPr>
          <p:cNvPr id="130052" name="Content Placeholder 8"/>
          <p:cNvSpPr>
            <a:spLocks noGrp="1"/>
          </p:cNvSpPr>
          <p:nvPr>
            <p:ph sz="half" idx="2"/>
          </p:nvPr>
        </p:nvSpPr>
        <p:spPr bwMode="auto">
          <a:xfrm>
            <a:off x="6823075" y="1830388"/>
            <a:ext cx="4038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Arial" panose="020B0604020202020204" pitchFamily="34" charset="0"/>
              <a:buNone/>
            </a:pPr>
            <a:endParaRPr lang="en-US" altLang="en-US" sz="800" dirty="0"/>
          </a:p>
          <a:p>
            <a:pPr eaLnBrk="1" hangingPunct="1">
              <a:buFont typeface="Wingdings" panose="05000000000000000000" pitchFamily="2" charset="2"/>
              <a:buChar char="§"/>
            </a:pPr>
            <a:r>
              <a:rPr lang="en-US" altLang="en-US" b="1" dirty="0">
                <a:solidFill>
                  <a:schemeClr val="bg1"/>
                </a:solidFill>
                <a:latin typeface="Calibri" panose="020F0502020204030204" pitchFamily="34" charset="0"/>
              </a:rPr>
              <a:t>Checks written to INDIVIDUALS</a:t>
            </a:r>
          </a:p>
          <a:p>
            <a:pPr eaLnBrk="1" hangingPunct="1">
              <a:buFont typeface="Wingdings" panose="05000000000000000000" pitchFamily="2" charset="2"/>
              <a:buChar char="§"/>
            </a:pPr>
            <a:endParaRPr lang="en-US" altLang="en-US" sz="800" b="1" dirty="0">
              <a:solidFill>
                <a:schemeClr val="bg1"/>
              </a:solidFill>
              <a:latin typeface="Calibri" panose="020F0502020204030204" pitchFamily="34" charset="0"/>
            </a:endParaRPr>
          </a:p>
          <a:p>
            <a:pPr eaLnBrk="1" hangingPunct="1">
              <a:buFont typeface="Wingdings" panose="05000000000000000000" pitchFamily="2" charset="2"/>
              <a:buChar char="§"/>
            </a:pPr>
            <a:r>
              <a:rPr lang="en-US" altLang="en-US" b="1" dirty="0">
                <a:solidFill>
                  <a:schemeClr val="bg1"/>
                </a:solidFill>
                <a:latin typeface="Calibri" panose="020F0502020204030204" pitchFamily="34" charset="0"/>
              </a:rPr>
              <a:t>Advance payment of salary to employees</a:t>
            </a:r>
          </a:p>
          <a:p>
            <a:pPr eaLnBrk="1" hangingPunct="1">
              <a:buFont typeface="Wingdings" panose="05000000000000000000" pitchFamily="2" charset="2"/>
              <a:buChar char="§"/>
            </a:pPr>
            <a:endParaRPr lang="en-US" altLang="en-US" sz="800" b="1" dirty="0">
              <a:solidFill>
                <a:schemeClr val="bg1"/>
              </a:solidFill>
              <a:latin typeface="Calibri" panose="020F0502020204030204" pitchFamily="34" charset="0"/>
            </a:endParaRPr>
          </a:p>
          <a:p>
            <a:pPr eaLnBrk="1" hangingPunct="1">
              <a:buFont typeface="Wingdings" panose="05000000000000000000" pitchFamily="2" charset="2"/>
              <a:buChar char="§"/>
            </a:pPr>
            <a:r>
              <a:rPr lang="en-US" altLang="en-US" b="1" u="sng" dirty="0">
                <a:solidFill>
                  <a:schemeClr val="bg1"/>
                </a:solidFill>
                <a:latin typeface="Calibri" panose="020F0502020204030204" pitchFamily="34" charset="0"/>
              </a:rPr>
              <a:t>Unbalanced checkbooks with no deposit records</a:t>
            </a:r>
          </a:p>
          <a:p>
            <a:pPr>
              <a:buFont typeface="Arial" panose="020B0604020202020204" pitchFamily="34" charset="0"/>
              <a:buNone/>
            </a:pPr>
            <a:endParaRPr lang="en-US" altLang="en-US" dirty="0"/>
          </a:p>
        </p:txBody>
      </p:sp>
      <p:sp>
        <p:nvSpPr>
          <p:cNvPr id="13005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895707-1E4B-42E5-835D-BDE92524CA71}" type="slidenum">
              <a:rPr lang="en-US" altLang="en-US" smtClean="0">
                <a:solidFill>
                  <a:srgbClr val="898989"/>
                </a:solidFill>
                <a:latin typeface="Calibri" panose="020F0502020204030204" pitchFamily="34" charset="0"/>
              </a:rPr>
              <a:pPr/>
              <a:t>54</a:t>
            </a:fld>
            <a:endParaRPr lang="en-US" altLang="en-US">
              <a:solidFill>
                <a:srgbClr val="898989"/>
              </a:solidFill>
              <a:latin typeface="Calibri" panose="020F0502020204030204" pitchFamily="34" charset="0"/>
            </a:endParaRPr>
          </a:p>
        </p:txBody>
      </p:sp>
      <p:pic>
        <p:nvPicPr>
          <p:cNvPr id="130054" name="Picture 2" descr="C:\Documents and Settings\raabek\Local Settings\Temporary Internet Files\Content.IE5\J6FA9DA0\MCj0434741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825" y="480219"/>
            <a:ext cx="822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Documents and Settings\raabek\Local Settings\Temporary Internet Files\Content.IE5\J6FA9DA0\MCj0434741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0" y="378618"/>
            <a:ext cx="822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693412"/>
      </p:ext>
    </p:extLst>
  </p:cSld>
  <p:clrMapOvr>
    <a:masterClrMapping/>
  </p:clrMapOvr>
  <p:transition spd="slow">
    <p:circle/>
  </p:transition>
</p:sld>
</file>

<file path=ppt/slides/slide55.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30050" name="Title 1"/>
          <p:cNvSpPr>
            <a:spLocks noGrp="1"/>
          </p:cNvSpPr>
          <p:nvPr>
            <p:ph type="title"/>
          </p:nvPr>
        </p:nvSpPr>
        <p:spPr>
          <a:xfrm>
            <a:off x="1538287" y="411161"/>
            <a:ext cx="8229600" cy="1417637"/>
          </a:xfrm>
        </p:spPr>
        <p:txBody>
          <a:bodyPr/>
          <a:lstStyle/>
          <a:p>
            <a:pPr eaLnBrk="1" hangingPunct="1"/>
            <a:r>
              <a:rPr lang="en-US" altLang="en-US" sz="6000" dirty="0">
                <a:latin typeface="Calibri" panose="020F0502020204030204" pitchFamily="34" charset="0"/>
              </a:rPr>
              <a:t>    Bonding</a:t>
            </a:r>
          </a:p>
        </p:txBody>
      </p:sp>
      <p:sp>
        <p:nvSpPr>
          <p:cNvPr id="13005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895707-1E4B-42E5-835D-BDE92524CA71}" type="slidenum">
              <a:rPr lang="en-US" altLang="en-US" smtClean="0">
                <a:solidFill>
                  <a:srgbClr val="898989"/>
                </a:solidFill>
                <a:latin typeface="Calibri" panose="020F0502020204030204" pitchFamily="34" charset="0"/>
              </a:rPr>
              <a:pPr/>
              <a:t>55</a:t>
            </a:fld>
            <a:endParaRPr lang="en-US" altLang="en-US">
              <a:solidFill>
                <a:srgbClr val="898989"/>
              </a:solidFill>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1524" y="1730374"/>
            <a:ext cx="5409475" cy="3273426"/>
          </a:xfrm>
          <a:prstGeom prst="rect">
            <a:avLst/>
          </a:prstGeom>
          <a:ln>
            <a:noFill/>
          </a:ln>
          <a:effectLst>
            <a:softEdge rad="112500"/>
          </a:effectLst>
        </p:spPr>
      </p:pic>
    </p:spTree>
    <p:extLst>
      <p:ext uri="{BB962C8B-B14F-4D97-AF65-F5344CB8AC3E}">
        <p14:creationId xmlns:p14="http://schemas.microsoft.com/office/powerpoint/2010/main" val="1031075151"/>
      </p:ext>
    </p:extLst>
  </p:cSld>
  <p:clrMapOvr>
    <a:masterClrMapping/>
  </p:clrMapOvr>
  <p:transition spd="slow">
    <p:circle/>
  </p:transition>
</p:sld>
</file>

<file path=ppt/slides/slide56.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34146" name="Title 1"/>
          <p:cNvSpPr>
            <a:spLocks noGrp="1"/>
          </p:cNvSpPr>
          <p:nvPr>
            <p:ph type="title"/>
          </p:nvPr>
        </p:nvSpPr>
        <p:spPr>
          <a:xfrm>
            <a:off x="2438400" y="401638"/>
            <a:ext cx="8229600" cy="1143000"/>
          </a:xfrm>
          <a:noFill/>
        </p:spPr>
        <p:txBody>
          <a:bodyPr/>
          <a:lstStyle/>
          <a:p>
            <a:pPr eaLnBrk="1" hangingPunct="1"/>
            <a:r>
              <a:rPr lang="en-US" altLang="en-US" dirty="0"/>
              <a:t>Bonding Requirements</a:t>
            </a:r>
          </a:p>
        </p:txBody>
      </p:sp>
      <p:sp>
        <p:nvSpPr>
          <p:cNvPr id="134147" name="Content Placeholder 2"/>
          <p:cNvSpPr>
            <a:spLocks noGrp="1"/>
          </p:cNvSpPr>
          <p:nvPr>
            <p:ph idx="1"/>
          </p:nvPr>
        </p:nvSpPr>
        <p:spPr bwMode="auto">
          <a:xfrm>
            <a:off x="2120900" y="1689101"/>
            <a:ext cx="8089900" cy="44370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en-US" altLang="en-US" sz="2800" b="1" dirty="0">
                <a:solidFill>
                  <a:srgbClr val="FFC000"/>
                </a:solidFill>
                <a:latin typeface="Calibri" panose="020F0502020204030204" pitchFamily="34" charset="0"/>
              </a:rPr>
              <a:t>In order for your bond to be in effect you must </a:t>
            </a:r>
          </a:p>
          <a:p>
            <a:pPr lvl="1">
              <a:lnSpc>
                <a:spcPct val="80000"/>
              </a:lnSpc>
              <a:buFont typeface="Courier New" panose="02070309020205020404" pitchFamily="49" charset="0"/>
              <a:buChar char="o"/>
            </a:pPr>
            <a:r>
              <a:rPr lang="en-US" altLang="en-US" b="1" dirty="0">
                <a:solidFill>
                  <a:schemeClr val="bg1"/>
                </a:solidFill>
                <a:latin typeface="Calibri" panose="020F0502020204030204" pitchFamily="34" charset="0"/>
              </a:rPr>
              <a:t>conduct an </a:t>
            </a:r>
            <a:r>
              <a:rPr lang="en-US" altLang="en-US" b="1" u="sng" dirty="0">
                <a:solidFill>
                  <a:schemeClr val="bg1"/>
                </a:solidFill>
                <a:latin typeface="Calibri" panose="020F0502020204030204" pitchFamily="34" charset="0"/>
              </a:rPr>
              <a:t>Annual</a:t>
            </a:r>
            <a:r>
              <a:rPr lang="en-US" altLang="en-US" b="1" dirty="0">
                <a:solidFill>
                  <a:schemeClr val="bg1"/>
                </a:solidFill>
                <a:latin typeface="Calibri" panose="020F0502020204030204" pitchFamily="34" charset="0"/>
              </a:rPr>
              <a:t> Audit </a:t>
            </a:r>
          </a:p>
          <a:p>
            <a:pPr lvl="1">
              <a:lnSpc>
                <a:spcPct val="80000"/>
              </a:lnSpc>
              <a:buFont typeface="Courier New" panose="02070309020205020404" pitchFamily="49" charset="0"/>
              <a:buChar char="o"/>
            </a:pPr>
            <a:r>
              <a:rPr lang="en-US" altLang="en-US" b="1" dirty="0">
                <a:solidFill>
                  <a:schemeClr val="bg1"/>
                </a:solidFill>
                <a:latin typeface="Calibri" panose="020F0502020204030204" pitchFamily="34" charset="0"/>
              </a:rPr>
              <a:t>submit to AFGE a </a:t>
            </a:r>
            <a:r>
              <a:rPr lang="en-US" altLang="en-US" b="1" u="sng" dirty="0">
                <a:solidFill>
                  <a:schemeClr val="bg1"/>
                </a:solidFill>
                <a:latin typeface="Calibri" panose="020F0502020204030204" pitchFamily="34" charset="0"/>
              </a:rPr>
              <a:t>Form 41</a:t>
            </a:r>
            <a:r>
              <a:rPr lang="en-US" altLang="en-US" b="1" dirty="0">
                <a:solidFill>
                  <a:schemeClr val="bg1"/>
                </a:solidFill>
                <a:latin typeface="Calibri" panose="020F0502020204030204" pitchFamily="34" charset="0"/>
              </a:rPr>
              <a:t> with a copy of your LM Report and the approved Annual Budget. </a:t>
            </a:r>
          </a:p>
          <a:p>
            <a:pPr lvl="1">
              <a:lnSpc>
                <a:spcPct val="80000"/>
              </a:lnSpc>
              <a:buFont typeface="Courier New" panose="02070309020205020404" pitchFamily="49" charset="0"/>
              <a:buChar char="o"/>
            </a:pPr>
            <a:endParaRPr lang="en-US" altLang="en-US" sz="2800" b="1" dirty="0">
              <a:solidFill>
                <a:schemeClr val="bg1"/>
              </a:solidFill>
              <a:latin typeface="Calibri" panose="020F0502020204030204" pitchFamily="34" charset="0"/>
            </a:endParaRPr>
          </a:p>
          <a:p>
            <a:pPr marL="457200" lvl="1" indent="0">
              <a:lnSpc>
                <a:spcPct val="80000"/>
              </a:lnSpc>
              <a:buNone/>
            </a:pPr>
            <a:endParaRPr lang="en-US" altLang="en-US" sz="2800" b="1" dirty="0">
              <a:solidFill>
                <a:schemeClr val="bg1"/>
              </a:solidFill>
              <a:latin typeface="Calibri" panose="020F0502020204030204" pitchFamily="34" charset="0"/>
            </a:endParaRPr>
          </a:p>
          <a:p>
            <a:pPr>
              <a:lnSpc>
                <a:spcPct val="80000"/>
              </a:lnSpc>
            </a:pPr>
            <a:r>
              <a:rPr lang="en-US" altLang="en-US" sz="2800" b="1" dirty="0">
                <a:solidFill>
                  <a:schemeClr val="bg1"/>
                </a:solidFill>
                <a:latin typeface="Calibri" panose="020F0502020204030204" pitchFamily="34" charset="0"/>
              </a:rPr>
              <a:t>The </a:t>
            </a:r>
            <a:r>
              <a:rPr lang="en-US" altLang="en-US" sz="2800" b="1" u="sng" dirty="0">
                <a:solidFill>
                  <a:schemeClr val="bg1"/>
                </a:solidFill>
                <a:latin typeface="Calibri" panose="020F0502020204030204" pitchFamily="34" charset="0"/>
              </a:rPr>
              <a:t>Labor-Management Reporting and Disclosure Act </a:t>
            </a:r>
            <a:r>
              <a:rPr lang="en-US" altLang="en-US" sz="2800" b="1" dirty="0">
                <a:solidFill>
                  <a:schemeClr val="bg1"/>
                </a:solidFill>
                <a:latin typeface="Calibri" panose="020F0502020204030204" pitchFamily="34" charset="0"/>
              </a:rPr>
              <a:t>(LMRDA) establishes specific bonding requirements</a:t>
            </a:r>
          </a:p>
          <a:p>
            <a:pPr eaLnBrk="1" hangingPunct="1">
              <a:buFont typeface="Arial" panose="020B0604020202020204" pitchFamily="34" charset="0"/>
              <a:buNone/>
            </a:pPr>
            <a:endParaRPr lang="en-US" altLang="en-US" sz="2800" dirty="0"/>
          </a:p>
          <a:p>
            <a:pPr>
              <a:lnSpc>
                <a:spcPct val="80000"/>
              </a:lnSpc>
              <a:buFontTx/>
              <a:buChar char="•"/>
            </a:pPr>
            <a:endParaRPr lang="en-US" altLang="en-US" sz="2800" dirty="0"/>
          </a:p>
        </p:txBody>
      </p:sp>
      <p:sp>
        <p:nvSpPr>
          <p:cNvPr id="1341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B5F7D8-0F67-4500-B7D2-22079FDA62D8}" type="slidenum">
              <a:rPr lang="en-US" altLang="en-US" smtClean="0">
                <a:solidFill>
                  <a:srgbClr val="898989"/>
                </a:solidFill>
                <a:latin typeface="Calibri" panose="020F0502020204030204" pitchFamily="34" charset="0"/>
              </a:rPr>
              <a:pPr/>
              <a:t>56</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398643689"/>
      </p:ext>
    </p:extLst>
  </p:cSld>
  <p:clrMapOvr>
    <a:masterClrMapping/>
  </p:clrMapOvr>
  <p:transition spd="slow">
    <p:circle/>
  </p:transition>
</p:sld>
</file>

<file path=ppt/slides/slide57.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36194" name="Title 1"/>
          <p:cNvSpPr>
            <a:spLocks noGrp="1"/>
          </p:cNvSpPr>
          <p:nvPr>
            <p:ph type="title"/>
          </p:nvPr>
        </p:nvSpPr>
        <p:spPr>
          <a:xfrm>
            <a:off x="1981200" y="379413"/>
            <a:ext cx="8229600" cy="1143000"/>
          </a:xfrm>
        </p:spPr>
        <p:txBody>
          <a:bodyPr/>
          <a:lstStyle/>
          <a:p>
            <a:pPr eaLnBrk="1" hangingPunct="1"/>
            <a:r>
              <a:rPr lang="en-US" altLang="en-US" sz="5400" dirty="0">
                <a:latin typeface="Calibri" panose="020F0502020204030204" pitchFamily="34" charset="0"/>
              </a:rPr>
              <a:t>LMRDA Bonding Requirements</a:t>
            </a:r>
          </a:p>
        </p:txBody>
      </p:sp>
      <p:sp>
        <p:nvSpPr>
          <p:cNvPr id="23555" name="Content Placeholder 2"/>
          <p:cNvSpPr>
            <a:spLocks noGrp="1"/>
          </p:cNvSpPr>
          <p:nvPr>
            <p:ph idx="1"/>
          </p:nvPr>
        </p:nvSpPr>
        <p:spPr>
          <a:xfrm>
            <a:off x="1981200" y="2230439"/>
            <a:ext cx="8229600" cy="3895725"/>
          </a:xfrm>
        </p:spPr>
        <p:txBody>
          <a:bodyPr/>
          <a:lstStyle/>
          <a:p>
            <a:pPr>
              <a:lnSpc>
                <a:spcPct val="90000"/>
              </a:lnSpc>
              <a:buFont typeface="Wingdings" pitchFamily="2" charset="2"/>
              <a:buChar char="Ø"/>
              <a:defRPr/>
            </a:pPr>
            <a:r>
              <a:rPr lang="en-US" sz="2400" b="1" dirty="0">
                <a:solidFill>
                  <a:schemeClr val="bg1"/>
                </a:solidFill>
                <a:latin typeface="Calibri" panose="020F0502020204030204" pitchFamily="34" charset="0"/>
              </a:rPr>
              <a:t>Required coverage</a:t>
            </a:r>
          </a:p>
          <a:p>
            <a:pPr lvl="1">
              <a:lnSpc>
                <a:spcPct val="90000"/>
              </a:lnSpc>
              <a:buFont typeface="Wingdings" pitchFamily="2" charset="2"/>
              <a:buChar char="Ø"/>
              <a:defRPr/>
            </a:pPr>
            <a:r>
              <a:rPr lang="en-US" sz="2400" b="1" dirty="0">
                <a:solidFill>
                  <a:schemeClr val="bg1"/>
                </a:solidFill>
                <a:latin typeface="Calibri" panose="020F0502020204030204" pitchFamily="34" charset="0"/>
              </a:rPr>
              <a:t>CA + TR x </a:t>
            </a:r>
            <a:r>
              <a:rPr lang="en-US" sz="2400" b="1" u="sng" dirty="0">
                <a:solidFill>
                  <a:schemeClr val="bg1"/>
                </a:solidFill>
                <a:latin typeface="Calibri" panose="020F0502020204030204" pitchFamily="34" charset="0"/>
              </a:rPr>
              <a:t>10% </a:t>
            </a:r>
            <a:r>
              <a:rPr lang="en-US" sz="2400" b="1" dirty="0">
                <a:solidFill>
                  <a:schemeClr val="bg1"/>
                </a:solidFill>
                <a:latin typeface="Calibri" panose="020F0502020204030204" pitchFamily="34" charset="0"/>
              </a:rPr>
              <a:t>= amount of coverage required</a:t>
            </a:r>
          </a:p>
          <a:p>
            <a:pPr lvl="2">
              <a:lnSpc>
                <a:spcPct val="90000"/>
              </a:lnSpc>
              <a:buFont typeface="Wingdings" pitchFamily="2" charset="2"/>
              <a:buChar char="Ø"/>
              <a:defRPr/>
            </a:pPr>
            <a:r>
              <a:rPr lang="en-US" b="1" dirty="0">
                <a:solidFill>
                  <a:schemeClr val="bg1"/>
                </a:solidFill>
                <a:latin typeface="Calibri" panose="020F0502020204030204" pitchFamily="34" charset="0"/>
              </a:rPr>
              <a:t>CA is  current assets (cash, investments) </a:t>
            </a:r>
          </a:p>
          <a:p>
            <a:pPr lvl="2">
              <a:lnSpc>
                <a:spcPct val="90000"/>
              </a:lnSpc>
              <a:buFont typeface="Wingdings" pitchFamily="2" charset="2"/>
              <a:buChar char="Ø"/>
              <a:defRPr/>
            </a:pPr>
            <a:r>
              <a:rPr lang="en-US" b="1" dirty="0">
                <a:solidFill>
                  <a:schemeClr val="bg1"/>
                </a:solidFill>
                <a:latin typeface="Calibri" panose="020F0502020204030204" pitchFamily="34" charset="0"/>
              </a:rPr>
              <a:t>TR is total receipts</a:t>
            </a:r>
          </a:p>
          <a:p>
            <a:pPr lvl="2">
              <a:lnSpc>
                <a:spcPct val="90000"/>
              </a:lnSpc>
              <a:buFont typeface="Wingdings" pitchFamily="2" charset="2"/>
              <a:buChar char="Ø"/>
              <a:defRPr/>
            </a:pPr>
            <a:r>
              <a:rPr lang="en-US" b="1" dirty="0">
                <a:solidFill>
                  <a:schemeClr val="bg1"/>
                </a:solidFill>
                <a:latin typeface="Calibri" panose="020F0502020204030204" pitchFamily="34" charset="0"/>
              </a:rPr>
              <a:t>10% is the amount of coverage required</a:t>
            </a:r>
          </a:p>
          <a:p>
            <a:pPr lvl="2">
              <a:lnSpc>
                <a:spcPct val="90000"/>
              </a:lnSpc>
              <a:buFont typeface="Wingdings" pitchFamily="2" charset="2"/>
              <a:buChar char="Ø"/>
              <a:defRPr/>
            </a:pPr>
            <a:endParaRPr lang="en-US" b="1" dirty="0">
              <a:solidFill>
                <a:schemeClr val="bg1"/>
              </a:solidFill>
              <a:latin typeface="Calibri" panose="020F0502020204030204" pitchFamily="34" charset="0"/>
            </a:endParaRPr>
          </a:p>
          <a:p>
            <a:pPr>
              <a:lnSpc>
                <a:spcPct val="90000"/>
              </a:lnSpc>
              <a:buFont typeface="Wingdings" pitchFamily="2" charset="2"/>
              <a:buChar char="Ø"/>
              <a:defRPr/>
            </a:pPr>
            <a:r>
              <a:rPr lang="en-US" sz="2400" b="1" dirty="0">
                <a:solidFill>
                  <a:schemeClr val="bg1"/>
                </a:solidFill>
                <a:latin typeface="Calibri" panose="020F0502020204030204" pitchFamily="34" charset="0"/>
              </a:rPr>
              <a:t>AFGE’s recommendation</a:t>
            </a:r>
          </a:p>
          <a:p>
            <a:pPr lvl="1">
              <a:lnSpc>
                <a:spcPct val="90000"/>
              </a:lnSpc>
              <a:buFont typeface="Wingdings" pitchFamily="2" charset="2"/>
              <a:buChar char="Ø"/>
              <a:defRPr/>
            </a:pPr>
            <a:r>
              <a:rPr lang="en-US" sz="2400" b="1" dirty="0">
                <a:solidFill>
                  <a:schemeClr val="bg1"/>
                </a:solidFill>
                <a:latin typeface="Calibri" panose="020F0502020204030204" pitchFamily="34" charset="0"/>
              </a:rPr>
              <a:t>CA + TR x </a:t>
            </a:r>
            <a:r>
              <a:rPr lang="en-US" sz="2400" b="1" u="sng" dirty="0">
                <a:solidFill>
                  <a:schemeClr val="bg1"/>
                </a:solidFill>
                <a:latin typeface="Calibri" panose="020F0502020204030204" pitchFamily="34" charset="0"/>
              </a:rPr>
              <a:t>100%</a:t>
            </a:r>
            <a:br>
              <a:rPr lang="en-US" dirty="0">
                <a:latin typeface="+mj-lt"/>
              </a:rPr>
            </a:br>
            <a:endParaRPr lang="en-US" dirty="0">
              <a:latin typeface="+mj-lt"/>
            </a:endParaRPr>
          </a:p>
        </p:txBody>
      </p:sp>
      <p:sp>
        <p:nvSpPr>
          <p:cNvPr id="1361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300870-3C6E-46A0-B895-5207A738999F}" type="slidenum">
              <a:rPr lang="en-US" altLang="en-US" smtClean="0">
                <a:solidFill>
                  <a:srgbClr val="898989"/>
                </a:solidFill>
                <a:latin typeface="Calibri" panose="020F0502020204030204" pitchFamily="34" charset="0"/>
              </a:rPr>
              <a:pPr/>
              <a:t>57</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922848562"/>
      </p:ext>
    </p:extLst>
  </p:cSld>
  <p:clrMapOvr>
    <a:masterClrMapping/>
  </p:clrMapOvr>
  <p:transition spd="slow">
    <p:circle/>
  </p:transition>
</p:sld>
</file>

<file path=ppt/slides/slide58.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768475" y="2011364"/>
            <a:ext cx="8624888" cy="4344987"/>
          </a:xfrm>
        </p:spPr>
        <p:txBody>
          <a:bodyPr/>
          <a:lstStyle/>
          <a:p>
            <a:pPr marL="0" indent="0">
              <a:buNone/>
              <a:defRPr/>
            </a:pPr>
            <a:r>
              <a:rPr lang="en-US" sz="1600" dirty="0"/>
              <a:t> </a:t>
            </a:r>
          </a:p>
          <a:p>
            <a:pPr marL="0" indent="0">
              <a:buNone/>
              <a:defRPr/>
            </a:pPr>
            <a:r>
              <a:rPr lang="en-US" sz="2800" b="1" dirty="0">
                <a:solidFill>
                  <a:schemeClr val="bg1"/>
                </a:solidFill>
                <a:latin typeface="Calibri" panose="020F0502020204030204" pitchFamily="34" charset="0"/>
              </a:rPr>
              <a:t>1.  A member of the NEC or any duly authorized representative must give you a 72 hour notice if they desire to look at your records.  </a:t>
            </a:r>
          </a:p>
          <a:p>
            <a:pPr marL="0" indent="0">
              <a:buNone/>
              <a:defRPr/>
            </a:pPr>
            <a:endParaRPr lang="en-US" sz="2800" b="1" dirty="0">
              <a:solidFill>
                <a:schemeClr val="bg1"/>
              </a:solidFill>
              <a:latin typeface="Calibri" panose="020F0502020204030204" pitchFamily="34" charset="0"/>
            </a:endParaRPr>
          </a:p>
          <a:p>
            <a:pPr marL="0" indent="0">
              <a:buNone/>
              <a:defRPr/>
            </a:pPr>
            <a:r>
              <a:rPr lang="en-US" sz="2800" b="1" dirty="0">
                <a:solidFill>
                  <a:schemeClr val="bg1"/>
                </a:solidFill>
                <a:latin typeface="Calibri" panose="020F0502020204030204" pitchFamily="34" charset="0"/>
              </a:rPr>
              <a:t>2. It is mandatory for the Local to conduct an audit when there is a change in Financial Officers?  </a:t>
            </a:r>
          </a:p>
          <a:p>
            <a:pPr>
              <a:defRPr/>
            </a:pPr>
            <a:endParaRPr lang="en-US" dirty="0"/>
          </a:p>
        </p:txBody>
      </p:sp>
      <p:sp>
        <p:nvSpPr>
          <p:cNvPr id="138243" name="Title 2"/>
          <p:cNvSpPr>
            <a:spLocks noGrp="1"/>
          </p:cNvSpPr>
          <p:nvPr>
            <p:ph type="title"/>
          </p:nvPr>
        </p:nvSpPr>
        <p:spPr>
          <a:xfrm>
            <a:off x="2405063" y="344488"/>
            <a:ext cx="8229600" cy="1143000"/>
          </a:xfrm>
        </p:spPr>
        <p:txBody>
          <a:bodyPr/>
          <a:lstStyle/>
          <a:p>
            <a:r>
              <a:rPr lang="en-US" altLang="en-US" b="1" dirty="0">
                <a:latin typeface="Calibri" panose="020F0502020204030204" pitchFamily="34" charset="0"/>
              </a:rPr>
              <a:t>TRUE or FALSE</a:t>
            </a:r>
          </a:p>
        </p:txBody>
      </p:sp>
      <p:sp>
        <p:nvSpPr>
          <p:cNvPr id="138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58C60C-4565-4910-B0B0-012100A8195A}" type="slidenum">
              <a:rPr lang="en-US" altLang="en-US" smtClean="0">
                <a:solidFill>
                  <a:srgbClr val="FFFF00"/>
                </a:solidFill>
                <a:latin typeface="Calibri" panose="020F0502020204030204" pitchFamily="34" charset="0"/>
              </a:rPr>
              <a:pPr/>
              <a:t>58</a:t>
            </a:fld>
            <a:endParaRPr lang="en-US" altLang="en-US">
              <a:solidFill>
                <a:srgbClr val="FFFF00"/>
              </a:solidFill>
              <a:latin typeface="Calibri" panose="020F0502020204030204" pitchFamily="34" charset="0"/>
            </a:endParaRPr>
          </a:p>
        </p:txBody>
      </p:sp>
    </p:spTree>
    <p:extLst>
      <p:ext uri="{BB962C8B-B14F-4D97-AF65-F5344CB8AC3E}">
        <p14:creationId xmlns:p14="http://schemas.microsoft.com/office/powerpoint/2010/main" val="3901929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1462088"/>
            <a:ext cx="8382000" cy="4292600"/>
          </a:xfrm>
        </p:spPr>
        <p:txBody>
          <a:bodyPr/>
          <a:lstStyle/>
          <a:p>
            <a:pPr marL="457200" indent="-457200">
              <a:buFont typeface="Arial" panose="020B0604020202020204" pitchFamily="34" charset="0"/>
              <a:buAutoNum type="arabicPeriod" startAt="3"/>
              <a:defRPr/>
            </a:pPr>
            <a:r>
              <a:rPr lang="en-US" sz="2800" b="1" dirty="0">
                <a:solidFill>
                  <a:schemeClr val="bg1"/>
                </a:solidFill>
                <a:latin typeface="Calibri" panose="020F0502020204030204" pitchFamily="34" charset="0"/>
              </a:rPr>
              <a:t>There are criminal penalties for embezzling or stealing Local property that can include fines up to $10,000, imprisonment for up to five years, or both. </a:t>
            </a:r>
          </a:p>
          <a:p>
            <a:pPr marL="0" indent="0">
              <a:buNone/>
              <a:defRPr/>
            </a:pPr>
            <a:endParaRPr lang="en-US" sz="2800" b="1" dirty="0">
              <a:solidFill>
                <a:schemeClr val="bg1"/>
              </a:solidFill>
              <a:latin typeface="Calibri" panose="020F0502020204030204" pitchFamily="34" charset="0"/>
            </a:endParaRPr>
          </a:p>
          <a:p>
            <a:pPr marL="0" indent="0">
              <a:buNone/>
              <a:defRPr/>
            </a:pPr>
            <a:r>
              <a:rPr lang="en-US" sz="2800" b="1" dirty="0">
                <a:solidFill>
                  <a:schemeClr val="bg1"/>
                </a:solidFill>
                <a:latin typeface="Calibri" panose="020F0502020204030204" pitchFamily="34" charset="0"/>
              </a:rPr>
              <a:t>4. In order for your bond to be in effect, you must       conduct an annual audit and submit two documents to AFGE; a Form 41 and a copy of LM report.	</a:t>
            </a:r>
          </a:p>
          <a:p>
            <a:pPr marL="457200" indent="-457200">
              <a:buFont typeface="Arial" panose="020B0604020202020204" pitchFamily="34" charset="0"/>
              <a:buAutoNum type="arabicPeriod" startAt="3"/>
              <a:defRPr/>
            </a:pPr>
            <a:endParaRPr lang="en-US" sz="2800" b="1" dirty="0">
              <a:solidFill>
                <a:schemeClr val="bg1"/>
              </a:solidFill>
              <a:latin typeface="Calibri" panose="020F0502020204030204" pitchFamily="34" charset="0"/>
            </a:endParaRPr>
          </a:p>
          <a:p>
            <a:pPr marL="0" indent="0">
              <a:buNone/>
              <a:defRPr/>
            </a:pPr>
            <a:r>
              <a:rPr lang="en-US" sz="2800" b="1" dirty="0">
                <a:solidFill>
                  <a:schemeClr val="bg1"/>
                </a:solidFill>
                <a:latin typeface="Calibri" panose="020F0502020204030204" pitchFamily="34" charset="0"/>
              </a:rPr>
              <a:t>5. Pre-signed checks by one officer is a red flag item during an audit.  </a:t>
            </a:r>
          </a:p>
        </p:txBody>
      </p:sp>
      <p:sp>
        <p:nvSpPr>
          <p:cNvPr id="140291" name="Title 2"/>
          <p:cNvSpPr>
            <a:spLocks noGrp="1"/>
          </p:cNvSpPr>
          <p:nvPr>
            <p:ph type="title"/>
          </p:nvPr>
        </p:nvSpPr>
        <p:spPr>
          <a:xfrm>
            <a:off x="1981200" y="319088"/>
            <a:ext cx="8229600" cy="1143000"/>
          </a:xfrm>
          <a:noFill/>
        </p:spPr>
        <p:txBody>
          <a:bodyPr/>
          <a:lstStyle/>
          <a:p>
            <a:r>
              <a:rPr lang="en-US" altLang="en-US" b="1" dirty="0">
                <a:latin typeface="Calibri" panose="020F0502020204030204" pitchFamily="34" charset="0"/>
              </a:rPr>
              <a:t>True or False</a:t>
            </a:r>
          </a:p>
        </p:txBody>
      </p:sp>
      <p:sp>
        <p:nvSpPr>
          <p:cNvPr id="1402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E0513D-AC0B-44C8-80B3-F1CA647D46A4}" type="slidenum">
              <a:rPr lang="en-US" altLang="en-US" smtClean="0">
                <a:solidFill>
                  <a:srgbClr val="FFFF00"/>
                </a:solidFill>
                <a:latin typeface="Calibri" panose="020F0502020204030204" pitchFamily="34" charset="0"/>
              </a:rPr>
              <a:pPr/>
              <a:t>59</a:t>
            </a:fld>
            <a:endParaRPr lang="en-US" altLang="en-US">
              <a:solidFill>
                <a:srgbClr val="FFFF00"/>
              </a:solidFill>
              <a:latin typeface="Calibri" panose="020F0502020204030204" pitchFamily="34" charset="0"/>
            </a:endParaRPr>
          </a:p>
        </p:txBody>
      </p:sp>
    </p:spTree>
    <p:extLst>
      <p:ext uri="{BB962C8B-B14F-4D97-AF65-F5344CB8AC3E}">
        <p14:creationId xmlns:p14="http://schemas.microsoft.com/office/powerpoint/2010/main" val="82747327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1114" y="1323067"/>
            <a:ext cx="10515600" cy="3248933"/>
          </a:xfrm>
        </p:spPr>
        <p:txBody>
          <a:bodyPr>
            <a:normAutofit/>
          </a:bodyPr>
          <a:lstStyle/>
          <a:p>
            <a:pPr algn="ctr"/>
            <a:r>
              <a:rPr lang="en-US" sz="6600" b="1" dirty="0">
                <a:solidFill>
                  <a:srgbClr val="FFC000"/>
                </a:solidFill>
              </a:rPr>
              <a:t>What are your Expectations from this Course? </a:t>
            </a:r>
          </a:p>
        </p:txBody>
      </p:sp>
    </p:spTree>
    <p:extLst>
      <p:ext uri="{BB962C8B-B14F-4D97-AF65-F5344CB8AC3E}">
        <p14:creationId xmlns:p14="http://schemas.microsoft.com/office/powerpoint/2010/main" val="6253964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42338" name="Title 1"/>
          <p:cNvSpPr>
            <a:spLocks noGrp="1"/>
          </p:cNvSpPr>
          <p:nvPr>
            <p:ph type="title"/>
          </p:nvPr>
        </p:nvSpPr>
        <p:spPr>
          <a:xfrm>
            <a:off x="1752600" y="312738"/>
            <a:ext cx="8229600" cy="1143000"/>
          </a:xfrm>
        </p:spPr>
        <p:txBody>
          <a:bodyPr/>
          <a:lstStyle/>
          <a:p>
            <a:pPr eaLnBrk="1" hangingPunct="1"/>
            <a:r>
              <a:rPr lang="en-US" altLang="en-US" dirty="0"/>
              <a:t>Fiduciary Reporting</a:t>
            </a:r>
          </a:p>
        </p:txBody>
      </p:sp>
      <p:sp>
        <p:nvSpPr>
          <p:cNvPr id="14234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55920D-943B-43DD-B195-5303964D224E}" type="slidenum">
              <a:rPr lang="en-US" altLang="en-US" smtClean="0">
                <a:solidFill>
                  <a:srgbClr val="898989"/>
                </a:solidFill>
                <a:latin typeface="Calibri" panose="020F0502020204030204" pitchFamily="34" charset="0"/>
              </a:rPr>
              <a:pPr/>
              <a:t>60</a:t>
            </a:fld>
            <a:endParaRPr lang="en-US" altLang="en-US">
              <a:solidFill>
                <a:srgbClr val="898989"/>
              </a:solidFill>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00" y="2063326"/>
            <a:ext cx="4521200" cy="2833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6537702"/>
      </p:ext>
    </p:extLst>
  </p:cSld>
  <p:clrMapOvr>
    <a:masterClrMapping/>
  </p:clrMapOvr>
  <p:transition spd="slow">
    <p:circle/>
  </p:transition>
</p:sld>
</file>

<file path=ppt/slides/slide61.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42338" name="Title 1"/>
          <p:cNvSpPr>
            <a:spLocks noGrp="1"/>
          </p:cNvSpPr>
          <p:nvPr>
            <p:ph type="title"/>
          </p:nvPr>
        </p:nvSpPr>
        <p:spPr>
          <a:xfrm>
            <a:off x="2438400" y="71438"/>
            <a:ext cx="8229600" cy="1143000"/>
          </a:xfrm>
        </p:spPr>
        <p:txBody>
          <a:bodyPr/>
          <a:lstStyle/>
          <a:p>
            <a:pPr eaLnBrk="1" hangingPunct="1"/>
            <a:r>
              <a:rPr lang="en-US" altLang="en-US"/>
              <a:t>Who Do You Report To?</a:t>
            </a:r>
          </a:p>
        </p:txBody>
      </p:sp>
      <p:sp>
        <p:nvSpPr>
          <p:cNvPr id="142339" name="Content Placeholder 2"/>
          <p:cNvSpPr>
            <a:spLocks noGrp="1"/>
          </p:cNvSpPr>
          <p:nvPr>
            <p:ph idx="1"/>
          </p:nvPr>
        </p:nvSpPr>
        <p:spPr bwMode="auto">
          <a:xfrm>
            <a:off x="3176588" y="2012951"/>
            <a:ext cx="636905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dirty="0">
                <a:solidFill>
                  <a:schemeClr val="bg1"/>
                </a:solidFill>
                <a:latin typeface="Calibri" panose="020F0502020204030204" pitchFamily="34" charset="0"/>
              </a:rPr>
              <a:t>Internal Revenue Service (IRS)</a:t>
            </a:r>
          </a:p>
          <a:p>
            <a:pPr eaLnBrk="1" hangingPunct="1"/>
            <a:endParaRPr lang="en-US" altLang="en-US" b="1" dirty="0">
              <a:solidFill>
                <a:schemeClr val="bg1"/>
              </a:solidFill>
              <a:latin typeface="Calibri" panose="020F0502020204030204" pitchFamily="34" charset="0"/>
            </a:endParaRPr>
          </a:p>
          <a:p>
            <a:pPr eaLnBrk="1" hangingPunct="1"/>
            <a:r>
              <a:rPr lang="en-US" altLang="en-US" b="1" dirty="0">
                <a:solidFill>
                  <a:schemeClr val="bg1"/>
                </a:solidFill>
                <a:latin typeface="Calibri" panose="020F0502020204030204" pitchFamily="34" charset="0"/>
              </a:rPr>
              <a:t>Department of Labor (DOL)</a:t>
            </a:r>
          </a:p>
          <a:p>
            <a:pPr eaLnBrk="1" hangingPunct="1"/>
            <a:endParaRPr lang="en-US" altLang="en-US" b="1" dirty="0">
              <a:solidFill>
                <a:schemeClr val="bg1"/>
              </a:solidFill>
              <a:latin typeface="Calibri" panose="020F0502020204030204" pitchFamily="34" charset="0"/>
            </a:endParaRPr>
          </a:p>
          <a:p>
            <a:pPr eaLnBrk="1" hangingPunct="1"/>
            <a:r>
              <a:rPr lang="en-US" altLang="en-US" b="1" dirty="0">
                <a:solidFill>
                  <a:schemeClr val="bg1"/>
                </a:solidFill>
                <a:latin typeface="Calibri" panose="020F0502020204030204" pitchFamily="34" charset="0"/>
              </a:rPr>
              <a:t>Your Local </a:t>
            </a:r>
            <a:r>
              <a:rPr lang="en-US" altLang="en-US" b="1" u="sng" dirty="0">
                <a:solidFill>
                  <a:schemeClr val="bg1"/>
                </a:solidFill>
                <a:latin typeface="Calibri" panose="020F0502020204030204" pitchFamily="34" charset="0"/>
              </a:rPr>
              <a:t>Membership</a:t>
            </a:r>
            <a:r>
              <a:rPr lang="en-US" altLang="en-US" b="1" dirty="0">
                <a:solidFill>
                  <a:schemeClr val="bg1"/>
                </a:solidFill>
                <a:latin typeface="Calibri" panose="020F0502020204030204" pitchFamily="34" charset="0"/>
              </a:rPr>
              <a:t> and AFGE Headquarters</a:t>
            </a:r>
          </a:p>
        </p:txBody>
      </p:sp>
      <p:sp>
        <p:nvSpPr>
          <p:cNvPr id="14234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55920D-943B-43DD-B195-5303964D224E}" type="slidenum">
              <a:rPr lang="en-US" altLang="en-US" smtClean="0">
                <a:solidFill>
                  <a:srgbClr val="898989"/>
                </a:solidFill>
                <a:latin typeface="Calibri" panose="020F0502020204030204" pitchFamily="34" charset="0"/>
              </a:rPr>
              <a:pPr/>
              <a:t>61</a:t>
            </a:fld>
            <a:endParaRPr lang="en-US" altLang="en-US">
              <a:solidFill>
                <a:srgbClr val="898989"/>
              </a:solidFill>
              <a:latin typeface="Calibri" panose="020F0502020204030204" pitchFamily="34" charset="0"/>
            </a:endParaRPr>
          </a:p>
        </p:txBody>
      </p:sp>
      <p:grpSp>
        <p:nvGrpSpPr>
          <p:cNvPr id="142341" name="Group 1"/>
          <p:cNvGrpSpPr>
            <a:grpSpLocks/>
          </p:cNvGrpSpPr>
          <p:nvPr/>
        </p:nvGrpSpPr>
        <p:grpSpPr bwMode="auto">
          <a:xfrm>
            <a:off x="2039938" y="2071689"/>
            <a:ext cx="850900" cy="3540125"/>
            <a:chOff x="515937" y="2072148"/>
            <a:chExt cx="851158" cy="3539205"/>
          </a:xfrm>
        </p:grpSpPr>
        <p:pic>
          <p:nvPicPr>
            <p:cNvPr id="142342" name="Picture 5" descr="irslogo"/>
            <p:cNvPicPr>
              <a:picLocks noChangeAspect="1" noChangeArrowheads="1"/>
            </p:cNvPicPr>
            <p:nvPr/>
          </p:nvPicPr>
          <p:blipFill>
            <a:blip r:embed="rId3">
              <a:extLst>
                <a:ext uri="{28A0092B-C50C-407E-A947-70E740481C1C}">
                  <a14:useLocalDpi xmlns:a14="http://schemas.microsoft.com/office/drawing/2010/main" val="0"/>
                </a:ext>
              </a:extLst>
            </a:blip>
            <a:srcRect l="20372" r="56645"/>
            <a:stretch>
              <a:fillRect/>
            </a:stretch>
          </p:blipFill>
          <p:spPr bwMode="auto">
            <a:xfrm>
              <a:off x="515937" y="2072148"/>
              <a:ext cx="7969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3" name="Picture 6" descr="DOL Ceal1"/>
            <p:cNvPicPr>
              <a:picLocks noChangeAspect="1" noChangeArrowheads="1"/>
            </p:cNvPicPr>
            <p:nvPr/>
          </p:nvPicPr>
          <p:blipFill>
            <a:blip r:embed="rId4">
              <a:extLst>
                <a:ext uri="{28A0092B-C50C-407E-A947-70E740481C1C}">
                  <a14:useLocalDpi xmlns:a14="http://schemas.microsoft.com/office/drawing/2010/main" val="0"/>
                </a:ext>
              </a:extLst>
            </a:blip>
            <a:srcRect l="4411" r="37500"/>
            <a:stretch>
              <a:fillRect/>
            </a:stretch>
          </p:blipFill>
          <p:spPr bwMode="auto">
            <a:xfrm>
              <a:off x="570170" y="3248026"/>
              <a:ext cx="7969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4" name="Picture 12" descr="afge glo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743" y="4469941"/>
              <a:ext cx="595312"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45780619"/>
      </p:ext>
    </p:extLst>
  </p:cSld>
  <p:clrMapOvr>
    <a:masterClrMapping/>
  </p:clrMapOvr>
  <p:transition spd="slow">
    <p:circle/>
  </p:transition>
</p:sld>
</file>

<file path=ppt/slides/slide62.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44386" name="Title 1"/>
          <p:cNvSpPr>
            <a:spLocks noGrp="1"/>
          </p:cNvSpPr>
          <p:nvPr>
            <p:ph type="title"/>
          </p:nvPr>
        </p:nvSpPr>
        <p:spPr>
          <a:xfrm>
            <a:off x="1981200" y="26988"/>
            <a:ext cx="8229600" cy="1143000"/>
          </a:xfrm>
        </p:spPr>
        <p:txBody>
          <a:bodyPr/>
          <a:lstStyle/>
          <a:p>
            <a:pPr eaLnBrk="1" hangingPunct="1"/>
            <a:r>
              <a:rPr lang="en-US" altLang="en-US"/>
              <a:t>     Reporting</a:t>
            </a:r>
          </a:p>
        </p:txBody>
      </p:sp>
      <p:sp>
        <p:nvSpPr>
          <p:cNvPr id="144387" name="Content Placeholder 2"/>
          <p:cNvSpPr>
            <a:spLocks noGrp="1"/>
          </p:cNvSpPr>
          <p:nvPr>
            <p:ph idx="1"/>
          </p:nvPr>
        </p:nvSpPr>
        <p:spPr bwMode="auto">
          <a:xfrm>
            <a:off x="1106489" y="1343025"/>
            <a:ext cx="8937625"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solidFill>
                  <a:schemeClr val="bg1"/>
                </a:solidFill>
                <a:latin typeface="Calibri" panose="020F0502020204030204" pitchFamily="34" charset="0"/>
              </a:rPr>
              <a:t>Exemption Status</a:t>
            </a:r>
          </a:p>
          <a:p>
            <a:pPr lvl="1" eaLnBrk="1" hangingPunct="1"/>
            <a:r>
              <a:rPr lang="en-US" altLang="en-US" sz="2400" dirty="0">
                <a:solidFill>
                  <a:schemeClr val="bg1"/>
                </a:solidFill>
                <a:latin typeface="Calibri" panose="020F0502020204030204" pitchFamily="34" charset="0"/>
              </a:rPr>
              <a:t>Federal income taxes – yes</a:t>
            </a:r>
          </a:p>
          <a:p>
            <a:pPr lvl="1" eaLnBrk="1" hangingPunct="1"/>
            <a:r>
              <a:rPr lang="en-US" altLang="en-US" sz="2400" dirty="0">
                <a:solidFill>
                  <a:schemeClr val="bg1"/>
                </a:solidFill>
                <a:latin typeface="Calibri" panose="020F0502020204030204" pitchFamily="34" charset="0"/>
              </a:rPr>
              <a:t>Sales tax – generally; no</a:t>
            </a:r>
          </a:p>
          <a:p>
            <a:pPr lvl="1" eaLnBrk="1" hangingPunct="1"/>
            <a:r>
              <a:rPr lang="en-US" altLang="en-US" sz="2400" dirty="0">
                <a:solidFill>
                  <a:schemeClr val="bg1"/>
                </a:solidFill>
                <a:latin typeface="Calibri" panose="020F0502020204030204" pitchFamily="34" charset="0"/>
              </a:rPr>
              <a:t>AFGE ‘s Group Exemption Number is </a:t>
            </a:r>
            <a:r>
              <a:rPr lang="en-US" altLang="en-US" sz="2400" b="1" u="sng" dirty="0">
                <a:solidFill>
                  <a:schemeClr val="bg1"/>
                </a:solidFill>
                <a:latin typeface="Calibri" panose="020F0502020204030204" pitchFamily="34" charset="0"/>
              </a:rPr>
              <a:t>0194</a:t>
            </a:r>
          </a:p>
          <a:p>
            <a:pPr lvl="1">
              <a:buFont typeface="Arial" panose="020B0604020202020204" pitchFamily="34" charset="0"/>
              <a:buNone/>
            </a:pPr>
            <a:endParaRPr lang="en-US" altLang="en-US" sz="2400" b="1" dirty="0">
              <a:solidFill>
                <a:schemeClr val="bg1"/>
              </a:solidFill>
              <a:latin typeface="Calibri" panose="020F0502020204030204" pitchFamily="34" charset="0"/>
            </a:endParaRPr>
          </a:p>
          <a:p>
            <a:r>
              <a:rPr lang="en-US" altLang="en-US" sz="2400" dirty="0">
                <a:solidFill>
                  <a:schemeClr val="bg1"/>
                </a:solidFill>
                <a:latin typeface="Calibri" panose="020F0502020204030204" pitchFamily="34" charset="0"/>
              </a:rPr>
              <a:t>Locals must pay employment taxes on salaries, lost time, or annual leave reimbursements and receiving members must report</a:t>
            </a:r>
          </a:p>
          <a:p>
            <a:r>
              <a:rPr lang="en-US" altLang="en-US" sz="2400" dirty="0">
                <a:solidFill>
                  <a:schemeClr val="bg1"/>
                </a:solidFill>
                <a:latin typeface="Calibri" panose="020F0502020204030204" pitchFamily="34" charset="0"/>
              </a:rPr>
              <a:t>Locals must report all income</a:t>
            </a:r>
          </a:p>
          <a:p>
            <a:r>
              <a:rPr lang="en-US" altLang="en-US" sz="2400" dirty="0">
                <a:solidFill>
                  <a:schemeClr val="bg1"/>
                </a:solidFill>
                <a:latin typeface="Calibri" panose="020F0502020204030204" pitchFamily="34" charset="0"/>
              </a:rPr>
              <a:t>All Locals must file an </a:t>
            </a:r>
            <a:r>
              <a:rPr lang="en-US" altLang="en-US" sz="2400" b="1" u="sng" dirty="0">
                <a:solidFill>
                  <a:schemeClr val="bg1"/>
                </a:solidFill>
                <a:latin typeface="Calibri" panose="020F0502020204030204" pitchFamily="34" charset="0"/>
              </a:rPr>
              <a:t>“IRS Annual Information Return”</a:t>
            </a:r>
          </a:p>
          <a:p>
            <a:pPr eaLnBrk="1" hangingPunct="1"/>
            <a:endParaRPr lang="en-US" altLang="en-US" dirty="0"/>
          </a:p>
        </p:txBody>
      </p:sp>
      <p:sp>
        <p:nvSpPr>
          <p:cNvPr id="1443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4CCD438-02BB-4C47-A1A9-D75C69AD3D19}" type="slidenum">
              <a:rPr lang="en-US" altLang="en-US" smtClean="0">
                <a:solidFill>
                  <a:srgbClr val="898989"/>
                </a:solidFill>
                <a:latin typeface="Calibri" panose="020F0502020204030204" pitchFamily="34" charset="0"/>
              </a:rPr>
              <a:pPr/>
              <a:t>62</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432465641"/>
      </p:ext>
    </p:extLst>
  </p:cSld>
  <p:clrMapOvr>
    <a:masterClrMapping/>
  </p:clrMapOvr>
  <p:transition spd="slow">
    <p:circle/>
  </p:transition>
</p:sld>
</file>

<file path=ppt/slides/slide63.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46434" name="Title 1"/>
          <p:cNvSpPr>
            <a:spLocks noGrp="1"/>
          </p:cNvSpPr>
          <p:nvPr>
            <p:ph type="title"/>
          </p:nvPr>
        </p:nvSpPr>
        <p:spPr>
          <a:xfrm>
            <a:off x="1731963" y="420688"/>
            <a:ext cx="8229600" cy="1143000"/>
          </a:xfrm>
        </p:spPr>
        <p:txBody>
          <a:bodyPr/>
          <a:lstStyle/>
          <a:p>
            <a:pPr eaLnBrk="1" hangingPunct="1"/>
            <a:r>
              <a:rPr lang="en-US" altLang="en-US"/>
              <a:t>	</a:t>
            </a:r>
            <a:r>
              <a:rPr lang="en-US" altLang="en-US" sz="4000"/>
              <a:t>Annual Informational Return</a:t>
            </a:r>
          </a:p>
        </p:txBody>
      </p:sp>
      <p:sp>
        <p:nvSpPr>
          <p:cNvPr id="146435" name="Content Placeholder 2"/>
          <p:cNvSpPr>
            <a:spLocks noGrp="1"/>
          </p:cNvSpPr>
          <p:nvPr>
            <p:ph idx="1"/>
          </p:nvPr>
        </p:nvSpPr>
        <p:spPr bwMode="auto">
          <a:xfrm>
            <a:off x="1981200" y="2230439"/>
            <a:ext cx="8229600" cy="3895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b="1" dirty="0">
                <a:solidFill>
                  <a:srgbClr val="FFC000"/>
                </a:solidFill>
                <a:latin typeface="Calibri" panose="020F0502020204030204" pitchFamily="34" charset="0"/>
              </a:rPr>
              <a:t>Types of Forms</a:t>
            </a:r>
          </a:p>
          <a:p>
            <a:pPr lvl="1" eaLnBrk="1" hangingPunct="1"/>
            <a:r>
              <a:rPr lang="en-US" altLang="en-US" dirty="0">
                <a:solidFill>
                  <a:schemeClr val="bg1"/>
                </a:solidFill>
                <a:latin typeface="Calibri" panose="020F0502020204030204" pitchFamily="34" charset="0"/>
              </a:rPr>
              <a:t>990N, 990 EZ or 990</a:t>
            </a:r>
          </a:p>
          <a:p>
            <a:pPr lvl="1" eaLnBrk="1" hangingPunct="1"/>
            <a:r>
              <a:rPr lang="en-US" altLang="en-US" dirty="0">
                <a:solidFill>
                  <a:schemeClr val="bg1"/>
                </a:solidFill>
                <a:latin typeface="Calibri" panose="020F0502020204030204" pitchFamily="34" charset="0"/>
              </a:rPr>
              <a:t>Due Date:</a:t>
            </a:r>
          </a:p>
          <a:p>
            <a:pPr lvl="2" eaLnBrk="1" hangingPunct="1"/>
            <a:r>
              <a:rPr lang="en-US" altLang="en-US" sz="2800" b="1" u="sng" dirty="0">
                <a:solidFill>
                  <a:schemeClr val="bg1"/>
                </a:solidFill>
                <a:latin typeface="Calibri" panose="020F0502020204030204" pitchFamily="34" charset="0"/>
              </a:rPr>
              <a:t>15</a:t>
            </a:r>
            <a:r>
              <a:rPr lang="en-US" altLang="en-US" sz="2800" b="1" u="sng" baseline="30000" dirty="0">
                <a:solidFill>
                  <a:schemeClr val="bg1"/>
                </a:solidFill>
                <a:latin typeface="Calibri" panose="020F0502020204030204" pitchFamily="34" charset="0"/>
              </a:rPr>
              <a:t>th</a:t>
            </a:r>
            <a:r>
              <a:rPr lang="en-US" altLang="en-US" sz="2800" b="1" u="sng" dirty="0">
                <a:solidFill>
                  <a:schemeClr val="bg1"/>
                </a:solidFill>
                <a:latin typeface="Calibri" panose="020F0502020204030204" pitchFamily="34" charset="0"/>
              </a:rPr>
              <a:t> </a:t>
            </a:r>
            <a:r>
              <a:rPr lang="en-US" altLang="en-US" sz="2800" dirty="0">
                <a:solidFill>
                  <a:schemeClr val="bg1"/>
                </a:solidFill>
                <a:latin typeface="Calibri" panose="020F0502020204030204" pitchFamily="34" charset="0"/>
              </a:rPr>
              <a:t>day of the </a:t>
            </a:r>
            <a:r>
              <a:rPr lang="en-US" altLang="en-US" sz="2800" b="1" u="sng" dirty="0">
                <a:solidFill>
                  <a:schemeClr val="bg1"/>
                </a:solidFill>
                <a:latin typeface="Calibri" panose="020F0502020204030204" pitchFamily="34" charset="0"/>
              </a:rPr>
              <a:t>5</a:t>
            </a:r>
            <a:r>
              <a:rPr lang="en-US" altLang="en-US" sz="2800" b="1" u="sng" baseline="30000" dirty="0">
                <a:solidFill>
                  <a:schemeClr val="bg1"/>
                </a:solidFill>
                <a:latin typeface="Calibri" panose="020F0502020204030204" pitchFamily="34" charset="0"/>
              </a:rPr>
              <a:t>th</a:t>
            </a:r>
            <a:r>
              <a:rPr lang="en-US" altLang="en-US" sz="2800" b="1" u="sng" dirty="0">
                <a:solidFill>
                  <a:schemeClr val="bg1"/>
                </a:solidFill>
                <a:latin typeface="Calibri" panose="020F0502020204030204" pitchFamily="34" charset="0"/>
              </a:rPr>
              <a:t> </a:t>
            </a:r>
            <a:r>
              <a:rPr lang="en-US" altLang="en-US" sz="2800" dirty="0">
                <a:solidFill>
                  <a:schemeClr val="bg1"/>
                </a:solidFill>
                <a:latin typeface="Calibri" panose="020F0502020204030204" pitchFamily="34" charset="0"/>
              </a:rPr>
              <a:t>month of your Local’s Year End</a:t>
            </a:r>
          </a:p>
          <a:p>
            <a:pPr lvl="2" eaLnBrk="1" hangingPunct="1"/>
            <a:r>
              <a:rPr lang="en-US" altLang="en-US" sz="2800" dirty="0">
                <a:solidFill>
                  <a:schemeClr val="bg1"/>
                </a:solidFill>
                <a:latin typeface="Calibri" panose="020F0502020204030204" pitchFamily="34" charset="0"/>
              </a:rPr>
              <a:t>For a calendar year you will report on </a:t>
            </a:r>
            <a:r>
              <a:rPr lang="en-US" altLang="en-US" sz="2800" b="1" u="sng" dirty="0">
                <a:solidFill>
                  <a:schemeClr val="bg1"/>
                </a:solidFill>
                <a:latin typeface="Calibri" panose="020F0502020204030204" pitchFamily="34" charset="0"/>
              </a:rPr>
              <a:t>5/15</a:t>
            </a:r>
          </a:p>
          <a:p>
            <a:pPr lvl="2" eaLnBrk="1" hangingPunct="1"/>
            <a:r>
              <a:rPr lang="en-US" altLang="en-US" sz="2800" b="1" u="sng" dirty="0">
                <a:solidFill>
                  <a:schemeClr val="bg1"/>
                </a:solidFill>
                <a:latin typeface="Calibri" panose="020F0502020204030204" pitchFamily="34" charset="0"/>
              </a:rPr>
              <a:t>3 </a:t>
            </a:r>
            <a:r>
              <a:rPr lang="en-US" altLang="en-US" sz="2800" dirty="0">
                <a:solidFill>
                  <a:schemeClr val="bg1"/>
                </a:solidFill>
                <a:latin typeface="Calibri" panose="020F0502020204030204" pitchFamily="34" charset="0"/>
              </a:rPr>
              <a:t>month extension  by submitting </a:t>
            </a:r>
          </a:p>
        </p:txBody>
      </p:sp>
      <p:sp>
        <p:nvSpPr>
          <p:cNvPr id="146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92D172-D192-4152-89D1-8196E8ED8BAA}" type="slidenum">
              <a:rPr lang="en-US" altLang="en-US" smtClean="0">
                <a:solidFill>
                  <a:srgbClr val="898989"/>
                </a:solidFill>
                <a:latin typeface="Calibri" panose="020F0502020204030204" pitchFamily="34" charset="0"/>
              </a:rPr>
              <a:pPr/>
              <a:t>63</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685398506"/>
      </p:ext>
    </p:extLst>
  </p:cSld>
  <p:clrMapOvr>
    <a:masterClrMapping/>
  </p:clrMapOvr>
  <p:transition spd="slow">
    <p:circle/>
  </p:transition>
</p:sld>
</file>

<file path=ppt/slides/slide6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48482" name="Title 1"/>
          <p:cNvSpPr>
            <a:spLocks noGrp="1"/>
          </p:cNvSpPr>
          <p:nvPr>
            <p:ph type="title"/>
          </p:nvPr>
        </p:nvSpPr>
        <p:spPr>
          <a:xfrm>
            <a:off x="2438400" y="184150"/>
            <a:ext cx="8229600" cy="1143000"/>
          </a:xfrm>
        </p:spPr>
        <p:txBody>
          <a:bodyPr/>
          <a:lstStyle/>
          <a:p>
            <a:pPr eaLnBrk="1" hangingPunct="1"/>
            <a:r>
              <a:rPr lang="en-US" altLang="en-US" sz="4000" b="1"/>
              <a:t>Penalties for Not Filing on Time</a:t>
            </a:r>
          </a:p>
        </p:txBody>
      </p:sp>
      <p:sp>
        <p:nvSpPr>
          <p:cNvPr id="104451" name="Content Placeholder 2"/>
          <p:cNvSpPr>
            <a:spLocks noGrp="1"/>
          </p:cNvSpPr>
          <p:nvPr>
            <p:ph idx="1"/>
          </p:nvPr>
        </p:nvSpPr>
        <p:spPr bwMode="auto">
          <a:xfrm>
            <a:off x="1518920" y="1553052"/>
            <a:ext cx="8641080" cy="457739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bodyPr>
          <a:lstStyle/>
          <a:p>
            <a:pPr>
              <a:buClr>
                <a:schemeClr val="accent1"/>
              </a:buClr>
              <a:defRPr/>
            </a:pPr>
            <a:r>
              <a:rPr lang="en-US" altLang="en-US" sz="2000" b="1" dirty="0">
                <a:solidFill>
                  <a:schemeClr val="bg1"/>
                </a:solidFill>
                <a:latin typeface="Calibri" panose="020F0502020204030204" pitchFamily="34" charset="0"/>
              </a:rPr>
              <a:t>$20.00 a day for each day the return is late or if required information is missing or incorrect. </a:t>
            </a:r>
          </a:p>
          <a:p>
            <a:pPr>
              <a:buClr>
                <a:schemeClr val="accent1"/>
              </a:buClr>
              <a:defRPr/>
            </a:pPr>
            <a:endParaRPr lang="en-US" altLang="en-US" sz="2000" b="1" dirty="0">
              <a:solidFill>
                <a:schemeClr val="bg1"/>
              </a:solidFill>
              <a:latin typeface="Calibri" panose="020F0502020204030204" pitchFamily="34" charset="0"/>
            </a:endParaRPr>
          </a:p>
          <a:p>
            <a:pPr>
              <a:buClr>
                <a:schemeClr val="accent1"/>
              </a:buClr>
              <a:defRPr/>
            </a:pPr>
            <a:r>
              <a:rPr lang="en-US" altLang="en-US" sz="2000" b="1" dirty="0">
                <a:solidFill>
                  <a:schemeClr val="bg1"/>
                </a:solidFill>
                <a:latin typeface="Calibri" panose="020F0502020204030204" pitchFamily="34" charset="0"/>
              </a:rPr>
              <a:t>Maximum penalty is usually the lesser of $10,000 or 5% of the organization’s gross receipts for the year</a:t>
            </a:r>
          </a:p>
          <a:p>
            <a:pPr>
              <a:buClr>
                <a:schemeClr val="accent1"/>
              </a:buClr>
              <a:defRPr/>
            </a:pPr>
            <a:r>
              <a:rPr lang="en-US" altLang="en-US" sz="2000" b="1" dirty="0">
                <a:solidFill>
                  <a:schemeClr val="bg1"/>
                </a:solidFill>
                <a:latin typeface="Calibri" panose="020F0502020204030204" pitchFamily="34" charset="0"/>
              </a:rPr>
              <a:t>Gross receipts are over $1 million for the year, the penalty is </a:t>
            </a:r>
            <a:r>
              <a:rPr lang="en-US" altLang="en-US" sz="2000" b="1" u="sng" dirty="0">
                <a:solidFill>
                  <a:schemeClr val="bg1"/>
                </a:solidFill>
                <a:latin typeface="Calibri" panose="020F0502020204030204" pitchFamily="34" charset="0"/>
              </a:rPr>
              <a:t>$100 </a:t>
            </a:r>
            <a:r>
              <a:rPr lang="en-US" altLang="en-US" sz="2000" b="1" dirty="0">
                <a:solidFill>
                  <a:schemeClr val="bg1"/>
                </a:solidFill>
                <a:latin typeface="Calibri" panose="020F0502020204030204" pitchFamily="34" charset="0"/>
              </a:rPr>
              <a:t>a day up to a maximum of $50,000.</a:t>
            </a:r>
          </a:p>
          <a:p>
            <a:pPr lvl="2">
              <a:buClr>
                <a:schemeClr val="accent1"/>
              </a:buClr>
              <a:defRPr/>
            </a:pPr>
            <a:r>
              <a:rPr lang="en-US" altLang="en-US" sz="2000" b="1" dirty="0">
                <a:solidFill>
                  <a:schemeClr val="bg1"/>
                </a:solidFill>
                <a:latin typeface="Calibri" panose="020F0502020204030204" pitchFamily="34" charset="0"/>
              </a:rPr>
              <a:t>The IRS may specify a </a:t>
            </a:r>
          </a:p>
          <a:p>
            <a:pPr lvl="2">
              <a:buClr>
                <a:schemeClr val="accent1"/>
              </a:buClr>
              <a:defRPr/>
            </a:pPr>
            <a:r>
              <a:rPr lang="en-US" altLang="en-US" sz="2000" b="1" dirty="0">
                <a:solidFill>
                  <a:schemeClr val="bg1"/>
                </a:solidFill>
                <a:latin typeface="Calibri" panose="020F0502020204030204" pitchFamily="34" charset="0"/>
              </a:rPr>
              <a:t>date   </a:t>
            </a:r>
          </a:p>
          <a:p>
            <a:pPr lvl="2">
              <a:buClr>
                <a:schemeClr val="accent1"/>
              </a:buClr>
              <a:defRPr/>
            </a:pPr>
            <a:r>
              <a:rPr lang="en-US" altLang="en-US" sz="2000" b="1" dirty="0">
                <a:solidFill>
                  <a:schemeClr val="bg1"/>
                </a:solidFill>
                <a:latin typeface="Calibri" panose="020F0502020204030204" pitchFamily="34" charset="0"/>
              </a:rPr>
              <a:t>Failure to comply could result in a penalty for the responsible individual of </a:t>
            </a:r>
            <a:r>
              <a:rPr lang="en-US" altLang="en-US" sz="2000" b="1" u="sng" dirty="0">
                <a:solidFill>
                  <a:schemeClr val="bg1"/>
                </a:solidFill>
                <a:latin typeface="Calibri" panose="020F0502020204030204" pitchFamily="34" charset="0"/>
              </a:rPr>
              <a:t>$10 </a:t>
            </a:r>
            <a:r>
              <a:rPr lang="en-US" altLang="en-US" sz="2000" b="1" dirty="0">
                <a:solidFill>
                  <a:schemeClr val="bg1"/>
                </a:solidFill>
                <a:latin typeface="Calibri" panose="020F0502020204030204" pitchFamily="34" charset="0"/>
              </a:rPr>
              <a:t>a day to a maximum of $5,000.  </a:t>
            </a:r>
          </a:p>
          <a:p>
            <a:pPr lvl="2">
              <a:buClr>
                <a:schemeClr val="accent1"/>
              </a:buClr>
              <a:defRPr/>
            </a:pPr>
            <a:r>
              <a:rPr lang="en-US" altLang="en-US" sz="2000" b="1" dirty="0">
                <a:solidFill>
                  <a:schemeClr val="bg1"/>
                </a:solidFill>
                <a:latin typeface="Calibri" panose="020F0502020204030204" pitchFamily="34" charset="0"/>
              </a:rPr>
              <a:t>Failure to file the required form for 3 consecutive  tax years will automatically lost its </a:t>
            </a:r>
            <a:r>
              <a:rPr lang="en-US" altLang="en-US" sz="2000" b="1" u="sng" dirty="0">
                <a:solidFill>
                  <a:schemeClr val="bg1"/>
                </a:solidFill>
                <a:latin typeface="Calibri" panose="020F0502020204030204" pitchFamily="34" charset="0"/>
              </a:rPr>
              <a:t>tax-exempt status</a:t>
            </a:r>
            <a:r>
              <a:rPr lang="en-US" altLang="en-US" sz="2000" b="1" dirty="0">
                <a:solidFill>
                  <a:schemeClr val="bg1"/>
                </a:solidFill>
                <a:latin typeface="Calibri" panose="020F0502020204030204" pitchFamily="34" charset="0"/>
              </a:rPr>
              <a:t>.</a:t>
            </a:r>
          </a:p>
          <a:p>
            <a:pPr lvl="2">
              <a:buClr>
                <a:schemeClr val="accent1"/>
              </a:buClr>
              <a:defRPr/>
            </a:pPr>
            <a:endParaRPr lang="en-US" altLang="en-US" sz="2000" dirty="0"/>
          </a:p>
        </p:txBody>
      </p:sp>
      <p:sp>
        <p:nvSpPr>
          <p:cNvPr id="148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0EAB68-5AFE-4D07-BBBF-25DAF7C6E9BC}" type="slidenum">
              <a:rPr lang="en-US" altLang="en-US" smtClean="0">
                <a:solidFill>
                  <a:srgbClr val="898989"/>
                </a:solidFill>
                <a:latin typeface="Calibri" panose="020F0502020204030204" pitchFamily="34" charset="0"/>
              </a:rPr>
              <a:pPr/>
              <a:t>64</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697901516"/>
      </p:ext>
    </p:extLst>
  </p:cSld>
  <p:clrMapOvr>
    <a:masterClrMapping/>
  </p:clrMapOvr>
  <p:transition spd="slow">
    <p:circle/>
  </p:transition>
</p:sld>
</file>

<file path=ppt/slides/slide65.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50530" name="Title 1"/>
          <p:cNvSpPr>
            <a:spLocks noGrp="1"/>
          </p:cNvSpPr>
          <p:nvPr>
            <p:ph type="title"/>
          </p:nvPr>
        </p:nvSpPr>
        <p:spPr>
          <a:xfrm>
            <a:off x="2438400" y="595313"/>
            <a:ext cx="8229600" cy="1143000"/>
          </a:xfrm>
        </p:spPr>
        <p:txBody>
          <a:bodyPr/>
          <a:lstStyle/>
          <a:p>
            <a:pPr eaLnBrk="1" hangingPunct="1"/>
            <a:r>
              <a:rPr lang="en-US" altLang="en-US" sz="4000"/>
              <a:t>Can Penalties for Filing Late be Abated?</a:t>
            </a:r>
          </a:p>
        </p:txBody>
      </p:sp>
      <p:sp>
        <p:nvSpPr>
          <p:cNvPr id="150531" name="Content Placeholder 2"/>
          <p:cNvSpPr>
            <a:spLocks noGrp="1"/>
          </p:cNvSpPr>
          <p:nvPr>
            <p:ph idx="1"/>
          </p:nvPr>
        </p:nvSpPr>
        <p:spPr bwMode="auto">
          <a:xfrm>
            <a:off x="1981200" y="2230439"/>
            <a:ext cx="8229600" cy="3895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b="1" dirty="0">
                <a:solidFill>
                  <a:schemeClr val="bg1"/>
                </a:solidFill>
                <a:latin typeface="Calibri" panose="020F0502020204030204" pitchFamily="34" charset="0"/>
              </a:rPr>
              <a:t>Penalty under section 6652 of the Code. </a:t>
            </a:r>
          </a:p>
          <a:p>
            <a:pPr>
              <a:lnSpc>
                <a:spcPct val="90000"/>
              </a:lnSpc>
              <a:buFont typeface="Symbol" panose="05050102010706020507" pitchFamily="18" charset="2"/>
              <a:buNone/>
            </a:pPr>
            <a:endParaRPr lang="en-US" altLang="en-US" b="1" dirty="0">
              <a:solidFill>
                <a:schemeClr val="bg1"/>
              </a:solidFill>
              <a:latin typeface="Calibri" panose="020F0502020204030204" pitchFamily="34" charset="0"/>
            </a:endParaRPr>
          </a:p>
          <a:p>
            <a:pPr>
              <a:lnSpc>
                <a:spcPct val="90000"/>
              </a:lnSpc>
            </a:pPr>
            <a:r>
              <a:rPr lang="en-US" altLang="en-US" b="1" dirty="0">
                <a:solidFill>
                  <a:schemeClr val="bg1"/>
                </a:solidFill>
                <a:latin typeface="Calibri" panose="020F0502020204030204" pitchFamily="34" charset="0"/>
              </a:rPr>
              <a:t>Request for abatement of penalties </a:t>
            </a:r>
          </a:p>
          <a:p>
            <a:pPr lvl="1">
              <a:lnSpc>
                <a:spcPct val="90000"/>
              </a:lnSpc>
            </a:pPr>
            <a:r>
              <a:rPr lang="en-US" altLang="en-US" sz="3200" b="1" dirty="0">
                <a:solidFill>
                  <a:schemeClr val="bg1"/>
                </a:solidFill>
                <a:latin typeface="Calibri" panose="020F0502020204030204" pitchFamily="34" charset="0"/>
              </a:rPr>
              <a:t>in the form of a written statement</a:t>
            </a:r>
          </a:p>
          <a:p>
            <a:pPr lvl="1">
              <a:lnSpc>
                <a:spcPct val="90000"/>
              </a:lnSpc>
            </a:pPr>
            <a:r>
              <a:rPr lang="en-US" altLang="en-US" sz="3200" b="1" dirty="0">
                <a:solidFill>
                  <a:schemeClr val="bg1"/>
                </a:solidFill>
                <a:latin typeface="Calibri" panose="020F0502020204030204" pitchFamily="34" charset="0"/>
              </a:rPr>
              <a:t> should be made as an attachment to the Form 990</a:t>
            </a:r>
          </a:p>
          <a:p>
            <a:pPr eaLnBrk="1" hangingPunct="1"/>
            <a:endParaRPr lang="en-US" altLang="en-US" dirty="0"/>
          </a:p>
        </p:txBody>
      </p:sp>
      <p:sp>
        <p:nvSpPr>
          <p:cNvPr id="1505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6DAE4B-0879-45DC-8A91-A1380A5ECFF6}" type="slidenum">
              <a:rPr lang="en-US" altLang="en-US" smtClean="0">
                <a:solidFill>
                  <a:srgbClr val="898989"/>
                </a:solidFill>
                <a:latin typeface="Calibri" panose="020F0502020204030204" pitchFamily="34" charset="0"/>
              </a:rPr>
              <a:pPr/>
              <a:t>65</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768125387"/>
      </p:ext>
    </p:extLst>
  </p:cSld>
  <p:clrMapOvr>
    <a:masterClrMapping/>
  </p:clrMapOvr>
  <p:transition spd="slow">
    <p:circle/>
  </p:transition>
</p:sld>
</file>

<file path=ppt/slides/slide66.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54626" name="Title 1"/>
          <p:cNvSpPr>
            <a:spLocks noGrp="1"/>
          </p:cNvSpPr>
          <p:nvPr>
            <p:ph type="title"/>
          </p:nvPr>
        </p:nvSpPr>
        <p:spPr>
          <a:xfrm>
            <a:off x="2325688" y="401638"/>
            <a:ext cx="8229600" cy="1143000"/>
          </a:xfrm>
        </p:spPr>
        <p:txBody>
          <a:bodyPr/>
          <a:lstStyle/>
          <a:p>
            <a:pPr eaLnBrk="1" hangingPunct="1"/>
            <a:r>
              <a:rPr lang="en-US" altLang="en-US"/>
              <a:t>Is your Local an Employer?</a:t>
            </a:r>
          </a:p>
        </p:txBody>
      </p:sp>
      <p:sp>
        <p:nvSpPr>
          <p:cNvPr id="154627" name="Content Placeholder 2"/>
          <p:cNvSpPr>
            <a:spLocks noGrp="1"/>
          </p:cNvSpPr>
          <p:nvPr>
            <p:ph idx="1"/>
          </p:nvPr>
        </p:nvSpPr>
        <p:spPr bwMode="auto">
          <a:xfrm>
            <a:off x="1981200" y="2230439"/>
            <a:ext cx="8229600" cy="3895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solidFill>
                  <a:schemeClr val="bg1"/>
                </a:solidFill>
              </a:rPr>
              <a:t>Do you pay Officers, Stewards, Staff or others </a:t>
            </a:r>
          </a:p>
          <a:p>
            <a:pPr>
              <a:buFontTx/>
              <a:buNone/>
            </a:pPr>
            <a:r>
              <a:rPr lang="en-US" altLang="en-US" sz="2800" dirty="0">
                <a:solidFill>
                  <a:schemeClr val="bg1"/>
                </a:solidFill>
              </a:rPr>
              <a:t>     to perform duties or services for the Local:</a:t>
            </a:r>
          </a:p>
          <a:p>
            <a:pPr lvl="2"/>
            <a:r>
              <a:rPr lang="en-US" altLang="en-US" dirty="0">
                <a:solidFill>
                  <a:schemeClr val="bg1"/>
                </a:solidFill>
              </a:rPr>
              <a:t>Salaries</a:t>
            </a:r>
          </a:p>
          <a:p>
            <a:pPr lvl="2"/>
            <a:r>
              <a:rPr lang="en-US" altLang="en-US" dirty="0">
                <a:solidFill>
                  <a:schemeClr val="bg1"/>
                </a:solidFill>
              </a:rPr>
              <a:t>Payment for Lost Time (LWOP)</a:t>
            </a:r>
          </a:p>
          <a:p>
            <a:pPr lvl="2"/>
            <a:r>
              <a:rPr lang="en-US" altLang="en-US" dirty="0">
                <a:solidFill>
                  <a:schemeClr val="bg1"/>
                </a:solidFill>
              </a:rPr>
              <a:t>Annual Leave Reimbursements </a:t>
            </a:r>
          </a:p>
          <a:p>
            <a:pPr lvl="2"/>
            <a:r>
              <a:rPr lang="en-US" altLang="en-US" dirty="0">
                <a:solidFill>
                  <a:schemeClr val="bg1"/>
                </a:solidFill>
              </a:rPr>
              <a:t>Stipends</a:t>
            </a:r>
            <a:r>
              <a:rPr lang="en-US" altLang="en-US" b="1" dirty="0">
                <a:solidFill>
                  <a:schemeClr val="bg1"/>
                </a:solidFill>
                <a:latin typeface="Arial" panose="020B0604020202020204" pitchFamily="34" charset="0"/>
              </a:rPr>
              <a:t> </a:t>
            </a:r>
          </a:p>
          <a:p>
            <a:pPr lvl="2">
              <a:buFont typeface="Arial" panose="020B0604020202020204" pitchFamily="34" charset="0"/>
              <a:buNone/>
            </a:pPr>
            <a:endParaRPr lang="en-US" altLang="en-US" b="1" dirty="0">
              <a:solidFill>
                <a:schemeClr val="bg1"/>
              </a:solidFill>
              <a:latin typeface="Arial" panose="020B0604020202020204" pitchFamily="34" charset="0"/>
            </a:endParaRPr>
          </a:p>
          <a:p>
            <a:r>
              <a:rPr lang="en-US" altLang="en-US" dirty="0">
                <a:solidFill>
                  <a:schemeClr val="bg1"/>
                </a:solidFill>
                <a:latin typeface="Arial" panose="020B0604020202020204" pitchFamily="34" charset="0"/>
              </a:rPr>
              <a:t>All employers must pay payroll taxes.</a:t>
            </a:r>
          </a:p>
          <a:p>
            <a:pPr eaLnBrk="1" hangingPunct="1"/>
            <a:endParaRPr lang="en-US" altLang="en-US" dirty="0"/>
          </a:p>
        </p:txBody>
      </p:sp>
      <p:sp>
        <p:nvSpPr>
          <p:cNvPr id="154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732888-21CB-4498-A94E-678D5FF12F66}" type="slidenum">
              <a:rPr lang="en-US" altLang="en-US" smtClean="0">
                <a:solidFill>
                  <a:srgbClr val="898989"/>
                </a:solidFill>
                <a:latin typeface="Calibri" panose="020F0502020204030204" pitchFamily="34" charset="0"/>
              </a:rPr>
              <a:pPr/>
              <a:t>66</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4264578550"/>
      </p:ext>
    </p:extLst>
  </p:cSld>
  <p:clrMapOvr>
    <a:masterClrMapping/>
  </p:clrMapOvr>
  <p:transition spd="slow">
    <p:circle/>
  </p:transition>
</p:sld>
</file>

<file path=ppt/slides/slide67.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56674" name="Title 1"/>
          <p:cNvSpPr>
            <a:spLocks noGrp="1"/>
          </p:cNvSpPr>
          <p:nvPr>
            <p:ph type="title"/>
          </p:nvPr>
        </p:nvSpPr>
        <p:spPr>
          <a:xfrm>
            <a:off x="2438400" y="488951"/>
            <a:ext cx="8229600" cy="815975"/>
          </a:xfrm>
        </p:spPr>
        <p:txBody>
          <a:bodyPr/>
          <a:lstStyle/>
          <a:p>
            <a:pPr eaLnBrk="1" hangingPunct="1"/>
            <a:r>
              <a:rPr lang="en-US" altLang="en-US" sz="4000"/>
              <a:t>IRS’s Description of an Employee</a:t>
            </a:r>
            <a:br>
              <a:rPr lang="en-US" altLang="en-US"/>
            </a:br>
            <a:r>
              <a:rPr lang="en-US" altLang="en-US" sz="2000"/>
              <a:t>(only one needs to exist)</a:t>
            </a:r>
          </a:p>
        </p:txBody>
      </p:sp>
      <p:sp>
        <p:nvSpPr>
          <p:cNvPr id="137219" name="Content Placeholder 2"/>
          <p:cNvSpPr>
            <a:spLocks noGrp="1"/>
          </p:cNvSpPr>
          <p:nvPr>
            <p:ph idx="1"/>
          </p:nvPr>
        </p:nvSpPr>
        <p:spPr bwMode="auto">
          <a:xfrm>
            <a:off x="1930400" y="1639889"/>
            <a:ext cx="8229600" cy="47164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2000" dirty="0">
                <a:solidFill>
                  <a:schemeClr val="bg1"/>
                </a:solidFill>
                <a:latin typeface="Calibri" panose="020F0502020204030204" pitchFamily="34" charset="0"/>
              </a:rPr>
              <a:t>Member’s compensation is measured by the hour, week or month rather than by the job</a:t>
            </a:r>
          </a:p>
          <a:p>
            <a:pPr>
              <a:buFont typeface="Arial" panose="020B0604020202020204" pitchFamily="34" charset="0"/>
              <a:buNone/>
              <a:defRPr/>
            </a:pPr>
            <a:endParaRPr lang="en-US" altLang="en-US" sz="2000" dirty="0">
              <a:solidFill>
                <a:schemeClr val="bg1"/>
              </a:solidFill>
              <a:latin typeface="Calibri" panose="020F0502020204030204" pitchFamily="34" charset="0"/>
            </a:endParaRPr>
          </a:p>
          <a:p>
            <a:pPr>
              <a:defRPr/>
            </a:pPr>
            <a:r>
              <a:rPr lang="en-US" altLang="en-US" sz="2000" dirty="0">
                <a:solidFill>
                  <a:schemeClr val="bg1"/>
                </a:solidFill>
                <a:latin typeface="Calibri" panose="020F0502020204030204" pitchFamily="34" charset="0"/>
              </a:rPr>
              <a:t>Performs the services personally, without the ability to delegate the task to somebody else</a:t>
            </a:r>
          </a:p>
          <a:p>
            <a:pPr>
              <a:buFont typeface="Arial" panose="020B0604020202020204" pitchFamily="34" charset="0"/>
              <a:buNone/>
              <a:defRPr/>
            </a:pPr>
            <a:endParaRPr lang="en-US" altLang="en-US" sz="2000" dirty="0">
              <a:solidFill>
                <a:schemeClr val="bg1"/>
              </a:solidFill>
              <a:latin typeface="Calibri" panose="020F0502020204030204" pitchFamily="34" charset="0"/>
            </a:endParaRPr>
          </a:p>
          <a:p>
            <a:pPr>
              <a:defRPr/>
            </a:pPr>
            <a:r>
              <a:rPr lang="en-US" altLang="en-US" sz="2000" dirty="0">
                <a:solidFill>
                  <a:schemeClr val="bg1"/>
                </a:solidFill>
                <a:latin typeface="Calibri" panose="020F0502020204030204" pitchFamily="34" charset="0"/>
              </a:rPr>
              <a:t>Continuing working relationship between the member and the Local</a:t>
            </a:r>
          </a:p>
          <a:p>
            <a:pPr>
              <a:buFont typeface="Arial" panose="020B0604020202020204" pitchFamily="34" charset="0"/>
              <a:buNone/>
              <a:defRPr/>
            </a:pPr>
            <a:endParaRPr lang="en-US" altLang="en-US" sz="2000" dirty="0">
              <a:solidFill>
                <a:schemeClr val="bg1"/>
              </a:solidFill>
              <a:latin typeface="Calibri" panose="020F0502020204030204" pitchFamily="34" charset="0"/>
            </a:endParaRPr>
          </a:p>
          <a:p>
            <a:pPr>
              <a:defRPr/>
            </a:pPr>
            <a:r>
              <a:rPr lang="en-US" altLang="en-US" sz="2000" dirty="0">
                <a:solidFill>
                  <a:schemeClr val="bg1"/>
                </a:solidFill>
                <a:latin typeface="Calibri" panose="020F0502020204030204" pitchFamily="34" charset="0"/>
              </a:rPr>
              <a:t>Local supplies materials or facilities used by the member in performing the services (i.e. office, office supplies, telephone, </a:t>
            </a:r>
            <a:r>
              <a:rPr lang="en-US" altLang="en-US" sz="2000" dirty="0" err="1">
                <a:solidFill>
                  <a:schemeClr val="bg1"/>
                </a:solidFill>
                <a:latin typeface="Calibri" panose="020F0502020204030204" pitchFamily="34" charset="0"/>
              </a:rPr>
              <a:t>etc</a:t>
            </a:r>
            <a:r>
              <a:rPr lang="en-US" altLang="en-US" sz="2000" dirty="0">
                <a:solidFill>
                  <a:schemeClr val="bg1"/>
                </a:solidFill>
                <a:latin typeface="Calibri" panose="020F0502020204030204" pitchFamily="34" charset="0"/>
              </a:rPr>
              <a:t>).</a:t>
            </a:r>
          </a:p>
          <a:p>
            <a:pPr>
              <a:buFont typeface="Arial" panose="020B0604020202020204" pitchFamily="34" charset="0"/>
              <a:buNone/>
              <a:defRPr/>
            </a:pPr>
            <a:endParaRPr lang="en-US" altLang="en-US" sz="2000" dirty="0">
              <a:solidFill>
                <a:schemeClr val="bg1"/>
              </a:solidFill>
              <a:latin typeface="Calibri" panose="020F0502020204030204" pitchFamily="34" charset="0"/>
            </a:endParaRPr>
          </a:p>
          <a:p>
            <a:pPr>
              <a:defRPr/>
            </a:pPr>
            <a:r>
              <a:rPr lang="en-US" altLang="en-US" sz="2000" dirty="0">
                <a:solidFill>
                  <a:schemeClr val="bg1"/>
                </a:solidFill>
                <a:latin typeface="Calibri" panose="020F0502020204030204" pitchFamily="34" charset="0"/>
              </a:rPr>
              <a:t>Local provides instructions or training to the member; and the member performs the service in question solely for the Local (and not for others)</a:t>
            </a:r>
          </a:p>
          <a:p>
            <a:pPr lvl="2">
              <a:buFont typeface="Arial" panose="020B0604020202020204" pitchFamily="34" charset="0"/>
              <a:buNone/>
              <a:defRPr/>
            </a:pPr>
            <a:endParaRPr lang="en-US" altLang="en-US" sz="2000" b="1" dirty="0">
              <a:latin typeface="Arial" panose="020B0604020202020204" pitchFamily="34" charset="0"/>
            </a:endParaRPr>
          </a:p>
          <a:p>
            <a:pPr eaLnBrk="1" hangingPunct="1">
              <a:defRPr/>
            </a:pPr>
            <a:endParaRPr lang="en-US" altLang="en-US" dirty="0"/>
          </a:p>
        </p:txBody>
      </p:sp>
      <p:sp>
        <p:nvSpPr>
          <p:cNvPr id="1566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6DA354-A647-457A-AF5F-EC1A025B6807}" type="slidenum">
              <a:rPr lang="en-US" altLang="en-US" smtClean="0">
                <a:solidFill>
                  <a:srgbClr val="898989"/>
                </a:solidFill>
                <a:latin typeface="Calibri" panose="020F0502020204030204" pitchFamily="34" charset="0"/>
              </a:rPr>
              <a:pPr/>
              <a:t>67</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017426424"/>
      </p:ext>
    </p:extLst>
  </p:cSld>
  <p:clrMapOvr>
    <a:masterClrMapping/>
  </p:clrMapOvr>
  <p:transition spd="slow">
    <p:circle/>
  </p:transition>
</p:sld>
</file>

<file path=ppt/slides/slide68.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58722" name="Content Placeholder 2"/>
          <p:cNvSpPr>
            <a:spLocks noGrp="1"/>
          </p:cNvSpPr>
          <p:nvPr>
            <p:ph idx="1"/>
          </p:nvPr>
        </p:nvSpPr>
        <p:spPr bwMode="auto">
          <a:xfrm>
            <a:off x="1981200" y="1992313"/>
            <a:ext cx="8229600"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chemeClr val="bg1"/>
                </a:solidFill>
                <a:latin typeface="Calibri" panose="020F0502020204030204" pitchFamily="34" charset="0"/>
              </a:rPr>
              <a:t>Annual Financial Report</a:t>
            </a:r>
          </a:p>
          <a:p>
            <a:endParaRPr lang="en-US" altLang="en-US" dirty="0">
              <a:solidFill>
                <a:schemeClr val="bg1"/>
              </a:solidFill>
              <a:latin typeface="Calibri" panose="020F0502020204030204" pitchFamily="34" charset="0"/>
            </a:endParaRPr>
          </a:p>
          <a:p>
            <a:r>
              <a:rPr lang="en-US" altLang="en-US" sz="2800" dirty="0">
                <a:solidFill>
                  <a:schemeClr val="bg1"/>
                </a:solidFill>
                <a:latin typeface="Calibri" panose="020F0502020204030204" pitchFamily="34" charset="0"/>
              </a:rPr>
              <a:t>If your Local has gross receipts of:</a:t>
            </a:r>
          </a:p>
          <a:p>
            <a:pPr lvl="1"/>
            <a:r>
              <a:rPr lang="en-US" altLang="en-US" sz="2000" dirty="0">
                <a:solidFill>
                  <a:schemeClr val="bg1"/>
                </a:solidFill>
                <a:latin typeface="Calibri" panose="020F0502020204030204" pitchFamily="34" charset="0"/>
              </a:rPr>
              <a:t>More than $250,000, you must file an </a:t>
            </a:r>
            <a:r>
              <a:rPr lang="en-US" altLang="en-US" sz="2000" b="1" u="sng" dirty="0">
                <a:solidFill>
                  <a:schemeClr val="bg1"/>
                </a:solidFill>
                <a:latin typeface="Calibri" panose="020F0502020204030204" pitchFamily="34" charset="0"/>
              </a:rPr>
              <a:t>LM-2</a:t>
            </a:r>
            <a:r>
              <a:rPr lang="en-US" altLang="en-US" sz="2000" dirty="0">
                <a:solidFill>
                  <a:schemeClr val="bg1"/>
                </a:solidFill>
                <a:latin typeface="Calibri" panose="020F0502020204030204" pitchFamily="34" charset="0"/>
              </a:rPr>
              <a:t> Report</a:t>
            </a:r>
          </a:p>
          <a:p>
            <a:pPr lvl="1"/>
            <a:r>
              <a:rPr lang="en-US" altLang="en-US" sz="2000" dirty="0">
                <a:solidFill>
                  <a:schemeClr val="bg1"/>
                </a:solidFill>
                <a:latin typeface="Calibri" panose="020F0502020204030204" pitchFamily="34" charset="0"/>
              </a:rPr>
              <a:t>Less than $250,000 and more then $10,000 you must file an </a:t>
            </a:r>
            <a:r>
              <a:rPr lang="en-US" altLang="en-US" sz="2000" b="1" u="sng" dirty="0">
                <a:solidFill>
                  <a:schemeClr val="bg1"/>
                </a:solidFill>
                <a:latin typeface="Calibri" panose="020F0502020204030204" pitchFamily="34" charset="0"/>
              </a:rPr>
              <a:t>LM-3</a:t>
            </a:r>
            <a:r>
              <a:rPr lang="en-US" altLang="en-US" sz="2000" dirty="0">
                <a:solidFill>
                  <a:schemeClr val="bg1"/>
                </a:solidFill>
                <a:latin typeface="Calibri" panose="020F0502020204030204" pitchFamily="34" charset="0"/>
              </a:rPr>
              <a:t> Report</a:t>
            </a:r>
          </a:p>
          <a:p>
            <a:pPr lvl="1"/>
            <a:r>
              <a:rPr lang="en-US" altLang="en-US" sz="2000" dirty="0">
                <a:solidFill>
                  <a:schemeClr val="bg1"/>
                </a:solidFill>
                <a:latin typeface="Calibri" panose="020F0502020204030204" pitchFamily="34" charset="0"/>
              </a:rPr>
              <a:t>Less than $10,000,  you must file an </a:t>
            </a:r>
            <a:r>
              <a:rPr lang="en-US" altLang="en-US" sz="2000" b="1" u="sng" dirty="0">
                <a:solidFill>
                  <a:schemeClr val="bg1"/>
                </a:solidFill>
                <a:latin typeface="Calibri" panose="020F0502020204030204" pitchFamily="34" charset="0"/>
              </a:rPr>
              <a:t>LM-4</a:t>
            </a:r>
            <a:r>
              <a:rPr lang="en-US" altLang="en-US" sz="2000" dirty="0">
                <a:solidFill>
                  <a:schemeClr val="bg1"/>
                </a:solidFill>
                <a:latin typeface="Calibri" panose="020F0502020204030204" pitchFamily="34" charset="0"/>
              </a:rPr>
              <a:t> Report</a:t>
            </a:r>
          </a:p>
          <a:p>
            <a:pPr lvl="1"/>
            <a:r>
              <a:rPr lang="en-US" altLang="en-US" sz="2000" dirty="0">
                <a:solidFill>
                  <a:schemeClr val="bg1"/>
                </a:solidFill>
                <a:latin typeface="Calibri" panose="020F0502020204030204" pitchFamily="34" charset="0"/>
              </a:rPr>
              <a:t>DC Government Locals are not required to file a LM Report with DOL</a:t>
            </a:r>
          </a:p>
          <a:p>
            <a:pPr>
              <a:buFont typeface="Arial" panose="020B0604020202020204" pitchFamily="34" charset="0"/>
              <a:buNone/>
            </a:pPr>
            <a:endParaRPr lang="en-US" altLang="en-US" dirty="0"/>
          </a:p>
        </p:txBody>
      </p:sp>
      <p:sp>
        <p:nvSpPr>
          <p:cNvPr id="1587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14EC03-0453-47CD-B329-CF6FA4EEA123}" type="slidenum">
              <a:rPr lang="en-US" altLang="en-US" smtClean="0">
                <a:solidFill>
                  <a:srgbClr val="898989"/>
                </a:solidFill>
                <a:latin typeface="Calibri" panose="020F0502020204030204" pitchFamily="34" charset="0"/>
              </a:rPr>
              <a:pPr/>
              <a:t>68</a:t>
            </a:fld>
            <a:endParaRPr lang="en-US" altLang="en-US">
              <a:solidFill>
                <a:srgbClr val="898989"/>
              </a:solidFill>
              <a:latin typeface="Calibri" panose="020F0502020204030204" pitchFamily="34" charset="0"/>
            </a:endParaRPr>
          </a:p>
        </p:txBody>
      </p:sp>
      <p:pic>
        <p:nvPicPr>
          <p:cNvPr id="158724" name="Picture 4" descr="DOL Ceal1"/>
          <p:cNvPicPr>
            <a:picLocks noChangeAspect="1" noChangeArrowheads="1"/>
          </p:cNvPicPr>
          <p:nvPr/>
        </p:nvPicPr>
        <p:blipFill>
          <a:blip r:embed="rId3">
            <a:extLst>
              <a:ext uri="{28A0092B-C50C-407E-A947-70E740481C1C}">
                <a14:useLocalDpi xmlns:a14="http://schemas.microsoft.com/office/drawing/2010/main" val="0"/>
              </a:ext>
            </a:extLst>
          </a:blip>
          <a:srcRect l="4411" r="37500"/>
          <a:stretch>
            <a:fillRect/>
          </a:stretch>
        </p:blipFill>
        <p:spPr bwMode="auto">
          <a:xfrm>
            <a:off x="5475288" y="274638"/>
            <a:ext cx="149225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000706"/>
      </p:ext>
    </p:extLst>
  </p:cSld>
  <p:clrMapOvr>
    <a:masterClrMapping/>
  </p:clrMapOvr>
  <p:transition spd="slow">
    <p:circle/>
  </p:transition>
</p:sld>
</file>

<file path=ppt/slides/slide69.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60770" name="Title 3"/>
          <p:cNvSpPr>
            <a:spLocks noGrp="1"/>
          </p:cNvSpPr>
          <p:nvPr>
            <p:ph type="title"/>
          </p:nvPr>
        </p:nvSpPr>
        <p:spPr>
          <a:xfrm>
            <a:off x="2281238" y="401638"/>
            <a:ext cx="8229600" cy="1143000"/>
          </a:xfrm>
        </p:spPr>
        <p:txBody>
          <a:bodyPr/>
          <a:lstStyle/>
          <a:p>
            <a:r>
              <a:rPr lang="en-US" altLang="en-US" sz="4000"/>
              <a:t>When are the Labor Department Reports Due?</a:t>
            </a:r>
          </a:p>
        </p:txBody>
      </p:sp>
      <p:sp>
        <p:nvSpPr>
          <p:cNvPr id="160771" name="Content Placeholder 4"/>
          <p:cNvSpPr>
            <a:spLocks noGrp="1"/>
          </p:cNvSpPr>
          <p:nvPr>
            <p:ph idx="1"/>
          </p:nvPr>
        </p:nvSpPr>
        <p:spPr bwMode="auto">
          <a:xfrm>
            <a:off x="1981200" y="2230439"/>
            <a:ext cx="8229600" cy="3895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z="2800" b="1" dirty="0"/>
          </a:p>
          <a:p>
            <a:r>
              <a:rPr lang="en-US" altLang="en-US" b="1" u="sng" dirty="0">
                <a:solidFill>
                  <a:schemeClr val="bg1"/>
                </a:solidFill>
                <a:latin typeface="Calibri" panose="020F0502020204030204" pitchFamily="34" charset="0"/>
              </a:rPr>
              <a:t>90</a:t>
            </a:r>
            <a:r>
              <a:rPr lang="en-US" altLang="en-US" b="1" dirty="0">
                <a:solidFill>
                  <a:schemeClr val="bg1"/>
                </a:solidFill>
                <a:latin typeface="Calibri" panose="020F0502020204030204" pitchFamily="34" charset="0"/>
              </a:rPr>
              <a:t> </a:t>
            </a:r>
            <a:r>
              <a:rPr lang="en-US" altLang="en-US" dirty="0">
                <a:solidFill>
                  <a:schemeClr val="bg1"/>
                </a:solidFill>
                <a:latin typeface="Calibri" panose="020F0502020204030204" pitchFamily="34" charset="0"/>
              </a:rPr>
              <a:t>days after the Local’s Year End</a:t>
            </a:r>
          </a:p>
          <a:p>
            <a:pPr lvl="1"/>
            <a:r>
              <a:rPr lang="en-US" altLang="en-US" sz="3200" dirty="0">
                <a:solidFill>
                  <a:schemeClr val="bg1"/>
                </a:solidFill>
                <a:latin typeface="Calibri" panose="020F0502020204030204" pitchFamily="34" charset="0"/>
              </a:rPr>
              <a:t>If you are on a Calendar Year this is 3/31</a:t>
            </a:r>
          </a:p>
          <a:p>
            <a:pPr lvl="1"/>
            <a:r>
              <a:rPr lang="en-US" altLang="en-US" sz="3200" dirty="0">
                <a:solidFill>
                  <a:schemeClr val="bg1"/>
                </a:solidFill>
                <a:latin typeface="Calibri" panose="020F0502020204030204" pitchFamily="34" charset="0"/>
              </a:rPr>
              <a:t>If you are on a Fiscal Year, it is 90 days from the close of your Year End</a:t>
            </a:r>
          </a:p>
          <a:p>
            <a:pPr>
              <a:buFont typeface="Arial" panose="020B0604020202020204" pitchFamily="34" charset="0"/>
              <a:buNone/>
            </a:pPr>
            <a:endParaRPr lang="en-US" altLang="en-US" dirty="0"/>
          </a:p>
        </p:txBody>
      </p:sp>
      <p:sp>
        <p:nvSpPr>
          <p:cNvPr id="1607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E8CC3D-C839-45C7-A0B0-86D049BFA8D0}" type="slidenum">
              <a:rPr lang="en-US" altLang="en-US" smtClean="0">
                <a:solidFill>
                  <a:srgbClr val="898989"/>
                </a:solidFill>
                <a:latin typeface="Calibri" panose="020F0502020204030204" pitchFamily="34" charset="0"/>
              </a:rPr>
              <a:pPr/>
              <a:t>69</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937890013"/>
      </p:ext>
    </p:extLst>
  </p:cSld>
  <p:clrMapOvr>
    <a:masterClrMapping/>
  </p:clrMapOvr>
  <p:transition spd="slow">
    <p:circle/>
  </p:transition>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a:solidFill>
                  <a:srgbClr val="FFC000"/>
                </a:solidFill>
              </a:rPr>
              <a:t>INTRODUCTIONS</a:t>
            </a:r>
          </a:p>
        </p:txBody>
      </p:sp>
      <p:sp>
        <p:nvSpPr>
          <p:cNvPr id="3" name="Content Placeholder 2"/>
          <p:cNvSpPr>
            <a:spLocks noGrp="1"/>
          </p:cNvSpPr>
          <p:nvPr>
            <p:ph idx="1"/>
          </p:nvPr>
        </p:nvSpPr>
        <p:spPr/>
        <p:txBody>
          <a:bodyPr/>
          <a:lstStyle/>
          <a:p>
            <a:r>
              <a:rPr lang="en-US" b="1" dirty="0">
                <a:solidFill>
                  <a:srgbClr val="FFC000"/>
                </a:solidFill>
              </a:rPr>
              <a:t>WHAT IS YOUR NAME? </a:t>
            </a:r>
          </a:p>
          <a:p>
            <a:pPr marL="0" indent="0">
              <a:buNone/>
            </a:pPr>
            <a:endParaRPr lang="en-US" b="1" dirty="0">
              <a:solidFill>
                <a:srgbClr val="FFC000"/>
              </a:solidFill>
            </a:endParaRPr>
          </a:p>
          <a:p>
            <a:r>
              <a:rPr lang="en-US" b="1" dirty="0">
                <a:solidFill>
                  <a:srgbClr val="FFC000"/>
                </a:solidFill>
              </a:rPr>
              <a:t>WHAT LOCAL ARE YOU FROM? </a:t>
            </a:r>
          </a:p>
          <a:p>
            <a:pPr marL="0" indent="0">
              <a:buNone/>
            </a:pPr>
            <a:endParaRPr lang="en-US" b="1" dirty="0">
              <a:solidFill>
                <a:srgbClr val="FFC000"/>
              </a:solidFill>
            </a:endParaRPr>
          </a:p>
          <a:p>
            <a:r>
              <a:rPr lang="en-US" b="1" dirty="0">
                <a:solidFill>
                  <a:srgbClr val="FFC000"/>
                </a:solidFill>
              </a:rPr>
              <a:t>WHY DID YOU BECOME A LEADER IN THE UNION?</a:t>
            </a:r>
          </a:p>
        </p:txBody>
      </p:sp>
    </p:spTree>
    <p:extLst>
      <p:ext uri="{BB962C8B-B14F-4D97-AF65-F5344CB8AC3E}">
        <p14:creationId xmlns:p14="http://schemas.microsoft.com/office/powerpoint/2010/main" val="29536933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64866" name="Title 1"/>
          <p:cNvSpPr>
            <a:spLocks noGrp="1"/>
          </p:cNvSpPr>
          <p:nvPr>
            <p:ph type="title"/>
          </p:nvPr>
        </p:nvSpPr>
        <p:spPr>
          <a:xfrm>
            <a:off x="2635250" y="390525"/>
            <a:ext cx="8229600" cy="1143000"/>
          </a:xfrm>
        </p:spPr>
        <p:txBody>
          <a:bodyPr/>
          <a:lstStyle/>
          <a:p>
            <a:pPr eaLnBrk="1" hangingPunct="1"/>
            <a:r>
              <a:rPr lang="en-US" altLang="en-US" sz="4000"/>
              <a:t>Reporting to your Local Membership </a:t>
            </a:r>
          </a:p>
        </p:txBody>
      </p:sp>
      <p:sp>
        <p:nvSpPr>
          <p:cNvPr id="164867" name="Content Placeholder 2"/>
          <p:cNvSpPr>
            <a:spLocks noGrp="1"/>
          </p:cNvSpPr>
          <p:nvPr>
            <p:ph idx="1"/>
          </p:nvPr>
        </p:nvSpPr>
        <p:spPr bwMode="auto">
          <a:xfrm>
            <a:off x="2252664" y="2212975"/>
            <a:ext cx="7958137" cy="3913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solidFill>
                  <a:schemeClr val="bg1"/>
                </a:solidFill>
                <a:latin typeface="Calibri" panose="020F0502020204030204" pitchFamily="34" charset="0"/>
              </a:rPr>
              <a:t>Keep the Membership informed of:</a:t>
            </a:r>
          </a:p>
          <a:p>
            <a:pPr lvl="1"/>
            <a:r>
              <a:rPr lang="en-US" altLang="en-US" dirty="0">
                <a:solidFill>
                  <a:schemeClr val="bg1"/>
                </a:solidFill>
                <a:latin typeface="Calibri" panose="020F0502020204030204" pitchFamily="34" charset="0"/>
              </a:rPr>
              <a:t>All Income received by the Local </a:t>
            </a:r>
          </a:p>
          <a:p>
            <a:pPr lvl="1"/>
            <a:r>
              <a:rPr lang="en-US" altLang="en-US" dirty="0">
                <a:solidFill>
                  <a:schemeClr val="bg1"/>
                </a:solidFill>
                <a:latin typeface="Calibri" panose="020F0502020204030204" pitchFamily="34" charset="0"/>
              </a:rPr>
              <a:t>All Expenditures and Payments</a:t>
            </a:r>
          </a:p>
          <a:p>
            <a:pPr lvl="1"/>
            <a:r>
              <a:rPr lang="en-US" altLang="en-US" dirty="0">
                <a:solidFill>
                  <a:schemeClr val="bg1"/>
                </a:solidFill>
                <a:latin typeface="Calibri" panose="020F0502020204030204" pitchFamily="34" charset="0"/>
              </a:rPr>
              <a:t>All Assets and Accounts</a:t>
            </a:r>
          </a:p>
          <a:p>
            <a:pPr lvl="1"/>
            <a:r>
              <a:rPr lang="en-US" altLang="en-US" dirty="0">
                <a:solidFill>
                  <a:schemeClr val="bg1"/>
                </a:solidFill>
                <a:latin typeface="Calibri" panose="020F0502020204030204" pitchFamily="34" charset="0"/>
              </a:rPr>
              <a:t>The creating and reporting of Budget items</a:t>
            </a:r>
          </a:p>
          <a:p>
            <a:pPr eaLnBrk="1" hangingPunct="1">
              <a:buFont typeface="Arial" panose="020B0604020202020204" pitchFamily="34" charset="0"/>
              <a:buNone/>
            </a:pPr>
            <a:endParaRPr lang="en-US" altLang="en-US" dirty="0"/>
          </a:p>
        </p:txBody>
      </p:sp>
      <p:sp>
        <p:nvSpPr>
          <p:cNvPr id="1648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AED842A-CB95-4A9B-ADB6-1796FFA6E12B}" type="slidenum">
              <a:rPr lang="en-US" altLang="en-US" smtClean="0">
                <a:solidFill>
                  <a:srgbClr val="898989"/>
                </a:solidFill>
                <a:latin typeface="Calibri" panose="020F0502020204030204" pitchFamily="34" charset="0"/>
              </a:rPr>
              <a:pPr/>
              <a:t>70</a:t>
            </a:fld>
            <a:endParaRPr lang="en-US" altLang="en-US">
              <a:solidFill>
                <a:srgbClr val="898989"/>
              </a:solidFill>
              <a:latin typeface="Calibri" panose="020F0502020204030204" pitchFamily="34" charset="0"/>
            </a:endParaRPr>
          </a:p>
        </p:txBody>
      </p:sp>
      <p:pic>
        <p:nvPicPr>
          <p:cNvPr id="164869" name="Picture 4" descr="afge glo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5708650"/>
            <a:ext cx="76517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201765"/>
      </p:ext>
    </p:extLst>
  </p:cSld>
  <p:clrMapOvr>
    <a:masterClrMapping/>
  </p:clrMapOvr>
  <p:transition spd="slow">
    <p:circle/>
  </p:transition>
</p:sld>
</file>

<file path=ppt/slides/slide71.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66914" name="Title 1"/>
          <p:cNvSpPr>
            <a:spLocks noGrp="1"/>
          </p:cNvSpPr>
          <p:nvPr>
            <p:ph type="title"/>
          </p:nvPr>
        </p:nvSpPr>
        <p:spPr>
          <a:xfrm>
            <a:off x="2438400" y="508000"/>
            <a:ext cx="8229600" cy="1143000"/>
          </a:xfrm>
        </p:spPr>
        <p:txBody>
          <a:bodyPr/>
          <a:lstStyle/>
          <a:p>
            <a:pPr eaLnBrk="1" hangingPunct="1"/>
            <a:r>
              <a:rPr lang="en-US" altLang="en-US" sz="4000"/>
              <a:t>Retention of Documents and Other Important Items</a:t>
            </a:r>
          </a:p>
        </p:txBody>
      </p:sp>
      <p:sp>
        <p:nvSpPr>
          <p:cNvPr id="166915" name="Rectangle 3"/>
          <p:cNvSpPr>
            <a:spLocks noGrp="1" noChangeArrowheads="1"/>
          </p:cNvSpPr>
          <p:nvPr>
            <p:ph idx="1"/>
          </p:nvPr>
        </p:nvSpPr>
        <p:spPr bwMode="auto">
          <a:xfrm>
            <a:off x="1930400" y="1902635"/>
            <a:ext cx="8229600" cy="3895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buFont typeface="Symbol" panose="05050102010706020507" pitchFamily="18" charset="2"/>
              <a:buNone/>
            </a:pPr>
            <a:endParaRPr lang="en-US" altLang="en-US" sz="2800" b="1" dirty="0">
              <a:solidFill>
                <a:schemeClr val="bg1"/>
              </a:solidFill>
              <a:latin typeface="Calibri" panose="020F0502020204030204" pitchFamily="34" charset="0"/>
            </a:endParaRPr>
          </a:p>
          <a:p>
            <a:pPr>
              <a:lnSpc>
                <a:spcPct val="80000"/>
              </a:lnSpc>
              <a:buFont typeface="Symbol" panose="05050102010706020507" pitchFamily="18" charset="2"/>
              <a:buNone/>
            </a:pPr>
            <a:r>
              <a:rPr lang="en-US" altLang="en-US" sz="2800" b="1" dirty="0">
                <a:solidFill>
                  <a:schemeClr val="bg1"/>
                </a:solidFill>
                <a:latin typeface="Calibri" panose="020F0502020204030204" pitchFamily="34" charset="0"/>
              </a:rPr>
              <a:t>General Local Files:</a:t>
            </a:r>
          </a:p>
          <a:p>
            <a:pPr>
              <a:lnSpc>
                <a:spcPct val="80000"/>
              </a:lnSpc>
            </a:pPr>
            <a:r>
              <a:rPr lang="en-US" altLang="en-US" sz="2400" dirty="0">
                <a:solidFill>
                  <a:schemeClr val="bg1"/>
                </a:solidFill>
                <a:latin typeface="Calibri" panose="020F0502020204030204" pitchFamily="34" charset="0"/>
              </a:rPr>
              <a:t>By-laws and Amendment----- Permanent</a:t>
            </a:r>
          </a:p>
          <a:p>
            <a:pPr>
              <a:lnSpc>
                <a:spcPct val="80000"/>
              </a:lnSpc>
            </a:pPr>
            <a:r>
              <a:rPr lang="en-US" altLang="en-US" sz="2400" dirty="0">
                <a:solidFill>
                  <a:schemeClr val="bg1"/>
                </a:solidFill>
                <a:latin typeface="Calibri" panose="020F0502020204030204" pitchFamily="34" charset="0"/>
              </a:rPr>
              <a:t>Correspondence --------------- 5 Years</a:t>
            </a:r>
          </a:p>
          <a:p>
            <a:pPr>
              <a:lnSpc>
                <a:spcPct val="80000"/>
              </a:lnSpc>
            </a:pPr>
            <a:r>
              <a:rPr lang="en-US" altLang="en-US" sz="2400" dirty="0">
                <a:solidFill>
                  <a:schemeClr val="bg1"/>
                </a:solidFill>
                <a:latin typeface="Calibri" panose="020F0502020204030204" pitchFamily="34" charset="0"/>
              </a:rPr>
              <a:t>Election Records---------------- 2 Years past the term of office</a:t>
            </a:r>
          </a:p>
          <a:p>
            <a:pPr>
              <a:lnSpc>
                <a:spcPct val="80000"/>
              </a:lnSpc>
            </a:pPr>
            <a:r>
              <a:rPr lang="en-US" altLang="en-US" sz="2400" dirty="0">
                <a:solidFill>
                  <a:schemeClr val="bg1"/>
                </a:solidFill>
                <a:latin typeface="Calibri" panose="020F0502020204030204" pitchFamily="34" charset="0"/>
              </a:rPr>
              <a:t>Local MOUs----------------------Permanent</a:t>
            </a:r>
          </a:p>
          <a:p>
            <a:pPr>
              <a:lnSpc>
                <a:spcPct val="80000"/>
              </a:lnSpc>
            </a:pPr>
            <a:r>
              <a:rPr lang="en-US" altLang="en-US" sz="2400" dirty="0">
                <a:solidFill>
                  <a:schemeClr val="bg1"/>
                </a:solidFill>
                <a:latin typeface="Calibri" panose="020F0502020204030204" pitchFamily="34" charset="0"/>
              </a:rPr>
              <a:t>Minutes of Meetings---------- Permanent</a:t>
            </a:r>
          </a:p>
          <a:p>
            <a:pPr>
              <a:lnSpc>
                <a:spcPct val="80000"/>
              </a:lnSpc>
              <a:buFont typeface="Symbol" panose="05050102010706020507" pitchFamily="18" charset="2"/>
              <a:buNone/>
            </a:pPr>
            <a:r>
              <a:rPr lang="en-US" altLang="en-US" sz="2400" dirty="0">
                <a:solidFill>
                  <a:schemeClr val="bg1"/>
                </a:solidFill>
                <a:latin typeface="Calibri" panose="020F0502020204030204" pitchFamily="34" charset="0"/>
              </a:rPr>
              <a:t>     (Membership &amp; E-Board)</a:t>
            </a:r>
          </a:p>
          <a:p>
            <a:pPr>
              <a:lnSpc>
                <a:spcPct val="80000"/>
              </a:lnSpc>
            </a:pPr>
            <a:r>
              <a:rPr lang="en-US" altLang="en-US" sz="2400" dirty="0">
                <a:solidFill>
                  <a:schemeClr val="bg1"/>
                </a:solidFill>
                <a:latin typeface="Calibri" panose="020F0502020204030204" pitchFamily="34" charset="0"/>
              </a:rPr>
              <a:t>Items that Document the</a:t>
            </a:r>
          </a:p>
          <a:p>
            <a:pPr>
              <a:lnSpc>
                <a:spcPct val="80000"/>
              </a:lnSpc>
              <a:buFont typeface="Symbol" panose="05050102010706020507" pitchFamily="18" charset="2"/>
              <a:buNone/>
            </a:pPr>
            <a:r>
              <a:rPr lang="en-US" altLang="en-US" sz="2400" dirty="0">
                <a:solidFill>
                  <a:schemeClr val="bg1"/>
                </a:solidFill>
                <a:latin typeface="Calibri" panose="020F0502020204030204" pitchFamily="34" charset="0"/>
              </a:rPr>
              <a:t>	Local’s History ------------------ Permanent</a:t>
            </a:r>
          </a:p>
          <a:p>
            <a:pPr>
              <a:lnSpc>
                <a:spcPct val="80000"/>
              </a:lnSpc>
              <a:buFont typeface="Symbol" panose="05050102010706020507" pitchFamily="18" charset="2"/>
              <a:buNone/>
            </a:pPr>
            <a:r>
              <a:rPr lang="en-US" altLang="en-US" sz="2400" dirty="0">
                <a:latin typeface="Arial" panose="020B0604020202020204" pitchFamily="34" charset="0"/>
              </a:rPr>
              <a:t>                                               </a:t>
            </a:r>
          </a:p>
        </p:txBody>
      </p:sp>
      <p:sp>
        <p:nvSpPr>
          <p:cNvPr id="1669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24D720-864F-4BEB-8A92-4A0257AF2216}" type="slidenum">
              <a:rPr lang="en-US" altLang="en-US" smtClean="0">
                <a:solidFill>
                  <a:srgbClr val="898989"/>
                </a:solidFill>
                <a:latin typeface="Calibri" panose="020F0502020204030204" pitchFamily="34" charset="0"/>
              </a:rPr>
              <a:pPr/>
              <a:t>71</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30921415"/>
      </p:ext>
    </p:extLst>
  </p:cSld>
  <p:clrMapOvr>
    <a:masterClrMapping/>
  </p:clrMapOvr>
  <p:transition spd="slow">
    <p:circle/>
  </p:transition>
</p:sld>
</file>

<file path=ppt/slides/slide72.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68962" name="Title 1"/>
          <p:cNvSpPr>
            <a:spLocks noGrp="1"/>
          </p:cNvSpPr>
          <p:nvPr>
            <p:ph type="title"/>
          </p:nvPr>
        </p:nvSpPr>
        <p:spPr>
          <a:xfrm>
            <a:off x="2547938" y="401638"/>
            <a:ext cx="8229600" cy="1143000"/>
          </a:xfrm>
        </p:spPr>
        <p:txBody>
          <a:bodyPr/>
          <a:lstStyle/>
          <a:p>
            <a:pPr eaLnBrk="1" hangingPunct="1"/>
            <a:r>
              <a:rPr lang="en-US" altLang="en-US" sz="4000"/>
              <a:t>Retention of Documents and Other Important Items</a:t>
            </a:r>
          </a:p>
        </p:txBody>
      </p:sp>
      <p:sp>
        <p:nvSpPr>
          <p:cNvPr id="168963" name="Rectangle 3"/>
          <p:cNvSpPr>
            <a:spLocks noGrp="1" noChangeArrowheads="1"/>
          </p:cNvSpPr>
          <p:nvPr>
            <p:ph idx="1"/>
          </p:nvPr>
        </p:nvSpPr>
        <p:spPr bwMode="auto">
          <a:xfrm>
            <a:off x="1762125" y="1773238"/>
            <a:ext cx="8229600" cy="4765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buFont typeface="Symbol" panose="05050102010706020507" pitchFamily="18" charset="2"/>
              <a:buNone/>
            </a:pPr>
            <a:endParaRPr lang="en-US" altLang="en-US" sz="2400" b="1" dirty="0">
              <a:solidFill>
                <a:schemeClr val="bg1"/>
              </a:solidFill>
              <a:latin typeface="Calibri" panose="020F0502020204030204" pitchFamily="34" charset="0"/>
            </a:endParaRPr>
          </a:p>
          <a:p>
            <a:pPr>
              <a:lnSpc>
                <a:spcPct val="80000"/>
              </a:lnSpc>
              <a:buFont typeface="Symbol" panose="05050102010706020507" pitchFamily="18" charset="2"/>
              <a:buNone/>
            </a:pPr>
            <a:r>
              <a:rPr lang="en-US" altLang="en-US" sz="2400" b="1" dirty="0">
                <a:solidFill>
                  <a:schemeClr val="bg1"/>
                </a:solidFill>
                <a:latin typeface="Calibri" panose="020F0502020204030204" pitchFamily="34" charset="0"/>
              </a:rPr>
              <a:t>Local Membership Records:</a:t>
            </a:r>
          </a:p>
          <a:p>
            <a:pPr>
              <a:lnSpc>
                <a:spcPct val="80000"/>
              </a:lnSpc>
              <a:buFont typeface="Symbol" panose="05050102010706020507" pitchFamily="18" charset="2"/>
              <a:buNone/>
            </a:pPr>
            <a:endParaRPr lang="en-US" altLang="en-US" sz="2400" b="1" dirty="0">
              <a:solidFill>
                <a:schemeClr val="bg1"/>
              </a:solidFill>
              <a:latin typeface="Calibri" panose="020F0502020204030204" pitchFamily="34" charset="0"/>
            </a:endParaRPr>
          </a:p>
          <a:p>
            <a:r>
              <a:rPr lang="en-US" altLang="en-US" sz="2400" dirty="0">
                <a:solidFill>
                  <a:schemeClr val="bg1"/>
                </a:solidFill>
                <a:latin typeface="Calibri" panose="020F0502020204030204" pitchFamily="34" charset="0"/>
              </a:rPr>
              <a:t>Dues Deduction Forms (1187, 1188, etc.)---------3 years</a:t>
            </a:r>
          </a:p>
          <a:p>
            <a:r>
              <a:rPr lang="en-US" altLang="en-US" sz="2400" dirty="0">
                <a:solidFill>
                  <a:schemeClr val="bg1"/>
                </a:solidFill>
                <a:latin typeface="Calibri" panose="020F0502020204030204" pitchFamily="34" charset="0"/>
              </a:rPr>
              <a:t>EEO Case Files----------------------------------------5 years</a:t>
            </a:r>
          </a:p>
          <a:p>
            <a:r>
              <a:rPr lang="en-US" altLang="en-US" sz="2400" dirty="0">
                <a:solidFill>
                  <a:schemeClr val="bg1"/>
                </a:solidFill>
                <a:latin typeface="Calibri" panose="020F0502020204030204" pitchFamily="34" charset="0"/>
              </a:rPr>
              <a:t>Grievance Case Files----------------------------------5 years</a:t>
            </a:r>
          </a:p>
          <a:p>
            <a:r>
              <a:rPr lang="en-US" altLang="en-US" sz="2400" dirty="0">
                <a:solidFill>
                  <a:schemeClr val="bg1"/>
                </a:solidFill>
                <a:latin typeface="Calibri" panose="020F0502020204030204" pitchFamily="34" charset="0"/>
              </a:rPr>
              <a:t>MSPB Case Files----------------------------------------- 5 years</a:t>
            </a:r>
          </a:p>
          <a:p>
            <a:r>
              <a:rPr lang="en-US" altLang="en-US" sz="2400" dirty="0">
                <a:solidFill>
                  <a:schemeClr val="bg1"/>
                </a:solidFill>
                <a:latin typeface="Calibri" panose="020F0502020204030204" pitchFamily="34" charset="0"/>
              </a:rPr>
              <a:t>Workers’ Compensation Case Files----------5 years</a:t>
            </a:r>
          </a:p>
          <a:p>
            <a:pPr>
              <a:lnSpc>
                <a:spcPct val="80000"/>
              </a:lnSpc>
              <a:buFont typeface="Arial" panose="020B0604020202020204" pitchFamily="34" charset="0"/>
              <a:buNone/>
            </a:pPr>
            <a:endParaRPr lang="en-US" altLang="en-US" sz="2400" dirty="0"/>
          </a:p>
          <a:p>
            <a:pPr>
              <a:lnSpc>
                <a:spcPct val="80000"/>
              </a:lnSpc>
              <a:buFont typeface="Symbol" panose="05050102010706020507" pitchFamily="18" charset="2"/>
              <a:buNone/>
            </a:pPr>
            <a:r>
              <a:rPr lang="en-US" altLang="en-US" sz="2400" dirty="0">
                <a:latin typeface="Arial" panose="020B0604020202020204" pitchFamily="34" charset="0"/>
              </a:rPr>
              <a:t>                                               </a:t>
            </a:r>
          </a:p>
        </p:txBody>
      </p:sp>
      <p:sp>
        <p:nvSpPr>
          <p:cNvPr id="1689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CB11AE-AA16-4DA2-A292-12ABA8C45533}" type="slidenum">
              <a:rPr lang="en-US" altLang="en-US" smtClean="0">
                <a:solidFill>
                  <a:srgbClr val="898989"/>
                </a:solidFill>
                <a:latin typeface="Calibri" panose="020F0502020204030204" pitchFamily="34" charset="0"/>
              </a:rPr>
              <a:pPr/>
              <a:t>72</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110116548"/>
      </p:ext>
    </p:extLst>
  </p:cSld>
  <p:clrMapOvr>
    <a:masterClrMapping/>
  </p:clrMapOvr>
  <p:transition spd="slow">
    <p:circle/>
  </p:transition>
</p:sld>
</file>

<file path=ppt/slides/slide73.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71010" name="Title 1"/>
          <p:cNvSpPr>
            <a:spLocks noGrp="1"/>
          </p:cNvSpPr>
          <p:nvPr>
            <p:ph type="title"/>
          </p:nvPr>
        </p:nvSpPr>
        <p:spPr>
          <a:xfrm>
            <a:off x="2393950" y="420688"/>
            <a:ext cx="8229600" cy="1143000"/>
          </a:xfrm>
        </p:spPr>
        <p:txBody>
          <a:bodyPr/>
          <a:lstStyle/>
          <a:p>
            <a:pPr eaLnBrk="1" hangingPunct="1"/>
            <a:r>
              <a:rPr lang="en-US" altLang="en-US" sz="4000"/>
              <a:t>Retention of Documents and Other Important Items</a:t>
            </a:r>
          </a:p>
        </p:txBody>
      </p:sp>
      <p:sp>
        <p:nvSpPr>
          <p:cNvPr id="171011" name="Rectangle 3"/>
          <p:cNvSpPr>
            <a:spLocks noGrp="1" noChangeArrowheads="1"/>
          </p:cNvSpPr>
          <p:nvPr>
            <p:ph idx="1"/>
          </p:nvPr>
        </p:nvSpPr>
        <p:spPr bwMode="auto">
          <a:xfrm>
            <a:off x="1981200" y="2230439"/>
            <a:ext cx="8229600" cy="3895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buFont typeface="Symbol" panose="05050102010706020507" pitchFamily="18" charset="2"/>
              <a:buNone/>
            </a:pPr>
            <a:r>
              <a:rPr lang="en-US" altLang="en-US" sz="2400" b="1" dirty="0">
                <a:solidFill>
                  <a:schemeClr val="bg1"/>
                </a:solidFill>
                <a:latin typeface="Calibri" panose="020F0502020204030204" pitchFamily="34" charset="0"/>
              </a:rPr>
              <a:t>Financial Records</a:t>
            </a:r>
          </a:p>
          <a:p>
            <a:pPr>
              <a:lnSpc>
                <a:spcPct val="150000"/>
              </a:lnSpc>
            </a:pPr>
            <a:r>
              <a:rPr lang="en-US" altLang="en-US" sz="2400" dirty="0">
                <a:solidFill>
                  <a:schemeClr val="bg1"/>
                </a:solidFill>
                <a:latin typeface="Calibri" panose="020F0502020204030204" pitchFamily="34" charset="0"/>
              </a:rPr>
              <a:t>Correspondences------------------------------- 5 years</a:t>
            </a:r>
          </a:p>
          <a:p>
            <a:pPr>
              <a:lnSpc>
                <a:spcPct val="150000"/>
              </a:lnSpc>
            </a:pPr>
            <a:r>
              <a:rPr lang="en-US" altLang="en-US" sz="2400" dirty="0">
                <a:solidFill>
                  <a:schemeClr val="bg1"/>
                </a:solidFill>
                <a:latin typeface="Calibri" panose="020F0502020204030204" pitchFamily="34" charset="0"/>
              </a:rPr>
              <a:t>IRS Forms----------------------------------------- 5 years</a:t>
            </a:r>
          </a:p>
          <a:p>
            <a:pPr>
              <a:lnSpc>
                <a:spcPct val="150000"/>
              </a:lnSpc>
            </a:pPr>
            <a:r>
              <a:rPr lang="en-US" altLang="en-US" sz="2400" dirty="0">
                <a:solidFill>
                  <a:schemeClr val="bg1"/>
                </a:solidFill>
                <a:latin typeface="Calibri" panose="020F0502020204030204" pitchFamily="34" charset="0"/>
              </a:rPr>
              <a:t>LM Forms----------------------------------------- 5 years</a:t>
            </a:r>
          </a:p>
          <a:p>
            <a:pPr>
              <a:lnSpc>
                <a:spcPct val="150000"/>
              </a:lnSpc>
            </a:pPr>
            <a:r>
              <a:rPr lang="en-US" altLang="en-US" sz="2400" dirty="0">
                <a:solidFill>
                  <a:schemeClr val="bg1"/>
                </a:solidFill>
                <a:latin typeface="Calibri" panose="020F0502020204030204" pitchFamily="34" charset="0"/>
              </a:rPr>
              <a:t>Financial Statements and Reports---------- Permanent</a:t>
            </a:r>
          </a:p>
          <a:p>
            <a:pPr>
              <a:lnSpc>
                <a:spcPct val="150000"/>
              </a:lnSpc>
            </a:pPr>
            <a:r>
              <a:rPr lang="en-US" altLang="en-US" sz="2400" dirty="0">
                <a:solidFill>
                  <a:schemeClr val="bg1"/>
                </a:solidFill>
                <a:latin typeface="Calibri" panose="020F0502020204030204" pitchFamily="34" charset="0"/>
              </a:rPr>
              <a:t>Officer Bonds------------------------------------ Permanent</a:t>
            </a:r>
          </a:p>
          <a:p>
            <a:pPr>
              <a:lnSpc>
                <a:spcPct val="80000"/>
              </a:lnSpc>
              <a:buFont typeface="Arial" panose="020B0604020202020204" pitchFamily="34" charset="0"/>
              <a:buNone/>
            </a:pPr>
            <a:endParaRPr lang="en-US" altLang="en-US" sz="2400" dirty="0"/>
          </a:p>
        </p:txBody>
      </p:sp>
      <p:sp>
        <p:nvSpPr>
          <p:cNvPr id="171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A5BE04-4361-497E-9670-0F92369DEC7B}" type="slidenum">
              <a:rPr lang="en-US" altLang="en-US" smtClean="0">
                <a:solidFill>
                  <a:srgbClr val="898989"/>
                </a:solidFill>
                <a:latin typeface="Calibri" panose="020F0502020204030204" pitchFamily="34" charset="0"/>
              </a:rPr>
              <a:pPr/>
              <a:t>73</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1724157997"/>
      </p:ext>
    </p:extLst>
  </p:cSld>
  <p:clrMapOvr>
    <a:masterClrMapping/>
  </p:clrMapOvr>
  <p:transition spd="slow">
    <p:circle/>
  </p:transition>
</p:sld>
</file>

<file path=ppt/slides/slide74.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75106" name="Title 1"/>
          <p:cNvSpPr>
            <a:spLocks noGrp="1"/>
          </p:cNvSpPr>
          <p:nvPr>
            <p:ph type="title"/>
          </p:nvPr>
        </p:nvSpPr>
        <p:spPr>
          <a:xfrm>
            <a:off x="2252663" y="401638"/>
            <a:ext cx="8229600" cy="1143000"/>
          </a:xfrm>
        </p:spPr>
        <p:txBody>
          <a:bodyPr/>
          <a:lstStyle/>
          <a:p>
            <a:pPr eaLnBrk="1" hangingPunct="1"/>
            <a:r>
              <a:rPr lang="en-US" altLang="en-US" sz="4000"/>
              <a:t>Payments that are Not-Taxable</a:t>
            </a:r>
          </a:p>
        </p:txBody>
      </p:sp>
      <p:sp>
        <p:nvSpPr>
          <p:cNvPr id="175107" name="Content Placeholder 2"/>
          <p:cNvSpPr>
            <a:spLocks noGrp="1"/>
          </p:cNvSpPr>
          <p:nvPr>
            <p:ph idx="1"/>
          </p:nvPr>
        </p:nvSpPr>
        <p:spPr bwMode="auto">
          <a:xfrm>
            <a:off x="1884363" y="1544638"/>
            <a:ext cx="8229600" cy="3895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chemeClr val="bg1"/>
                </a:solidFill>
                <a:latin typeface="Calibri" panose="020F0502020204030204" pitchFamily="34" charset="0"/>
              </a:rPr>
              <a:t>Business Related Expenses</a:t>
            </a:r>
          </a:p>
          <a:p>
            <a:r>
              <a:rPr lang="en-US" altLang="en-US" dirty="0">
                <a:solidFill>
                  <a:schemeClr val="bg1"/>
                </a:solidFill>
                <a:latin typeface="Calibri" panose="020F0502020204030204" pitchFamily="34" charset="0"/>
              </a:rPr>
              <a:t>Officer Allowances</a:t>
            </a:r>
          </a:p>
          <a:p>
            <a:r>
              <a:rPr lang="en-US" altLang="en-US" dirty="0">
                <a:solidFill>
                  <a:schemeClr val="bg1"/>
                </a:solidFill>
                <a:latin typeface="Calibri" panose="020F0502020204030204" pitchFamily="34" charset="0"/>
              </a:rPr>
              <a:t>Reimbursed Travel Expenses</a:t>
            </a:r>
          </a:p>
          <a:p>
            <a:endParaRPr lang="en-US" altLang="en-US" dirty="0">
              <a:solidFill>
                <a:schemeClr val="bg1"/>
              </a:solidFill>
              <a:latin typeface="Calibri" panose="020F0502020204030204" pitchFamily="34" charset="0"/>
            </a:endParaRPr>
          </a:p>
          <a:p>
            <a:endParaRPr lang="en-US" altLang="en-US" dirty="0"/>
          </a:p>
          <a:p>
            <a:pPr eaLnBrk="1" hangingPunct="1">
              <a:buFont typeface="Arial" panose="020B0604020202020204" pitchFamily="34" charset="0"/>
              <a:buNone/>
            </a:pPr>
            <a:endParaRPr lang="en-US" altLang="en-US" dirty="0"/>
          </a:p>
        </p:txBody>
      </p:sp>
      <p:sp>
        <p:nvSpPr>
          <p:cNvPr id="1751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49BAA0-0A0F-483E-81F4-E24B36378F8E}" type="slidenum">
              <a:rPr lang="en-US" altLang="en-US" smtClean="0">
                <a:solidFill>
                  <a:srgbClr val="898989"/>
                </a:solidFill>
                <a:latin typeface="Calibri" panose="020F0502020204030204" pitchFamily="34" charset="0"/>
              </a:rPr>
              <a:pPr/>
              <a:t>74</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890057656"/>
      </p:ext>
    </p:extLst>
  </p:cSld>
  <p:clrMapOvr>
    <a:masterClrMapping/>
  </p:clrMapOvr>
  <p:transition spd="slow">
    <p:circle/>
  </p:transition>
</p:sld>
</file>

<file path=ppt/slides/slide75.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81250" name="Title 1"/>
          <p:cNvSpPr>
            <a:spLocks noGrp="1"/>
          </p:cNvSpPr>
          <p:nvPr>
            <p:ph type="title"/>
          </p:nvPr>
        </p:nvSpPr>
        <p:spPr>
          <a:xfrm>
            <a:off x="2438400" y="158750"/>
            <a:ext cx="8229600" cy="1143000"/>
          </a:xfrm>
        </p:spPr>
        <p:txBody>
          <a:bodyPr/>
          <a:lstStyle/>
          <a:p>
            <a:pPr algn="l" eaLnBrk="1" hangingPunct="1"/>
            <a:r>
              <a:rPr lang="en-US" altLang="en-US"/>
              <a:t>		IRS 1099 Reporting</a:t>
            </a:r>
          </a:p>
        </p:txBody>
      </p:sp>
      <p:sp>
        <p:nvSpPr>
          <p:cNvPr id="181251" name="Content Placeholder 2"/>
          <p:cNvSpPr>
            <a:spLocks noGrp="1"/>
          </p:cNvSpPr>
          <p:nvPr>
            <p:ph idx="1"/>
          </p:nvPr>
        </p:nvSpPr>
        <p:spPr bwMode="auto">
          <a:xfrm>
            <a:off x="1524000" y="1920876"/>
            <a:ext cx="9144000" cy="4481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b="1" dirty="0">
                <a:solidFill>
                  <a:schemeClr val="bg1"/>
                </a:solidFill>
                <a:latin typeface="Calibri" panose="020F0502020204030204" pitchFamily="34" charset="0"/>
              </a:rPr>
              <a:t>Non-payroll payment that exceeds </a:t>
            </a:r>
            <a:r>
              <a:rPr lang="en-US" altLang="en-US" sz="2800" b="1" u="sng" dirty="0">
                <a:solidFill>
                  <a:schemeClr val="bg1"/>
                </a:solidFill>
                <a:latin typeface="Calibri" panose="020F0502020204030204" pitchFamily="34" charset="0"/>
              </a:rPr>
              <a:t>$600.00 </a:t>
            </a:r>
            <a:r>
              <a:rPr lang="en-US" altLang="en-US" sz="2800" b="1" dirty="0">
                <a:solidFill>
                  <a:schemeClr val="bg1"/>
                </a:solidFill>
                <a:latin typeface="Calibri" panose="020F0502020204030204" pitchFamily="34" charset="0"/>
              </a:rPr>
              <a:t> </a:t>
            </a:r>
          </a:p>
          <a:p>
            <a:pPr eaLnBrk="1" hangingPunct="1">
              <a:buFont typeface="Arial" panose="020B0604020202020204" pitchFamily="34" charset="0"/>
              <a:buNone/>
            </a:pPr>
            <a:endParaRPr lang="en-US" altLang="en-US" sz="1000" b="1" dirty="0">
              <a:solidFill>
                <a:schemeClr val="bg1"/>
              </a:solidFill>
              <a:latin typeface="Calibri" panose="020F0502020204030204" pitchFamily="34" charset="0"/>
            </a:endParaRPr>
          </a:p>
          <a:p>
            <a:pPr eaLnBrk="1" hangingPunct="1"/>
            <a:r>
              <a:rPr lang="en-US" altLang="en-US" sz="2800" b="1" dirty="0">
                <a:solidFill>
                  <a:schemeClr val="bg1"/>
                </a:solidFill>
                <a:latin typeface="Calibri" panose="020F0502020204030204" pitchFamily="34" charset="0"/>
              </a:rPr>
              <a:t>Types of Payment that Require a 1099</a:t>
            </a:r>
          </a:p>
          <a:p>
            <a:pPr lvl="1" eaLnBrk="1" hangingPunct="1"/>
            <a:r>
              <a:rPr lang="en-US" altLang="en-US" sz="2400" b="1" dirty="0">
                <a:solidFill>
                  <a:schemeClr val="bg1"/>
                </a:solidFill>
                <a:latin typeface="Calibri" panose="020F0502020204030204" pitchFamily="34" charset="0"/>
              </a:rPr>
              <a:t>Membership recruitment payments made to a member or officer</a:t>
            </a:r>
          </a:p>
          <a:p>
            <a:pPr lvl="1" eaLnBrk="1" hangingPunct="1">
              <a:buFont typeface="Arial" panose="020B0604020202020204" pitchFamily="34" charset="0"/>
              <a:buNone/>
            </a:pPr>
            <a:endParaRPr lang="en-US" altLang="en-US" sz="1000" b="1" dirty="0">
              <a:solidFill>
                <a:schemeClr val="bg1"/>
              </a:solidFill>
              <a:latin typeface="Calibri" panose="020F0502020204030204" pitchFamily="34" charset="0"/>
            </a:endParaRPr>
          </a:p>
          <a:p>
            <a:pPr lvl="1" eaLnBrk="1" hangingPunct="1"/>
            <a:r>
              <a:rPr lang="en-US" altLang="en-US" sz="2400" b="1" dirty="0">
                <a:solidFill>
                  <a:schemeClr val="bg1"/>
                </a:solidFill>
                <a:latin typeface="Calibri" panose="020F0502020204030204" pitchFamily="34" charset="0"/>
              </a:rPr>
              <a:t>Payments made for services performed by arbitrators, accountants, legal services, consultants, etc.</a:t>
            </a:r>
          </a:p>
          <a:p>
            <a:pPr lvl="1" eaLnBrk="1" hangingPunct="1">
              <a:buFont typeface="Arial" panose="020B0604020202020204" pitchFamily="34" charset="0"/>
              <a:buNone/>
            </a:pPr>
            <a:endParaRPr lang="en-US" altLang="en-US" sz="1000" b="1" dirty="0">
              <a:solidFill>
                <a:schemeClr val="bg1"/>
              </a:solidFill>
              <a:latin typeface="Calibri" panose="020F0502020204030204" pitchFamily="34" charset="0"/>
            </a:endParaRPr>
          </a:p>
          <a:p>
            <a:pPr lvl="1" eaLnBrk="1" hangingPunct="1"/>
            <a:r>
              <a:rPr lang="en-US" altLang="en-US" sz="2400" b="1" dirty="0">
                <a:solidFill>
                  <a:schemeClr val="bg1"/>
                </a:solidFill>
                <a:latin typeface="Calibri" panose="020F0502020204030204" pitchFamily="34" charset="0"/>
              </a:rPr>
              <a:t>Items or equipment purchased for the officers or members (i.e. personal cell phones, laptops, etc.)</a:t>
            </a:r>
          </a:p>
        </p:txBody>
      </p:sp>
      <p:sp>
        <p:nvSpPr>
          <p:cNvPr id="1812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C64950-BA53-4FEB-AAFB-BF8BA185D5CB}" type="slidenum">
              <a:rPr lang="en-US" altLang="en-US" b="1" smtClean="0">
                <a:solidFill>
                  <a:srgbClr val="FFFF00"/>
                </a:solidFill>
                <a:latin typeface="Calibri" panose="020F0502020204030204" pitchFamily="34" charset="0"/>
              </a:rPr>
              <a:pPr/>
              <a:t>75</a:t>
            </a:fld>
            <a:endParaRPr lang="en-US" altLang="en-US" b="1">
              <a:solidFill>
                <a:srgbClr val="FFFF00"/>
              </a:solidFill>
              <a:latin typeface="Calibri" panose="020F0502020204030204" pitchFamily="34" charset="0"/>
            </a:endParaRPr>
          </a:p>
        </p:txBody>
      </p:sp>
    </p:spTree>
    <p:extLst>
      <p:ext uri="{BB962C8B-B14F-4D97-AF65-F5344CB8AC3E}">
        <p14:creationId xmlns:p14="http://schemas.microsoft.com/office/powerpoint/2010/main" val="200208956"/>
      </p:ext>
    </p:extLst>
  </p:cSld>
  <p:clrMapOvr>
    <a:masterClrMapping/>
  </p:clrMapOvr>
  <p:transition spd="slow">
    <p:circle/>
  </p:transition>
</p:sld>
</file>

<file path=ppt/slides/slide76.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87394" name="Title 1"/>
          <p:cNvSpPr>
            <a:spLocks noGrp="1"/>
          </p:cNvSpPr>
          <p:nvPr>
            <p:ph type="title"/>
          </p:nvPr>
        </p:nvSpPr>
        <p:spPr>
          <a:xfrm>
            <a:off x="2438400" y="304800"/>
            <a:ext cx="8229600" cy="1143000"/>
          </a:xfrm>
        </p:spPr>
        <p:txBody>
          <a:bodyPr/>
          <a:lstStyle/>
          <a:p>
            <a:pPr eaLnBrk="1" hangingPunct="1"/>
            <a:r>
              <a:rPr lang="en-US" altLang="en-US"/>
              <a:t>AFGE Local’s Financial System</a:t>
            </a:r>
          </a:p>
        </p:txBody>
      </p:sp>
      <p:sp>
        <p:nvSpPr>
          <p:cNvPr id="187395" name="Content Placeholder 2"/>
          <p:cNvSpPr>
            <a:spLocks noGrp="1"/>
          </p:cNvSpPr>
          <p:nvPr>
            <p:ph idx="1"/>
          </p:nvPr>
        </p:nvSpPr>
        <p:spPr bwMode="auto">
          <a:xfrm>
            <a:off x="2851150" y="2460626"/>
            <a:ext cx="6738938" cy="3895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bg1"/>
                </a:solidFill>
                <a:latin typeface="Calibri" panose="020F0502020204030204" pitchFamily="34" charset="0"/>
              </a:rPr>
              <a:t>Quick Books Pro</a:t>
            </a:r>
          </a:p>
          <a:p>
            <a:pPr eaLnBrk="1" hangingPunct="1"/>
            <a:r>
              <a:rPr lang="en-US" altLang="en-US" dirty="0">
                <a:solidFill>
                  <a:schemeClr val="bg1"/>
                </a:solidFill>
                <a:latin typeface="Calibri" panose="020F0502020204030204" pitchFamily="34" charset="0"/>
              </a:rPr>
              <a:t>Training Available</a:t>
            </a:r>
          </a:p>
          <a:p>
            <a:pPr lvl="1" eaLnBrk="1" hangingPunct="1">
              <a:buFont typeface="Arial" panose="020B0604020202020204" pitchFamily="34" charset="0"/>
              <a:buNone/>
            </a:pPr>
            <a:endParaRPr lang="en-US" altLang="en-US" dirty="0"/>
          </a:p>
        </p:txBody>
      </p:sp>
      <p:sp>
        <p:nvSpPr>
          <p:cNvPr id="1873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C40F57-2295-4314-9CDD-CAB74834707E}" type="slidenum">
              <a:rPr lang="en-US" altLang="en-US" smtClean="0">
                <a:solidFill>
                  <a:srgbClr val="898989"/>
                </a:solidFill>
                <a:latin typeface="Calibri" panose="020F0502020204030204" pitchFamily="34" charset="0"/>
              </a:rPr>
              <a:pPr/>
              <a:t>76</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66145689"/>
      </p:ext>
    </p:extLst>
  </p:cSld>
  <p:clrMapOvr>
    <a:masterClrMapping/>
  </p:clrMapOvr>
  <p:transition spd="slow">
    <p:circle/>
  </p:transition>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27533" y="1778000"/>
            <a:ext cx="8498971" cy="1460195"/>
          </a:xfrm>
        </p:spPr>
        <p:txBody>
          <a:bodyPr>
            <a:noAutofit/>
          </a:bodyPr>
          <a:lstStyle/>
          <a:p>
            <a:pPr algn="l"/>
            <a:r>
              <a:rPr lang="en-US" sz="7200" dirty="0">
                <a:solidFill>
                  <a:srgbClr val="003399"/>
                </a:solidFill>
                <a:latin typeface="+mn-lt"/>
                <a:cs typeface="Arial" panose="020B0604020202020204" pitchFamily="34" charset="0"/>
              </a:rPr>
              <a:t>Officer Leadership Skills 101</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762" t="1963" r="25397" b="6626"/>
          <a:stretch/>
        </p:blipFill>
        <p:spPr>
          <a:xfrm>
            <a:off x="1062356" y="4286053"/>
            <a:ext cx="2043451" cy="173293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6590" t="44122" b="8208"/>
          <a:stretch/>
        </p:blipFill>
        <p:spPr>
          <a:xfrm>
            <a:off x="3971357" y="4278870"/>
            <a:ext cx="2021170" cy="1739981"/>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382" t="10005" r="-382" b="33338"/>
          <a:stretch/>
        </p:blipFill>
        <p:spPr>
          <a:xfrm>
            <a:off x="9753700" y="4286053"/>
            <a:ext cx="2034287" cy="1729276"/>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13835" t="9905" r="17270"/>
          <a:stretch/>
        </p:blipFill>
        <p:spPr>
          <a:xfrm>
            <a:off x="6865886" y="4281748"/>
            <a:ext cx="2022266" cy="1733581"/>
          </a:xfrm>
          <a:prstGeom prst="rect">
            <a:avLst/>
          </a:prstGeom>
        </p:spPr>
      </p:pic>
    </p:spTree>
    <p:extLst>
      <p:ext uri="{BB962C8B-B14F-4D97-AF65-F5344CB8AC3E}">
        <p14:creationId xmlns:p14="http://schemas.microsoft.com/office/powerpoint/2010/main" val="38225703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1114" y="1323067"/>
            <a:ext cx="10515600" cy="3248933"/>
          </a:xfrm>
        </p:spPr>
        <p:txBody>
          <a:bodyPr>
            <a:normAutofit/>
          </a:bodyPr>
          <a:lstStyle/>
          <a:p>
            <a:pPr algn="ctr"/>
            <a:r>
              <a:rPr lang="en-US" sz="6600" b="1" dirty="0">
                <a:solidFill>
                  <a:srgbClr val="FFC000"/>
                </a:solidFill>
              </a:rPr>
              <a:t>What skills are needed to be an effective leader? </a:t>
            </a:r>
          </a:p>
        </p:txBody>
      </p:sp>
    </p:spTree>
    <p:extLst>
      <p:ext uri="{BB962C8B-B14F-4D97-AF65-F5344CB8AC3E}">
        <p14:creationId xmlns:p14="http://schemas.microsoft.com/office/powerpoint/2010/main" val="4892539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1114" y="1323067"/>
            <a:ext cx="10515600" cy="3248933"/>
          </a:xfrm>
        </p:spPr>
        <p:txBody>
          <a:bodyPr>
            <a:normAutofit/>
          </a:bodyPr>
          <a:lstStyle/>
          <a:p>
            <a:pPr algn="ctr"/>
            <a:r>
              <a:rPr lang="en-US" sz="6600" b="1" dirty="0">
                <a:solidFill>
                  <a:srgbClr val="FFC000"/>
                </a:solidFill>
              </a:rPr>
              <a:t>What are some qualities of an effective leader? </a:t>
            </a:r>
          </a:p>
        </p:txBody>
      </p:sp>
    </p:spTree>
    <p:extLst>
      <p:ext uri="{BB962C8B-B14F-4D97-AF65-F5344CB8AC3E}">
        <p14:creationId xmlns:p14="http://schemas.microsoft.com/office/powerpoint/2010/main" val="2112057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6000" b="1" dirty="0">
                <a:solidFill>
                  <a:schemeClr val="accent4"/>
                </a:solidFill>
                <a:latin typeface="+mn-lt"/>
              </a:rPr>
              <a:t>….Building Strong Locals </a:t>
            </a:r>
          </a:p>
        </p:txBody>
      </p:sp>
      <p:sp>
        <p:nvSpPr>
          <p:cNvPr id="3" name="Content Placeholder 2"/>
          <p:cNvSpPr>
            <a:spLocks noGrp="1"/>
          </p:cNvSpPr>
          <p:nvPr>
            <p:ph idx="1"/>
          </p:nvPr>
        </p:nvSpPr>
        <p:spPr/>
        <p:txBody>
          <a:bodyPr/>
          <a:lstStyle/>
          <a:p>
            <a:r>
              <a:rPr lang="en-US" sz="3600" dirty="0">
                <a:solidFill>
                  <a:schemeClr val="bg1"/>
                </a:solidFill>
              </a:rPr>
              <a:t>This is the primary goal of the Local Union Officer</a:t>
            </a:r>
          </a:p>
          <a:p>
            <a:pPr marL="0" indent="0">
              <a:buNone/>
            </a:pPr>
            <a:endParaRPr lang="en-US" sz="3600" dirty="0">
              <a:solidFill>
                <a:schemeClr val="bg1"/>
              </a:solidFill>
            </a:endParaRPr>
          </a:p>
          <a:p>
            <a:r>
              <a:rPr lang="en-US" sz="3600" dirty="0">
                <a:solidFill>
                  <a:schemeClr val="bg1"/>
                </a:solidFill>
              </a:rPr>
              <a:t>The strength of AFGE is based on the strength of the Locals</a:t>
            </a:r>
          </a:p>
          <a:p>
            <a:pPr marL="0" indent="0">
              <a:buNone/>
            </a:pPr>
            <a:endParaRPr lang="en-US" sz="3600" dirty="0">
              <a:solidFill>
                <a:schemeClr val="bg1"/>
              </a:solidFill>
            </a:endParaRPr>
          </a:p>
          <a:p>
            <a:r>
              <a:rPr lang="en-US" sz="3600" dirty="0">
                <a:solidFill>
                  <a:schemeClr val="bg1"/>
                </a:solidFill>
              </a:rPr>
              <a:t>Big Enough to Win!</a:t>
            </a:r>
            <a:endParaRPr lang="en-US" dirty="0"/>
          </a:p>
          <a:p>
            <a:endParaRPr lang="en-US" dirty="0"/>
          </a:p>
          <a:p>
            <a:endParaRPr lang="en-US" dirty="0"/>
          </a:p>
        </p:txBody>
      </p:sp>
    </p:spTree>
    <p:extLst>
      <p:ext uri="{BB962C8B-B14F-4D97-AF65-F5344CB8AC3E}">
        <p14:creationId xmlns:p14="http://schemas.microsoft.com/office/powerpoint/2010/main" val="35422153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05826"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05063" y="1487488"/>
            <a:ext cx="7135813" cy="4687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7" name="Title 2"/>
          <p:cNvSpPr>
            <a:spLocks noGrp="1"/>
          </p:cNvSpPr>
          <p:nvPr>
            <p:ph type="title"/>
          </p:nvPr>
        </p:nvSpPr>
        <p:spPr>
          <a:xfrm>
            <a:off x="1628685" y="163512"/>
            <a:ext cx="8229600" cy="1143000"/>
          </a:xfrm>
        </p:spPr>
        <p:txBody>
          <a:bodyPr/>
          <a:lstStyle/>
          <a:p>
            <a:r>
              <a:rPr lang="en-US" altLang="en-US" dirty="0" err="1"/>
              <a:t>Eisenhowers</a:t>
            </a:r>
            <a:r>
              <a:rPr lang="en-US" altLang="en-US" dirty="0"/>
              <a:t> Urgent Important </a:t>
            </a:r>
          </a:p>
        </p:txBody>
      </p:sp>
      <p:sp>
        <p:nvSpPr>
          <p:cNvPr id="2058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E451AE-1938-45C5-ABC0-BF4986A7A513}" type="slidenum">
              <a:rPr lang="en-US" altLang="en-US" smtClean="0">
                <a:solidFill>
                  <a:srgbClr val="FFFF00"/>
                </a:solidFill>
                <a:latin typeface="Calibri" panose="020F0502020204030204" pitchFamily="34" charset="0"/>
              </a:rPr>
              <a:pPr/>
              <a:t>80</a:t>
            </a:fld>
            <a:endParaRPr lang="en-US" altLang="en-US">
              <a:solidFill>
                <a:srgbClr val="FFFF00"/>
              </a:solidFill>
              <a:latin typeface="Calibri" panose="020F0502020204030204" pitchFamily="34" charset="0"/>
            </a:endParaRPr>
          </a:p>
        </p:txBody>
      </p:sp>
    </p:spTree>
    <p:extLst>
      <p:ext uri="{BB962C8B-B14F-4D97-AF65-F5344CB8AC3E}">
        <p14:creationId xmlns:p14="http://schemas.microsoft.com/office/powerpoint/2010/main" val="2389186612"/>
      </p:ext>
    </p:extLst>
  </p:cSld>
  <p:clrMapOvr>
    <a:masterClrMapping/>
  </p:clrMapOvr>
  <p:transition spd="slow">
    <p:circle/>
  </p:transition>
</p:sld>
</file>

<file path=ppt/slides/slide8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9868" y="519905"/>
            <a:ext cx="7344482" cy="5508362"/>
          </a:xfrm>
          <a:prstGeom prst="rect">
            <a:avLst/>
          </a:prstGeom>
          <a:ln>
            <a:noFill/>
          </a:ln>
          <a:effectLst>
            <a:softEdge rad="112500"/>
          </a:effectLst>
        </p:spPr>
      </p:pic>
    </p:spTree>
    <p:extLst>
      <p:ext uri="{BB962C8B-B14F-4D97-AF65-F5344CB8AC3E}">
        <p14:creationId xmlns:p14="http://schemas.microsoft.com/office/powerpoint/2010/main" val="39087577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07874" name="Content Placeholder 4"/>
          <p:cNvPicPr>
            <a:picLocks noGrp="1" noChangeAspect="1"/>
          </p:cNvPicPr>
          <p:nvPr>
            <p:ph idx="1"/>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999411" y="156104"/>
            <a:ext cx="8160589" cy="6565372"/>
          </a:xfrm>
          <a:prstGeom prst="rect">
            <a:avLst/>
          </a:prstGeom>
          <a:ln w="9525">
            <a:solidFill>
              <a:srgbClr val="000000"/>
            </a:solidFill>
            <a:miter lim="800000"/>
            <a:headEnd/>
            <a:tailEnd/>
          </a:ln>
          <a:effectLst>
            <a:softEdge rad="112500"/>
          </a:effectLst>
          <a:extLst>
            <a:ext uri="{909E8E84-426E-40DD-AFC4-6F175D3DCCD1}">
              <a14:hiddenFill xmlns:a14="http://schemas.microsoft.com/office/drawing/2010/main">
                <a:solidFill>
                  <a:srgbClr val="FFFFFF"/>
                </a:solidFill>
              </a14:hiddenFill>
            </a:ext>
          </a:extLst>
        </p:spPr>
      </p:pic>
      <p:sp>
        <p:nvSpPr>
          <p:cNvPr id="2078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E855EF-8C0F-4FB3-9DE2-0E5BF59C2267}" type="slidenum">
              <a:rPr lang="en-US" altLang="en-US" smtClean="0">
                <a:solidFill>
                  <a:srgbClr val="FFFF00"/>
                </a:solidFill>
                <a:latin typeface="Calibri" panose="020F0502020204030204" pitchFamily="34" charset="0"/>
              </a:rPr>
              <a:pPr/>
              <a:t>82</a:t>
            </a:fld>
            <a:endParaRPr lang="en-US" altLang="en-US">
              <a:solidFill>
                <a:srgbClr val="FFFF00"/>
              </a:solidFill>
              <a:latin typeface="Calibri" panose="020F0502020204030204" pitchFamily="34" charset="0"/>
            </a:endParaRPr>
          </a:p>
        </p:txBody>
      </p:sp>
    </p:spTree>
    <p:extLst>
      <p:ext uri="{BB962C8B-B14F-4D97-AF65-F5344CB8AC3E}">
        <p14:creationId xmlns:p14="http://schemas.microsoft.com/office/powerpoint/2010/main" val="1822258907"/>
      </p:ext>
    </p:extLst>
  </p:cSld>
  <p:clrMapOvr>
    <a:masterClrMapping/>
  </p:clrMapOvr>
  <p:transition spd="slow">
    <p:circle/>
  </p:transition>
</p:sld>
</file>

<file path=ppt/slides/slide8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4113" y="1175512"/>
            <a:ext cx="6428566" cy="4968179"/>
          </a:xfrm>
        </p:spPr>
      </p:pic>
      <p:sp>
        <p:nvSpPr>
          <p:cNvPr id="7" name="TextBox 6"/>
          <p:cNvSpPr txBox="1"/>
          <p:nvPr/>
        </p:nvSpPr>
        <p:spPr>
          <a:xfrm>
            <a:off x="1745905" y="0"/>
            <a:ext cx="7504982" cy="830997"/>
          </a:xfrm>
          <a:prstGeom prst="rect">
            <a:avLst/>
          </a:prstGeom>
          <a:noFill/>
        </p:spPr>
        <p:txBody>
          <a:bodyPr wrap="square" rtlCol="0">
            <a:spAutoFit/>
          </a:bodyPr>
          <a:lstStyle/>
          <a:p>
            <a:pPr algn="ctr"/>
            <a:r>
              <a:rPr lang="en-US" sz="4800" b="1" dirty="0">
                <a:solidFill>
                  <a:srgbClr val="FFC000"/>
                </a:solidFill>
              </a:rPr>
              <a:t>Strategic Planning</a:t>
            </a:r>
          </a:p>
        </p:txBody>
      </p:sp>
    </p:spTree>
    <p:extLst>
      <p:ext uri="{BB962C8B-B14F-4D97-AF65-F5344CB8AC3E}">
        <p14:creationId xmlns:p14="http://schemas.microsoft.com/office/powerpoint/2010/main" val="21844244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43202564"/>
              </p:ext>
            </p:extLst>
          </p:nvPr>
        </p:nvGraphicFramePr>
        <p:xfrm>
          <a:off x="2394284" y="1089843"/>
          <a:ext cx="8061158" cy="5195382"/>
        </p:xfrm>
        <a:graphic>
          <a:graphicData uri="http://schemas.openxmlformats.org/drawingml/2006/table">
            <a:tbl>
              <a:tblPr firstRow="1" firstCol="1" bandRow="1">
                <a:tableStyleId>{5C22544A-7EE6-4342-B048-85BDC9FD1C3A}</a:tableStyleId>
              </a:tblPr>
              <a:tblGrid>
                <a:gridCol w="2117558">
                  <a:extLst>
                    <a:ext uri="{9D8B030D-6E8A-4147-A177-3AD203B41FA5}">
                      <a16:colId xmlns:a16="http://schemas.microsoft.com/office/drawing/2014/main" val="2486751104"/>
                    </a:ext>
                  </a:extLst>
                </a:gridCol>
                <a:gridCol w="1275347">
                  <a:extLst>
                    <a:ext uri="{9D8B030D-6E8A-4147-A177-3AD203B41FA5}">
                      <a16:colId xmlns:a16="http://schemas.microsoft.com/office/drawing/2014/main" val="3695580564"/>
                    </a:ext>
                  </a:extLst>
                </a:gridCol>
                <a:gridCol w="1431758">
                  <a:extLst>
                    <a:ext uri="{9D8B030D-6E8A-4147-A177-3AD203B41FA5}">
                      <a16:colId xmlns:a16="http://schemas.microsoft.com/office/drawing/2014/main" val="2803198492"/>
                    </a:ext>
                  </a:extLst>
                </a:gridCol>
                <a:gridCol w="1792706">
                  <a:extLst>
                    <a:ext uri="{9D8B030D-6E8A-4147-A177-3AD203B41FA5}">
                      <a16:colId xmlns:a16="http://schemas.microsoft.com/office/drawing/2014/main" val="83389589"/>
                    </a:ext>
                  </a:extLst>
                </a:gridCol>
                <a:gridCol w="1443789">
                  <a:extLst>
                    <a:ext uri="{9D8B030D-6E8A-4147-A177-3AD203B41FA5}">
                      <a16:colId xmlns:a16="http://schemas.microsoft.com/office/drawing/2014/main" val="3531545539"/>
                    </a:ext>
                  </a:extLst>
                </a:gridCol>
              </a:tblGrid>
              <a:tr h="476879">
                <a:tc>
                  <a:txBody>
                    <a:bodyPr/>
                    <a:lstStyle/>
                    <a:p>
                      <a:pPr marL="0" marR="0" algn="ctr">
                        <a:lnSpc>
                          <a:spcPct val="107000"/>
                        </a:lnSpc>
                        <a:spcBef>
                          <a:spcPts val="0"/>
                        </a:spcBef>
                        <a:spcAft>
                          <a:spcPts val="0"/>
                        </a:spcAft>
                      </a:pPr>
                      <a:r>
                        <a:rPr lang="en-US" sz="1400" u="sng" dirty="0">
                          <a:effectLst/>
                        </a:rPr>
                        <a:t>GOAL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tc>
                  <a:txBody>
                    <a:bodyPr/>
                    <a:lstStyle/>
                    <a:p>
                      <a:pPr marL="0" marR="0" algn="ctr">
                        <a:lnSpc>
                          <a:spcPct val="107000"/>
                        </a:lnSpc>
                        <a:spcBef>
                          <a:spcPts val="0"/>
                        </a:spcBef>
                        <a:spcAft>
                          <a:spcPts val="0"/>
                        </a:spcAft>
                      </a:pPr>
                      <a:r>
                        <a:rPr lang="en-US" sz="1400" u="sng">
                          <a:effectLst/>
                        </a:rPr>
                        <a:t>ACTION TO BE TAKEN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tc>
                  <a:txBody>
                    <a:bodyPr/>
                    <a:lstStyle/>
                    <a:p>
                      <a:pPr marL="0" marR="0" algn="ctr">
                        <a:lnSpc>
                          <a:spcPct val="107000"/>
                        </a:lnSpc>
                        <a:spcBef>
                          <a:spcPts val="0"/>
                        </a:spcBef>
                        <a:spcAft>
                          <a:spcPts val="0"/>
                        </a:spcAft>
                      </a:pPr>
                      <a:r>
                        <a:rPr lang="en-US" sz="1400" u="sng" dirty="0">
                          <a:effectLst/>
                        </a:rPr>
                        <a:t>POINT PERSON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tc>
                  <a:txBody>
                    <a:bodyPr/>
                    <a:lstStyle/>
                    <a:p>
                      <a:pPr marL="0" marR="0" algn="ctr">
                        <a:lnSpc>
                          <a:spcPct val="107000"/>
                        </a:lnSpc>
                        <a:spcBef>
                          <a:spcPts val="0"/>
                        </a:spcBef>
                        <a:spcAft>
                          <a:spcPts val="0"/>
                        </a:spcAft>
                      </a:pPr>
                      <a:r>
                        <a:rPr lang="en-US" sz="1400" u="sng" dirty="0">
                          <a:effectLst/>
                        </a:rPr>
                        <a:t>TIMELINE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tc>
                  <a:txBody>
                    <a:bodyPr/>
                    <a:lstStyle/>
                    <a:p>
                      <a:pPr marL="0" marR="0" algn="ctr">
                        <a:lnSpc>
                          <a:spcPct val="107000"/>
                        </a:lnSpc>
                        <a:spcBef>
                          <a:spcPts val="0"/>
                        </a:spcBef>
                        <a:spcAft>
                          <a:spcPts val="0"/>
                        </a:spcAft>
                      </a:pPr>
                      <a:r>
                        <a:rPr lang="en-US" sz="1400" u="sng">
                          <a:effectLst/>
                        </a:rPr>
                        <a:t>COST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extLst>
                  <a:ext uri="{0D108BD9-81ED-4DB2-BD59-A6C34878D82A}">
                    <a16:rowId xmlns:a16="http://schemas.microsoft.com/office/drawing/2014/main" val="2202509248"/>
                  </a:ext>
                </a:extLst>
              </a:tr>
              <a:tr h="938125">
                <a:tc>
                  <a:txBody>
                    <a:bodyPr/>
                    <a:lstStyle/>
                    <a:p>
                      <a:pPr marL="0" marR="0">
                        <a:lnSpc>
                          <a:spcPct val="107000"/>
                        </a:lnSpc>
                        <a:spcBef>
                          <a:spcPts val="0"/>
                        </a:spcBef>
                        <a:spcAft>
                          <a:spcPts val="0"/>
                        </a:spcAft>
                      </a:pPr>
                      <a:r>
                        <a:rPr lang="en-US" sz="1400" u="sng">
                          <a:effectLst/>
                        </a:rPr>
                        <a:t>Organizing</a:t>
                      </a:r>
                      <a:endParaRPr lang="en-US" sz="1400">
                        <a:effectLst/>
                      </a:endParaRPr>
                    </a:p>
                    <a:p>
                      <a:pPr marL="0" marR="0">
                        <a:lnSpc>
                          <a:spcPct val="107000"/>
                        </a:lnSpc>
                        <a:spcBef>
                          <a:spcPts val="0"/>
                        </a:spcBef>
                        <a:spcAft>
                          <a:spcPts val="0"/>
                        </a:spcAft>
                      </a:pPr>
                      <a:r>
                        <a:rPr lang="en-US" sz="1400" u="none" strike="noStrike">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tc>
                  <a:txBody>
                    <a:bodyPr/>
                    <a:lstStyle/>
                    <a:p>
                      <a:pPr marL="0" marR="0">
                        <a:lnSpc>
                          <a:spcPct val="107000"/>
                        </a:lnSpc>
                        <a:spcBef>
                          <a:spcPts val="0"/>
                        </a:spcBef>
                        <a:spcAft>
                          <a:spcPts val="0"/>
                        </a:spcAft>
                      </a:pPr>
                      <a:r>
                        <a:rPr lang="en-US" sz="1400" u="none" strike="noStrike">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tc>
                  <a:txBody>
                    <a:bodyPr/>
                    <a:lstStyle/>
                    <a:p>
                      <a:pPr marL="0" marR="0">
                        <a:lnSpc>
                          <a:spcPct val="107000"/>
                        </a:lnSpc>
                        <a:spcBef>
                          <a:spcPts val="0"/>
                        </a:spcBef>
                        <a:spcAft>
                          <a:spcPts val="0"/>
                        </a:spcAft>
                      </a:pPr>
                      <a:r>
                        <a:rPr lang="en-US" sz="1400" u="none" strike="noStrike">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tc>
                  <a:txBody>
                    <a:bodyPr/>
                    <a:lstStyle/>
                    <a:p>
                      <a:pPr marL="0" marR="0">
                        <a:lnSpc>
                          <a:spcPct val="107000"/>
                        </a:lnSpc>
                        <a:spcBef>
                          <a:spcPts val="0"/>
                        </a:spcBef>
                        <a:spcAft>
                          <a:spcPts val="0"/>
                        </a:spcAft>
                      </a:pPr>
                      <a:r>
                        <a:rPr lang="en-US" sz="1400" u="none" strike="noStrike">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tc>
                  <a:txBody>
                    <a:bodyPr/>
                    <a:lstStyle/>
                    <a:p>
                      <a:pPr marL="0" marR="0">
                        <a:lnSpc>
                          <a:spcPct val="107000"/>
                        </a:lnSpc>
                        <a:spcBef>
                          <a:spcPts val="0"/>
                        </a:spcBef>
                        <a:spcAft>
                          <a:spcPts val="0"/>
                        </a:spcAft>
                      </a:pPr>
                      <a:r>
                        <a:rPr lang="en-US" sz="1400" u="none" strike="noStrike"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extLst>
                  <a:ext uri="{0D108BD9-81ED-4DB2-BD59-A6C34878D82A}">
                    <a16:rowId xmlns:a16="http://schemas.microsoft.com/office/drawing/2014/main" val="813072705"/>
                  </a:ext>
                </a:extLst>
              </a:tr>
              <a:tr h="938125">
                <a:tc>
                  <a:txBody>
                    <a:bodyPr/>
                    <a:lstStyle/>
                    <a:p>
                      <a:pPr marL="0" marR="0">
                        <a:lnSpc>
                          <a:spcPct val="107000"/>
                        </a:lnSpc>
                        <a:spcBef>
                          <a:spcPts val="0"/>
                        </a:spcBef>
                        <a:spcAft>
                          <a:spcPts val="0"/>
                        </a:spcAft>
                      </a:pPr>
                      <a:r>
                        <a:rPr lang="en-US" sz="1400" u="sng">
                          <a:effectLst/>
                        </a:rPr>
                        <a:t>Legislation/Mobilization</a:t>
                      </a:r>
                      <a:endParaRPr lang="en-US" sz="1400">
                        <a:effectLst/>
                      </a:endParaRPr>
                    </a:p>
                    <a:p>
                      <a:pPr marL="0" marR="0">
                        <a:lnSpc>
                          <a:spcPct val="107000"/>
                        </a:lnSpc>
                        <a:spcBef>
                          <a:spcPts val="0"/>
                        </a:spcBef>
                        <a:spcAft>
                          <a:spcPts val="0"/>
                        </a:spcAft>
                      </a:pPr>
                      <a:r>
                        <a:rPr lang="en-US" sz="1400" u="none" strike="noStrike">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tc>
                  <a:txBody>
                    <a:bodyPr/>
                    <a:lstStyle/>
                    <a:p>
                      <a:pPr marL="0" marR="0">
                        <a:lnSpc>
                          <a:spcPct val="107000"/>
                        </a:lnSpc>
                        <a:spcBef>
                          <a:spcPts val="0"/>
                        </a:spcBef>
                        <a:spcAft>
                          <a:spcPts val="0"/>
                        </a:spcAft>
                      </a:pPr>
                      <a:r>
                        <a:rPr lang="en-US" sz="1400" u="none" strike="noStrike">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tc>
                  <a:txBody>
                    <a:bodyPr/>
                    <a:lstStyle/>
                    <a:p>
                      <a:pPr marL="0" marR="0">
                        <a:lnSpc>
                          <a:spcPct val="107000"/>
                        </a:lnSpc>
                        <a:spcBef>
                          <a:spcPts val="0"/>
                        </a:spcBef>
                        <a:spcAft>
                          <a:spcPts val="0"/>
                        </a:spcAft>
                      </a:pPr>
                      <a:r>
                        <a:rPr lang="en-US" sz="1400" u="none" strike="noStrike">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tc>
                  <a:txBody>
                    <a:bodyPr/>
                    <a:lstStyle/>
                    <a:p>
                      <a:pPr marL="0" marR="0">
                        <a:lnSpc>
                          <a:spcPct val="107000"/>
                        </a:lnSpc>
                        <a:spcBef>
                          <a:spcPts val="0"/>
                        </a:spcBef>
                        <a:spcAft>
                          <a:spcPts val="0"/>
                        </a:spcAft>
                      </a:pPr>
                      <a:r>
                        <a:rPr lang="en-US" sz="1400" u="none" strike="noStrike"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tc>
                  <a:txBody>
                    <a:bodyPr/>
                    <a:lstStyle/>
                    <a:p>
                      <a:pPr marL="0" marR="0">
                        <a:lnSpc>
                          <a:spcPct val="107000"/>
                        </a:lnSpc>
                        <a:spcBef>
                          <a:spcPts val="0"/>
                        </a:spcBef>
                        <a:spcAft>
                          <a:spcPts val="0"/>
                        </a:spcAft>
                      </a:pPr>
                      <a:r>
                        <a:rPr lang="en-US" sz="1400" u="none" strike="noStrike">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extLst>
                  <a:ext uri="{0D108BD9-81ED-4DB2-BD59-A6C34878D82A}">
                    <a16:rowId xmlns:a16="http://schemas.microsoft.com/office/drawing/2014/main" val="3503322825"/>
                  </a:ext>
                </a:extLst>
              </a:tr>
              <a:tr h="938125">
                <a:tc>
                  <a:txBody>
                    <a:bodyPr/>
                    <a:lstStyle/>
                    <a:p>
                      <a:pPr marL="0" marR="0">
                        <a:lnSpc>
                          <a:spcPct val="107000"/>
                        </a:lnSpc>
                        <a:spcBef>
                          <a:spcPts val="0"/>
                        </a:spcBef>
                        <a:spcAft>
                          <a:spcPts val="0"/>
                        </a:spcAft>
                      </a:pPr>
                      <a:r>
                        <a:rPr lang="en-US" sz="1400" u="sng">
                          <a:effectLst/>
                        </a:rPr>
                        <a:t>Political Influence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tc>
                  <a:txBody>
                    <a:bodyPr/>
                    <a:lstStyle/>
                    <a:p>
                      <a:pPr marL="0" marR="0">
                        <a:lnSpc>
                          <a:spcPct val="107000"/>
                        </a:lnSpc>
                        <a:spcBef>
                          <a:spcPts val="0"/>
                        </a:spcBef>
                        <a:spcAft>
                          <a:spcPts val="0"/>
                        </a:spcAft>
                      </a:pPr>
                      <a:r>
                        <a:rPr lang="en-US" sz="1400" u="none" strike="noStrike">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tc>
                  <a:txBody>
                    <a:bodyPr/>
                    <a:lstStyle/>
                    <a:p>
                      <a:pPr marL="0" marR="0">
                        <a:lnSpc>
                          <a:spcPct val="107000"/>
                        </a:lnSpc>
                        <a:spcBef>
                          <a:spcPts val="0"/>
                        </a:spcBef>
                        <a:spcAft>
                          <a:spcPts val="0"/>
                        </a:spcAft>
                      </a:pPr>
                      <a:r>
                        <a:rPr lang="en-US" sz="1400" u="none" strike="noStrike">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tc>
                  <a:txBody>
                    <a:bodyPr/>
                    <a:lstStyle/>
                    <a:p>
                      <a:pPr marL="0" marR="0">
                        <a:lnSpc>
                          <a:spcPct val="107000"/>
                        </a:lnSpc>
                        <a:spcBef>
                          <a:spcPts val="0"/>
                        </a:spcBef>
                        <a:spcAft>
                          <a:spcPts val="0"/>
                        </a:spcAft>
                      </a:pPr>
                      <a:r>
                        <a:rPr lang="en-US" sz="1400" u="none" strike="noStrike">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tc>
                  <a:txBody>
                    <a:bodyPr/>
                    <a:lstStyle/>
                    <a:p>
                      <a:pPr marL="0" marR="0">
                        <a:lnSpc>
                          <a:spcPct val="107000"/>
                        </a:lnSpc>
                        <a:spcBef>
                          <a:spcPts val="0"/>
                        </a:spcBef>
                        <a:spcAft>
                          <a:spcPts val="0"/>
                        </a:spcAft>
                      </a:pPr>
                      <a:r>
                        <a:rPr lang="en-US" sz="1400" u="none" strike="noStrike">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extLst>
                  <a:ext uri="{0D108BD9-81ED-4DB2-BD59-A6C34878D82A}">
                    <a16:rowId xmlns:a16="http://schemas.microsoft.com/office/drawing/2014/main" val="424306964"/>
                  </a:ext>
                </a:extLst>
              </a:tr>
              <a:tr h="938125">
                <a:tc>
                  <a:txBody>
                    <a:bodyPr/>
                    <a:lstStyle/>
                    <a:p>
                      <a:pPr marL="0" marR="0">
                        <a:lnSpc>
                          <a:spcPct val="107000"/>
                        </a:lnSpc>
                        <a:spcBef>
                          <a:spcPts val="0"/>
                        </a:spcBef>
                        <a:spcAft>
                          <a:spcPts val="0"/>
                        </a:spcAft>
                      </a:pPr>
                      <a:r>
                        <a:rPr lang="en-US" sz="1400" u="sng">
                          <a:effectLst/>
                        </a:rPr>
                        <a:t>Stronger Local Unions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tc>
                  <a:txBody>
                    <a:bodyPr/>
                    <a:lstStyle/>
                    <a:p>
                      <a:pPr marL="0" marR="0">
                        <a:lnSpc>
                          <a:spcPct val="107000"/>
                        </a:lnSpc>
                        <a:spcBef>
                          <a:spcPts val="0"/>
                        </a:spcBef>
                        <a:spcAft>
                          <a:spcPts val="0"/>
                        </a:spcAft>
                      </a:pPr>
                      <a:r>
                        <a:rPr lang="en-US" sz="1400" u="none" strike="noStrike">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tc>
                  <a:txBody>
                    <a:bodyPr/>
                    <a:lstStyle/>
                    <a:p>
                      <a:pPr marL="0" marR="0">
                        <a:lnSpc>
                          <a:spcPct val="107000"/>
                        </a:lnSpc>
                        <a:spcBef>
                          <a:spcPts val="0"/>
                        </a:spcBef>
                        <a:spcAft>
                          <a:spcPts val="0"/>
                        </a:spcAft>
                      </a:pPr>
                      <a:r>
                        <a:rPr lang="en-US" sz="1400" u="none" strike="noStrike">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tc>
                  <a:txBody>
                    <a:bodyPr/>
                    <a:lstStyle/>
                    <a:p>
                      <a:pPr marL="0" marR="0">
                        <a:lnSpc>
                          <a:spcPct val="107000"/>
                        </a:lnSpc>
                        <a:spcBef>
                          <a:spcPts val="0"/>
                        </a:spcBef>
                        <a:spcAft>
                          <a:spcPts val="0"/>
                        </a:spcAft>
                      </a:pPr>
                      <a:r>
                        <a:rPr lang="en-US" sz="1400" u="none" strike="noStrike">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tc>
                  <a:txBody>
                    <a:bodyPr/>
                    <a:lstStyle/>
                    <a:p>
                      <a:pPr marL="0" marR="0">
                        <a:lnSpc>
                          <a:spcPct val="107000"/>
                        </a:lnSpc>
                        <a:spcBef>
                          <a:spcPts val="0"/>
                        </a:spcBef>
                        <a:spcAft>
                          <a:spcPts val="0"/>
                        </a:spcAft>
                      </a:pPr>
                      <a:r>
                        <a:rPr lang="en-US" sz="1400" u="none" strike="noStrike">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extLst>
                  <a:ext uri="{0D108BD9-81ED-4DB2-BD59-A6C34878D82A}">
                    <a16:rowId xmlns:a16="http://schemas.microsoft.com/office/drawing/2014/main" val="2531490538"/>
                  </a:ext>
                </a:extLst>
              </a:tr>
              <a:tr h="966003">
                <a:tc>
                  <a:txBody>
                    <a:bodyPr/>
                    <a:lstStyle/>
                    <a:p>
                      <a:pPr marL="0" marR="0">
                        <a:lnSpc>
                          <a:spcPct val="107000"/>
                        </a:lnSpc>
                        <a:spcBef>
                          <a:spcPts val="0"/>
                        </a:spcBef>
                        <a:spcAft>
                          <a:spcPts val="0"/>
                        </a:spcAft>
                      </a:pPr>
                      <a:r>
                        <a:rPr lang="en-US" sz="1400" u="sng">
                          <a:effectLst/>
                        </a:rPr>
                        <a:t>Education and Communication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tc>
                  <a:txBody>
                    <a:bodyPr/>
                    <a:lstStyle/>
                    <a:p>
                      <a:pPr marL="0" marR="0">
                        <a:lnSpc>
                          <a:spcPct val="107000"/>
                        </a:lnSpc>
                        <a:spcBef>
                          <a:spcPts val="0"/>
                        </a:spcBef>
                        <a:spcAft>
                          <a:spcPts val="0"/>
                        </a:spcAft>
                      </a:pPr>
                      <a:r>
                        <a:rPr lang="en-US" sz="1400" u="none" strike="noStrike">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tc>
                  <a:txBody>
                    <a:bodyPr/>
                    <a:lstStyle/>
                    <a:p>
                      <a:pPr marL="0" marR="0">
                        <a:lnSpc>
                          <a:spcPct val="107000"/>
                        </a:lnSpc>
                        <a:spcBef>
                          <a:spcPts val="0"/>
                        </a:spcBef>
                        <a:spcAft>
                          <a:spcPts val="0"/>
                        </a:spcAft>
                      </a:pPr>
                      <a:r>
                        <a:rPr lang="en-US" sz="1400" u="none" strike="noStrike">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tc>
                  <a:txBody>
                    <a:bodyPr/>
                    <a:lstStyle/>
                    <a:p>
                      <a:pPr marL="0" marR="0">
                        <a:lnSpc>
                          <a:spcPct val="107000"/>
                        </a:lnSpc>
                        <a:spcBef>
                          <a:spcPts val="0"/>
                        </a:spcBef>
                        <a:spcAft>
                          <a:spcPts val="0"/>
                        </a:spcAft>
                      </a:pPr>
                      <a:r>
                        <a:rPr lang="en-US" sz="1400" u="none" strike="noStrike">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tc>
                  <a:txBody>
                    <a:bodyPr/>
                    <a:lstStyle/>
                    <a:p>
                      <a:pPr marL="0" marR="0">
                        <a:lnSpc>
                          <a:spcPct val="107000"/>
                        </a:lnSpc>
                        <a:spcBef>
                          <a:spcPts val="0"/>
                        </a:spcBef>
                        <a:spcAft>
                          <a:spcPts val="0"/>
                        </a:spcAft>
                      </a:pPr>
                      <a:r>
                        <a:rPr lang="en-US" sz="1400" u="none" strike="noStrike"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524" marR="39524" marT="0" marB="0"/>
                </a:tc>
                <a:extLst>
                  <a:ext uri="{0D108BD9-81ED-4DB2-BD59-A6C34878D82A}">
                    <a16:rowId xmlns:a16="http://schemas.microsoft.com/office/drawing/2014/main" val="726608314"/>
                  </a:ext>
                </a:extLst>
              </a:tr>
            </a:tbl>
          </a:graphicData>
        </a:graphic>
      </p:graphicFrame>
      <p:sp>
        <p:nvSpPr>
          <p:cNvPr id="3" name="Title 2"/>
          <p:cNvSpPr>
            <a:spLocks noGrp="1"/>
          </p:cNvSpPr>
          <p:nvPr>
            <p:ph type="title"/>
          </p:nvPr>
        </p:nvSpPr>
        <p:spPr>
          <a:xfrm>
            <a:off x="396522" y="242888"/>
            <a:ext cx="10972800" cy="1080586"/>
          </a:xfrm>
        </p:spPr>
        <p:txBody>
          <a:bodyPr/>
          <a:lstStyle/>
          <a:p>
            <a:r>
              <a:rPr lang="en-US" sz="1600" b="1" u="sng" dirty="0">
                <a:solidFill>
                  <a:schemeClr val="bg1"/>
                </a:solidFill>
              </a:rPr>
              <a:t>BIG ENOUGH TO WIN LOCAL PLANNING TEMPLATE</a:t>
            </a:r>
            <a:br>
              <a:rPr lang="en-US" sz="1600" dirty="0">
                <a:solidFill>
                  <a:schemeClr val="bg1"/>
                </a:solidFill>
              </a:rPr>
            </a:br>
            <a:r>
              <a:rPr lang="en-US" sz="1600" dirty="0">
                <a:solidFill>
                  <a:schemeClr val="bg1"/>
                </a:solidFill>
              </a:rPr>
              <a:t>Below is a simple template that is useful for Locals to use in regards to Big Enough to Win Strategic Thinking.  </a:t>
            </a:r>
            <a:br>
              <a:rPr lang="en-US" dirty="0"/>
            </a:br>
            <a:endParaRPr lang="en-US" dirty="0"/>
          </a:p>
        </p:txBody>
      </p:sp>
      <p:sp>
        <p:nvSpPr>
          <p:cNvPr id="4" name="Slide Number Placeholder 3"/>
          <p:cNvSpPr>
            <a:spLocks noGrp="1"/>
          </p:cNvSpPr>
          <p:nvPr>
            <p:ph type="sldNum" sz="quarter" idx="12"/>
          </p:nvPr>
        </p:nvSpPr>
        <p:spPr/>
        <p:txBody>
          <a:bodyPr/>
          <a:lstStyle/>
          <a:p>
            <a:pPr>
              <a:defRPr/>
            </a:pPr>
            <a:fld id="{1764DD08-AC14-473E-AF7D-64222617ACC3}" type="slidenum">
              <a:rPr lang="en-US" smtClean="0"/>
              <a:pPr>
                <a:defRPr/>
              </a:pPr>
              <a:t>84</a:t>
            </a:fld>
            <a:endParaRPr lang="en-US" dirty="0"/>
          </a:p>
        </p:txBody>
      </p:sp>
    </p:spTree>
    <p:extLst>
      <p:ext uri="{BB962C8B-B14F-4D97-AF65-F5344CB8AC3E}">
        <p14:creationId xmlns:p14="http://schemas.microsoft.com/office/powerpoint/2010/main" val="2189638397"/>
      </p:ext>
    </p:extLst>
  </p:cSld>
  <p:clrMapOvr>
    <a:masterClrMapping/>
  </p:clrMapOvr>
  <p:transition spd="slow">
    <p:circle/>
  </p:transition>
</p:sld>
</file>

<file path=ppt/slides/slide85.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a:solidFill>
                  <a:schemeClr val="bg1"/>
                </a:solidFill>
                <a:latin typeface="Calibri" panose="020F0502020204030204" pitchFamily="34" charset="0"/>
              </a:rPr>
              <a:t>Committees</a:t>
            </a:r>
          </a:p>
          <a:p>
            <a:pPr>
              <a:lnSpc>
                <a:spcPct val="150000"/>
              </a:lnSpc>
            </a:pPr>
            <a:r>
              <a:rPr lang="en-US" dirty="0">
                <a:solidFill>
                  <a:schemeClr val="bg1"/>
                </a:solidFill>
                <a:latin typeface="Calibri" panose="020F0502020204030204" pitchFamily="34" charset="0"/>
              </a:rPr>
              <a:t>Mapping</a:t>
            </a:r>
          </a:p>
          <a:p>
            <a:pPr>
              <a:lnSpc>
                <a:spcPct val="150000"/>
              </a:lnSpc>
            </a:pPr>
            <a:r>
              <a:rPr lang="en-US" dirty="0">
                <a:solidFill>
                  <a:schemeClr val="bg1"/>
                </a:solidFill>
                <a:latin typeface="Calibri" panose="020F0502020204030204" pitchFamily="34" charset="0"/>
              </a:rPr>
              <a:t>Calling Circle</a:t>
            </a:r>
          </a:p>
          <a:p>
            <a:pPr>
              <a:lnSpc>
                <a:spcPct val="150000"/>
              </a:lnSpc>
            </a:pPr>
            <a:r>
              <a:rPr lang="en-US" dirty="0">
                <a:solidFill>
                  <a:schemeClr val="bg1"/>
                </a:solidFill>
                <a:latin typeface="Calibri" panose="020F0502020204030204" pitchFamily="34" charset="0"/>
              </a:rPr>
              <a:t>Stewards Structure</a:t>
            </a:r>
          </a:p>
          <a:p>
            <a:endParaRPr lang="en-US" dirty="0"/>
          </a:p>
        </p:txBody>
      </p:sp>
      <p:sp>
        <p:nvSpPr>
          <p:cNvPr id="3" name="Title 2"/>
          <p:cNvSpPr>
            <a:spLocks noGrp="1"/>
          </p:cNvSpPr>
          <p:nvPr>
            <p:ph type="title"/>
          </p:nvPr>
        </p:nvSpPr>
        <p:spPr>
          <a:xfrm>
            <a:off x="396522" y="242888"/>
            <a:ext cx="10972800" cy="1143000"/>
          </a:xfrm>
        </p:spPr>
        <p:txBody>
          <a:bodyPr/>
          <a:lstStyle/>
          <a:p>
            <a:r>
              <a:rPr lang="en-US" dirty="0"/>
              <a:t>Organizing your Team</a:t>
            </a:r>
          </a:p>
        </p:txBody>
      </p:sp>
      <p:sp>
        <p:nvSpPr>
          <p:cNvPr id="4" name="Slide Number Placeholder 3"/>
          <p:cNvSpPr>
            <a:spLocks noGrp="1"/>
          </p:cNvSpPr>
          <p:nvPr>
            <p:ph type="sldNum" sz="quarter" idx="12"/>
          </p:nvPr>
        </p:nvSpPr>
        <p:spPr/>
        <p:txBody>
          <a:bodyPr/>
          <a:lstStyle/>
          <a:p>
            <a:pPr>
              <a:defRPr/>
            </a:pPr>
            <a:fld id="{1764DD08-AC14-473E-AF7D-64222617ACC3}" type="slidenum">
              <a:rPr lang="en-US" smtClean="0"/>
              <a:pPr>
                <a:defRPr/>
              </a:pPr>
              <a:t>85</a:t>
            </a:fld>
            <a:endParaRPr lang="en-US" dirty="0"/>
          </a:p>
        </p:txBody>
      </p:sp>
    </p:spTree>
    <p:extLst>
      <p:ext uri="{BB962C8B-B14F-4D97-AF65-F5344CB8AC3E}">
        <p14:creationId xmlns:p14="http://schemas.microsoft.com/office/powerpoint/2010/main" val="2368046888"/>
      </p:ext>
    </p:extLst>
  </p:cSld>
  <p:clrMapOvr>
    <a:masterClrMapping/>
  </p:clrMapOvr>
  <p:transition spd="slow">
    <p:circle/>
  </p:transition>
</p:sld>
</file>

<file path=ppt/slides/slide86.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3319105" y="1262248"/>
            <a:ext cx="4676231" cy="54592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1" name="Title 2"/>
          <p:cNvSpPr>
            <a:spLocks noGrp="1"/>
          </p:cNvSpPr>
          <p:nvPr>
            <p:ph type="title"/>
          </p:nvPr>
        </p:nvSpPr>
        <p:spPr>
          <a:xfrm>
            <a:off x="1266376" y="84742"/>
            <a:ext cx="8229600" cy="1143000"/>
          </a:xfrm>
        </p:spPr>
        <p:txBody>
          <a:bodyPr/>
          <a:lstStyle/>
          <a:p>
            <a:r>
              <a:rPr lang="en-US" altLang="en-US" dirty="0"/>
              <a:t>Problem Solving</a:t>
            </a:r>
          </a:p>
        </p:txBody>
      </p:sp>
      <p:sp>
        <p:nvSpPr>
          <p:cNvPr id="2017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D40B6B-6595-41E3-A3C8-4EBBECF96523}" type="slidenum">
              <a:rPr lang="en-US" altLang="en-US" smtClean="0">
                <a:solidFill>
                  <a:srgbClr val="FFFF00"/>
                </a:solidFill>
                <a:latin typeface="Calibri" panose="020F0502020204030204" pitchFamily="34" charset="0"/>
              </a:rPr>
              <a:pPr/>
              <a:t>86</a:t>
            </a:fld>
            <a:endParaRPr lang="en-US" altLang="en-US">
              <a:solidFill>
                <a:srgbClr val="FFFF00"/>
              </a:solidFill>
              <a:latin typeface="Calibri" panose="020F0502020204030204" pitchFamily="34" charset="0"/>
            </a:endParaRPr>
          </a:p>
        </p:txBody>
      </p:sp>
    </p:spTree>
    <p:extLst>
      <p:ext uri="{BB962C8B-B14F-4D97-AF65-F5344CB8AC3E}">
        <p14:creationId xmlns:p14="http://schemas.microsoft.com/office/powerpoint/2010/main" val="2304143258"/>
      </p:ext>
    </p:extLst>
  </p:cSld>
  <p:clrMapOvr>
    <a:masterClrMapping/>
  </p:clrMapOvr>
  <p:transition spd="slow">
    <p:circle/>
  </p:transition>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27533" y="1778000"/>
            <a:ext cx="8498971" cy="1460195"/>
          </a:xfrm>
        </p:spPr>
        <p:txBody>
          <a:bodyPr>
            <a:noAutofit/>
          </a:bodyPr>
          <a:lstStyle/>
          <a:p>
            <a:pPr algn="l"/>
            <a:r>
              <a:rPr lang="en-US" sz="7200" dirty="0">
                <a:solidFill>
                  <a:srgbClr val="003399"/>
                </a:solidFill>
                <a:latin typeface="+mn-lt"/>
                <a:cs typeface="Arial" panose="020B0604020202020204" pitchFamily="34" charset="0"/>
              </a:rPr>
              <a:t>Communications</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762" t="1963" r="25397" b="6626"/>
          <a:stretch/>
        </p:blipFill>
        <p:spPr>
          <a:xfrm>
            <a:off x="1062356" y="4286053"/>
            <a:ext cx="2043451" cy="173293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6590" t="44122" b="8208"/>
          <a:stretch/>
        </p:blipFill>
        <p:spPr>
          <a:xfrm>
            <a:off x="3971357" y="4278870"/>
            <a:ext cx="2021170" cy="1739981"/>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382" t="10005" r="-382" b="33338"/>
          <a:stretch/>
        </p:blipFill>
        <p:spPr>
          <a:xfrm>
            <a:off x="9753700" y="4286053"/>
            <a:ext cx="2034287" cy="1729276"/>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13835" t="9905" r="17270"/>
          <a:stretch/>
        </p:blipFill>
        <p:spPr>
          <a:xfrm>
            <a:off x="6865886" y="4281748"/>
            <a:ext cx="2022266" cy="1733581"/>
          </a:xfrm>
          <a:prstGeom prst="rect">
            <a:avLst/>
          </a:prstGeom>
        </p:spPr>
      </p:pic>
    </p:spTree>
    <p:extLst>
      <p:ext uri="{BB962C8B-B14F-4D97-AF65-F5344CB8AC3E}">
        <p14:creationId xmlns:p14="http://schemas.microsoft.com/office/powerpoint/2010/main" val="42063577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856923"/>
            <a:ext cx="10553700" cy="1475394"/>
          </a:xfrm>
        </p:spPr>
        <p:txBody>
          <a:bodyPr/>
          <a:lstStyle/>
          <a:p>
            <a:pPr marL="0" indent="0">
              <a:buNone/>
            </a:pPr>
            <a:r>
              <a:rPr lang="en-US" sz="2900" dirty="0">
                <a:solidFill>
                  <a:schemeClr val="tx1">
                    <a:lumMod val="75000"/>
                    <a:lumOff val="25000"/>
                  </a:schemeClr>
                </a:solidFill>
              </a:rPr>
              <a:t>Building relationships</a:t>
            </a:r>
          </a:p>
          <a:p>
            <a:pPr marL="0" indent="0">
              <a:buNone/>
            </a:pPr>
            <a:r>
              <a:rPr lang="en-US" sz="2900" dirty="0">
                <a:solidFill>
                  <a:schemeClr val="tx1">
                    <a:lumMod val="75000"/>
                    <a:lumOff val="25000"/>
                  </a:schemeClr>
                </a:solidFill>
              </a:rPr>
              <a:t>Building the union</a:t>
            </a:r>
          </a:p>
          <a:p>
            <a:pPr marL="0" indent="0">
              <a:buNone/>
            </a:pPr>
            <a:endParaRPr lang="en-US" sz="2900" dirty="0">
              <a:solidFill>
                <a:schemeClr val="tx1">
                  <a:lumMod val="75000"/>
                  <a:lumOff val="25000"/>
                </a:schemeClr>
              </a:solidFill>
            </a:endParaRPr>
          </a:p>
        </p:txBody>
      </p:sp>
      <p:sp>
        <p:nvSpPr>
          <p:cNvPr id="3" name="Title 2"/>
          <p:cNvSpPr>
            <a:spLocks noGrp="1"/>
          </p:cNvSpPr>
          <p:nvPr>
            <p:ph type="title"/>
          </p:nvPr>
        </p:nvSpPr>
        <p:spPr>
          <a:xfrm>
            <a:off x="330067" y="401363"/>
            <a:ext cx="10972800" cy="717989"/>
          </a:xfrm>
        </p:spPr>
        <p:txBody>
          <a:bodyPr/>
          <a:lstStyle/>
          <a:p>
            <a:r>
              <a:rPr lang="en-US" dirty="0"/>
              <a:t>Communications</a:t>
            </a:r>
          </a:p>
        </p:txBody>
      </p:sp>
      <p:sp>
        <p:nvSpPr>
          <p:cNvPr id="4" name="Slide Number Placeholder 3"/>
          <p:cNvSpPr>
            <a:spLocks noGrp="1"/>
          </p:cNvSpPr>
          <p:nvPr>
            <p:ph type="sldNum" sz="quarter" idx="12"/>
          </p:nvPr>
        </p:nvSpPr>
        <p:spPr/>
        <p:txBody>
          <a:bodyPr/>
          <a:lstStyle/>
          <a:p>
            <a:pPr>
              <a:defRPr/>
            </a:pPr>
            <a:fld id="{1764DD08-AC14-473E-AF7D-64222617ACC3}" type="slidenum">
              <a:rPr lang="en-US" smtClean="0"/>
              <a:pPr>
                <a:defRPr/>
              </a:pPr>
              <a:t>88</a:t>
            </a:fld>
            <a:endParaRPr lang="en-US" dirty="0"/>
          </a:p>
        </p:txBody>
      </p:sp>
      <p:sp>
        <p:nvSpPr>
          <p:cNvPr id="6" name="Content Placeholder 1"/>
          <p:cNvSpPr txBox="1">
            <a:spLocks/>
          </p:cNvSpPr>
          <p:nvPr/>
        </p:nvSpPr>
        <p:spPr>
          <a:xfrm>
            <a:off x="762000" y="3420457"/>
            <a:ext cx="10553700" cy="147539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900" dirty="0">
                <a:solidFill>
                  <a:schemeClr val="tx1">
                    <a:lumMod val="75000"/>
                    <a:lumOff val="25000"/>
                  </a:schemeClr>
                </a:solidFill>
              </a:rPr>
              <a:t>Connecting the union to employees</a:t>
            </a:r>
          </a:p>
          <a:p>
            <a:pPr marL="0" indent="0">
              <a:buFont typeface="Arial" panose="020B0604020202020204" pitchFamily="34" charset="0"/>
              <a:buNone/>
            </a:pPr>
            <a:r>
              <a:rPr lang="en-US" sz="2900" dirty="0">
                <a:solidFill>
                  <a:schemeClr val="tx1">
                    <a:lumMod val="75000"/>
                    <a:lumOff val="25000"/>
                  </a:schemeClr>
                </a:solidFill>
              </a:rPr>
              <a:t>Effecting change for employees</a:t>
            </a:r>
          </a:p>
          <a:p>
            <a:pPr marL="0" indent="0">
              <a:buFont typeface="Arial" panose="020B0604020202020204" pitchFamily="34" charset="0"/>
              <a:buNone/>
            </a:pPr>
            <a:endParaRPr lang="en-US" sz="2900" dirty="0">
              <a:solidFill>
                <a:schemeClr val="tx1">
                  <a:lumMod val="75000"/>
                  <a:lumOff val="25000"/>
                </a:schemeClr>
              </a:solidFill>
            </a:endParaRPr>
          </a:p>
          <a:p>
            <a:pPr marL="0" indent="0">
              <a:buFont typeface="Arial" panose="020B0604020202020204" pitchFamily="34" charset="0"/>
              <a:buNone/>
            </a:pPr>
            <a:endParaRPr lang="en-US" sz="2900" dirty="0">
              <a:solidFill>
                <a:schemeClr val="tx1">
                  <a:lumMod val="75000"/>
                  <a:lumOff val="25000"/>
                </a:schemeClr>
              </a:solidFill>
            </a:endParaRPr>
          </a:p>
          <a:p>
            <a:pPr marL="0" indent="0">
              <a:buFont typeface="Arial" panose="020B0604020202020204" pitchFamily="34" charset="0"/>
              <a:buNone/>
            </a:pPr>
            <a:endParaRPr lang="en-US" sz="2900" dirty="0">
              <a:solidFill>
                <a:schemeClr val="tx1">
                  <a:lumMod val="75000"/>
                  <a:lumOff val="25000"/>
                </a:schemeClr>
              </a:solidFill>
            </a:endParaRPr>
          </a:p>
        </p:txBody>
      </p:sp>
      <p:sp>
        <p:nvSpPr>
          <p:cNvPr id="7" name="Content Placeholder 1"/>
          <p:cNvSpPr txBox="1">
            <a:spLocks/>
          </p:cNvSpPr>
          <p:nvPr/>
        </p:nvSpPr>
        <p:spPr>
          <a:xfrm>
            <a:off x="762000" y="5060191"/>
            <a:ext cx="10553700" cy="132156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tx1">
                    <a:lumMod val="75000"/>
                    <a:lumOff val="25000"/>
                  </a:schemeClr>
                </a:solidFill>
              </a:rPr>
              <a:t>Communication is a two-way street!</a:t>
            </a:r>
          </a:p>
          <a:p>
            <a:pPr marL="0" indent="0">
              <a:buFont typeface="Arial" panose="020B0604020202020204" pitchFamily="34" charset="0"/>
              <a:buNone/>
            </a:pPr>
            <a:endParaRPr lang="en-US" sz="2900" dirty="0">
              <a:solidFill>
                <a:schemeClr val="tx1">
                  <a:lumMod val="75000"/>
                  <a:lumOff val="25000"/>
                </a:schemeClr>
              </a:solidFill>
            </a:endParaRPr>
          </a:p>
          <a:p>
            <a:pPr marL="0" indent="0">
              <a:buFont typeface="Arial" panose="020B0604020202020204" pitchFamily="34" charset="0"/>
              <a:buNone/>
            </a:pPr>
            <a:endParaRPr lang="en-US" sz="2900" dirty="0">
              <a:solidFill>
                <a:schemeClr val="tx1">
                  <a:lumMod val="75000"/>
                  <a:lumOff val="25000"/>
                </a:schemeClr>
              </a:solidFill>
            </a:endParaRPr>
          </a:p>
          <a:p>
            <a:pPr marL="0" indent="0">
              <a:buFont typeface="Arial" panose="020B0604020202020204" pitchFamily="34" charset="0"/>
              <a:buNone/>
            </a:pPr>
            <a:endParaRPr lang="en-US" sz="2900" dirty="0">
              <a:solidFill>
                <a:schemeClr val="tx1">
                  <a:lumMod val="75000"/>
                  <a:lumOff val="25000"/>
                </a:schemeClr>
              </a:solidFill>
            </a:endParaRPr>
          </a:p>
        </p:txBody>
      </p:sp>
    </p:spTree>
    <p:extLst>
      <p:ext uri="{BB962C8B-B14F-4D97-AF65-F5344CB8AC3E}">
        <p14:creationId xmlns:p14="http://schemas.microsoft.com/office/powerpoint/2010/main" val="286120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29707"/>
            <a:ext cx="10553700" cy="1094393"/>
          </a:xfrm>
        </p:spPr>
        <p:txBody>
          <a:bodyPr/>
          <a:lstStyle/>
          <a:p>
            <a:pPr marL="0" indent="0">
              <a:buNone/>
            </a:pPr>
            <a:r>
              <a:rPr lang="en-US" sz="3600" dirty="0">
                <a:solidFill>
                  <a:schemeClr val="tx1">
                    <a:lumMod val="75000"/>
                    <a:lumOff val="25000"/>
                  </a:schemeClr>
                </a:solidFill>
              </a:rPr>
              <a:t>Consider:</a:t>
            </a:r>
          </a:p>
          <a:p>
            <a:endParaRPr lang="en-US" sz="2500" dirty="0">
              <a:solidFill>
                <a:schemeClr val="tx1">
                  <a:lumMod val="75000"/>
                  <a:lumOff val="25000"/>
                </a:schemeClr>
              </a:solidFill>
            </a:endParaRPr>
          </a:p>
        </p:txBody>
      </p:sp>
      <p:sp>
        <p:nvSpPr>
          <p:cNvPr id="3" name="Title 2"/>
          <p:cNvSpPr>
            <a:spLocks noGrp="1"/>
          </p:cNvSpPr>
          <p:nvPr>
            <p:ph type="title"/>
          </p:nvPr>
        </p:nvSpPr>
        <p:spPr>
          <a:xfrm>
            <a:off x="330067" y="401363"/>
            <a:ext cx="10972800" cy="717989"/>
          </a:xfrm>
        </p:spPr>
        <p:txBody>
          <a:bodyPr/>
          <a:lstStyle/>
          <a:p>
            <a:r>
              <a:rPr lang="en-US" dirty="0"/>
              <a:t>Communications</a:t>
            </a:r>
          </a:p>
        </p:txBody>
      </p:sp>
      <p:sp>
        <p:nvSpPr>
          <p:cNvPr id="4" name="Slide Number Placeholder 3"/>
          <p:cNvSpPr>
            <a:spLocks noGrp="1"/>
          </p:cNvSpPr>
          <p:nvPr>
            <p:ph type="sldNum" sz="quarter" idx="12"/>
          </p:nvPr>
        </p:nvSpPr>
        <p:spPr/>
        <p:txBody>
          <a:bodyPr/>
          <a:lstStyle/>
          <a:p>
            <a:pPr>
              <a:defRPr/>
            </a:pPr>
            <a:fld id="{1764DD08-AC14-473E-AF7D-64222617ACC3}" type="slidenum">
              <a:rPr lang="en-US" smtClean="0"/>
              <a:pPr>
                <a:defRPr/>
              </a:pPr>
              <a:t>89</a:t>
            </a:fld>
            <a:endParaRPr lang="en-US" dirty="0"/>
          </a:p>
        </p:txBody>
      </p:sp>
      <p:sp>
        <p:nvSpPr>
          <p:cNvPr id="6" name="Content Placeholder 1"/>
          <p:cNvSpPr txBox="1">
            <a:spLocks/>
          </p:cNvSpPr>
          <p:nvPr/>
        </p:nvSpPr>
        <p:spPr>
          <a:xfrm>
            <a:off x="609600" y="2324100"/>
            <a:ext cx="10553700" cy="172621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solidFill>
                  <a:schemeClr val="tx1">
                    <a:lumMod val="75000"/>
                    <a:lumOff val="25000"/>
                  </a:schemeClr>
                </a:solidFill>
              </a:rPr>
              <a:t>Your audience</a:t>
            </a:r>
          </a:p>
          <a:p>
            <a:pPr lvl="1"/>
            <a:r>
              <a:rPr lang="en-US" sz="2700" dirty="0">
                <a:solidFill>
                  <a:schemeClr val="tx1">
                    <a:lumMod val="75000"/>
                    <a:lumOff val="25000"/>
                  </a:schemeClr>
                </a:solidFill>
              </a:rPr>
              <a:t>Internal</a:t>
            </a:r>
          </a:p>
          <a:p>
            <a:pPr lvl="1"/>
            <a:r>
              <a:rPr lang="en-US" sz="2700" dirty="0">
                <a:solidFill>
                  <a:schemeClr val="tx1">
                    <a:lumMod val="75000"/>
                    <a:lumOff val="25000"/>
                  </a:schemeClr>
                </a:solidFill>
              </a:rPr>
              <a:t>External</a:t>
            </a:r>
          </a:p>
          <a:p>
            <a:endParaRPr lang="en-US" sz="2500" dirty="0">
              <a:solidFill>
                <a:schemeClr val="tx1">
                  <a:lumMod val="75000"/>
                  <a:lumOff val="25000"/>
                </a:schemeClr>
              </a:solidFill>
            </a:endParaRPr>
          </a:p>
        </p:txBody>
      </p:sp>
      <p:sp>
        <p:nvSpPr>
          <p:cNvPr id="7" name="Content Placeholder 1"/>
          <p:cNvSpPr txBox="1">
            <a:spLocks/>
          </p:cNvSpPr>
          <p:nvPr/>
        </p:nvSpPr>
        <p:spPr>
          <a:xfrm>
            <a:off x="609600" y="4400550"/>
            <a:ext cx="10553700" cy="19050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solidFill>
                  <a:schemeClr val="tx1">
                    <a:lumMod val="75000"/>
                    <a:lumOff val="25000"/>
                  </a:schemeClr>
                </a:solidFill>
              </a:rPr>
              <a:t>The method</a:t>
            </a:r>
          </a:p>
          <a:p>
            <a:endParaRPr lang="en-US" sz="3000" dirty="0">
              <a:solidFill>
                <a:schemeClr val="tx1">
                  <a:lumMod val="75000"/>
                  <a:lumOff val="25000"/>
                </a:schemeClr>
              </a:solidFill>
            </a:endParaRPr>
          </a:p>
        </p:txBody>
      </p:sp>
    </p:spTree>
    <p:extLst>
      <p:ext uri="{BB962C8B-B14F-4D97-AF65-F5344CB8AC3E}">
        <p14:creationId xmlns:p14="http://schemas.microsoft.com/office/powerpoint/2010/main" val="256199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6000" b="1" dirty="0">
                <a:solidFill>
                  <a:schemeClr val="accent4"/>
                </a:solidFill>
                <a:latin typeface="+mn-lt"/>
              </a:rPr>
              <a:t>….Building Strong Locals </a:t>
            </a:r>
          </a:p>
        </p:txBody>
      </p:sp>
      <p:sp>
        <p:nvSpPr>
          <p:cNvPr id="3" name="Content Placeholder 2"/>
          <p:cNvSpPr>
            <a:spLocks noGrp="1"/>
          </p:cNvSpPr>
          <p:nvPr>
            <p:ph idx="1"/>
          </p:nvPr>
        </p:nvSpPr>
        <p:spPr/>
        <p:txBody>
          <a:bodyPr/>
          <a:lstStyle/>
          <a:p>
            <a:r>
              <a:rPr lang="en-US" sz="3600" dirty="0">
                <a:solidFill>
                  <a:schemeClr val="bg1"/>
                </a:solidFill>
              </a:rPr>
              <a:t>Three Key Functions of AFGE</a:t>
            </a:r>
          </a:p>
          <a:p>
            <a:pPr marL="0" indent="0">
              <a:buNone/>
            </a:pPr>
            <a:endParaRPr lang="en-US" sz="3600" dirty="0">
              <a:solidFill>
                <a:schemeClr val="bg1"/>
              </a:solidFill>
            </a:endParaRPr>
          </a:p>
          <a:p>
            <a:r>
              <a:rPr lang="en-US" sz="3600" dirty="0">
                <a:solidFill>
                  <a:schemeClr val="bg1"/>
                </a:solidFill>
              </a:rPr>
              <a:t>Involving and Educating the Membership</a:t>
            </a:r>
          </a:p>
          <a:p>
            <a:pPr marL="457200" lvl="1" indent="0">
              <a:buNone/>
            </a:pPr>
            <a:endParaRPr lang="en-US" sz="3600" dirty="0">
              <a:solidFill>
                <a:schemeClr val="bg1"/>
              </a:solidFill>
            </a:endParaRPr>
          </a:p>
          <a:p>
            <a:r>
              <a:rPr lang="en-US" sz="3600" dirty="0">
                <a:solidFill>
                  <a:schemeClr val="bg1"/>
                </a:solidFill>
              </a:rPr>
              <a:t>Identifying and Encouraging New Leaders</a:t>
            </a:r>
          </a:p>
          <a:p>
            <a:pPr marL="457200" lvl="1" indent="0">
              <a:buNone/>
            </a:pPr>
            <a:endParaRPr lang="en-US" dirty="0">
              <a:solidFill>
                <a:schemeClr val="bg1"/>
              </a:solidFill>
            </a:endParaRPr>
          </a:p>
          <a:p>
            <a:pPr lvl="1"/>
            <a:endParaRPr lang="en-US" dirty="0">
              <a:solidFill>
                <a:schemeClr val="bg1"/>
              </a:solidFill>
            </a:endParaRPr>
          </a:p>
          <a:p>
            <a:endParaRPr lang="en-US" dirty="0"/>
          </a:p>
          <a:p>
            <a:endParaRPr lang="en-US" dirty="0"/>
          </a:p>
        </p:txBody>
      </p:sp>
    </p:spTree>
    <p:extLst>
      <p:ext uri="{BB962C8B-B14F-4D97-AF65-F5344CB8AC3E}">
        <p14:creationId xmlns:p14="http://schemas.microsoft.com/office/powerpoint/2010/main" val="1846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44007"/>
            <a:ext cx="10553700" cy="2713643"/>
          </a:xfrm>
        </p:spPr>
        <p:txBody>
          <a:bodyPr/>
          <a:lstStyle/>
          <a:p>
            <a:r>
              <a:rPr lang="en-US" sz="3000" dirty="0">
                <a:solidFill>
                  <a:schemeClr val="tx1">
                    <a:lumMod val="75000"/>
                    <a:lumOff val="25000"/>
                  </a:schemeClr>
                </a:solidFill>
              </a:rPr>
              <a:t>Distributed to all employees</a:t>
            </a:r>
          </a:p>
          <a:p>
            <a:r>
              <a:rPr lang="en-US" sz="3000" dirty="0">
                <a:solidFill>
                  <a:schemeClr val="tx1">
                    <a:lumMod val="75000"/>
                    <a:lumOff val="25000"/>
                  </a:schemeClr>
                </a:solidFill>
              </a:rPr>
              <a:t>Should be simple, uncluttered;</a:t>
            </a:r>
          </a:p>
          <a:p>
            <a:r>
              <a:rPr lang="en-US" sz="3000" dirty="0">
                <a:solidFill>
                  <a:schemeClr val="tx1">
                    <a:lumMod val="75000"/>
                    <a:lumOff val="25000"/>
                  </a:schemeClr>
                </a:solidFill>
              </a:rPr>
              <a:t>Articles should be short, relevant, and to the point</a:t>
            </a:r>
          </a:p>
          <a:p>
            <a:r>
              <a:rPr lang="en-US" sz="3000" dirty="0">
                <a:solidFill>
                  <a:schemeClr val="tx1">
                    <a:lumMod val="75000"/>
                    <a:lumOff val="25000"/>
                  </a:schemeClr>
                </a:solidFill>
              </a:rPr>
              <a:t>Include pictures, graphics</a:t>
            </a:r>
          </a:p>
          <a:p>
            <a:endParaRPr lang="en-US" sz="2500" dirty="0">
              <a:solidFill>
                <a:schemeClr val="tx1">
                  <a:lumMod val="75000"/>
                  <a:lumOff val="25000"/>
                </a:schemeClr>
              </a:solidFill>
            </a:endParaRPr>
          </a:p>
        </p:txBody>
      </p:sp>
      <p:sp>
        <p:nvSpPr>
          <p:cNvPr id="3" name="Title 2"/>
          <p:cNvSpPr>
            <a:spLocks noGrp="1"/>
          </p:cNvSpPr>
          <p:nvPr>
            <p:ph type="title"/>
          </p:nvPr>
        </p:nvSpPr>
        <p:spPr>
          <a:xfrm>
            <a:off x="330067" y="401363"/>
            <a:ext cx="10972800" cy="717989"/>
          </a:xfrm>
        </p:spPr>
        <p:txBody>
          <a:bodyPr/>
          <a:lstStyle/>
          <a:p>
            <a:r>
              <a:rPr lang="en-US" dirty="0"/>
              <a:t>Newsletters</a:t>
            </a:r>
          </a:p>
        </p:txBody>
      </p:sp>
      <p:sp>
        <p:nvSpPr>
          <p:cNvPr id="4" name="Slide Number Placeholder 3"/>
          <p:cNvSpPr>
            <a:spLocks noGrp="1"/>
          </p:cNvSpPr>
          <p:nvPr>
            <p:ph type="sldNum" sz="quarter" idx="12"/>
          </p:nvPr>
        </p:nvSpPr>
        <p:spPr/>
        <p:txBody>
          <a:bodyPr/>
          <a:lstStyle/>
          <a:p>
            <a:pPr>
              <a:defRPr/>
            </a:pPr>
            <a:fld id="{1764DD08-AC14-473E-AF7D-64222617ACC3}" type="slidenum">
              <a:rPr lang="en-US" smtClean="0"/>
              <a:pPr>
                <a:defRPr/>
              </a:pPr>
              <a:t>90</a:t>
            </a:fld>
            <a:endParaRPr lang="en-US" dirty="0"/>
          </a:p>
        </p:txBody>
      </p:sp>
      <p:sp>
        <p:nvSpPr>
          <p:cNvPr id="6" name="Content Placeholder 1"/>
          <p:cNvSpPr txBox="1">
            <a:spLocks/>
          </p:cNvSpPr>
          <p:nvPr/>
        </p:nvSpPr>
        <p:spPr>
          <a:xfrm>
            <a:off x="749167" y="4629149"/>
            <a:ext cx="10553700" cy="1460009"/>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500" dirty="0">
              <a:solidFill>
                <a:schemeClr val="tx1">
                  <a:lumMod val="75000"/>
                  <a:lumOff val="25000"/>
                </a:schemeClr>
              </a:solidFill>
            </a:endParaRPr>
          </a:p>
        </p:txBody>
      </p:sp>
    </p:spTree>
    <p:extLst>
      <p:ext uri="{BB962C8B-B14F-4D97-AF65-F5344CB8AC3E}">
        <p14:creationId xmlns:p14="http://schemas.microsoft.com/office/powerpoint/2010/main" val="1274002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24957"/>
            <a:ext cx="10553700" cy="5031394"/>
          </a:xfrm>
        </p:spPr>
        <p:txBody>
          <a:bodyPr/>
          <a:lstStyle/>
          <a:p>
            <a:r>
              <a:rPr lang="en-US" sz="3000" dirty="0">
                <a:solidFill>
                  <a:schemeClr val="tx1">
                    <a:lumMod val="75000"/>
                    <a:lumOff val="25000"/>
                  </a:schemeClr>
                </a:solidFill>
              </a:rPr>
              <a:t>Clear</a:t>
            </a:r>
          </a:p>
          <a:p>
            <a:r>
              <a:rPr lang="en-US" sz="3000" dirty="0">
                <a:solidFill>
                  <a:schemeClr val="tx1">
                    <a:lumMod val="75000"/>
                    <a:lumOff val="25000"/>
                  </a:schemeClr>
                </a:solidFill>
              </a:rPr>
              <a:t>Concise</a:t>
            </a:r>
          </a:p>
          <a:p>
            <a:r>
              <a:rPr lang="en-US" sz="3000" dirty="0">
                <a:solidFill>
                  <a:schemeClr val="tx1">
                    <a:lumMod val="75000"/>
                    <a:lumOff val="25000"/>
                  </a:schemeClr>
                </a:solidFill>
              </a:rPr>
              <a:t>Easily explains the issue and the Local’s position</a:t>
            </a:r>
          </a:p>
          <a:p>
            <a:endParaRPr lang="en-US" sz="3000" dirty="0">
              <a:solidFill>
                <a:schemeClr val="tx1">
                  <a:lumMod val="75000"/>
                  <a:lumOff val="25000"/>
                </a:schemeClr>
              </a:solidFill>
            </a:endParaRPr>
          </a:p>
          <a:p>
            <a:pPr marL="0" indent="0">
              <a:buNone/>
            </a:pPr>
            <a:r>
              <a:rPr lang="en-US" sz="3000" dirty="0">
                <a:solidFill>
                  <a:schemeClr val="tx1">
                    <a:lumMod val="75000"/>
                    <a:lumOff val="25000"/>
                  </a:schemeClr>
                </a:solidFill>
              </a:rPr>
              <a:t>You should:</a:t>
            </a:r>
          </a:p>
          <a:p>
            <a:pPr marL="514350" indent="-514350">
              <a:buFont typeface="+mj-lt"/>
              <a:buAutoNum type="arabicPeriod"/>
            </a:pPr>
            <a:r>
              <a:rPr lang="en-US" sz="3000" dirty="0">
                <a:solidFill>
                  <a:schemeClr val="tx1">
                    <a:lumMod val="75000"/>
                    <a:lumOff val="25000"/>
                  </a:schemeClr>
                </a:solidFill>
              </a:rPr>
              <a:t>Understand the issue</a:t>
            </a:r>
          </a:p>
          <a:p>
            <a:pPr marL="514350" indent="-514350">
              <a:buFont typeface="+mj-lt"/>
              <a:buAutoNum type="arabicPeriod"/>
            </a:pPr>
            <a:r>
              <a:rPr lang="en-US" sz="3000" dirty="0">
                <a:solidFill>
                  <a:schemeClr val="tx1">
                    <a:lumMod val="75000"/>
                    <a:lumOff val="25000"/>
                  </a:schemeClr>
                </a:solidFill>
              </a:rPr>
              <a:t>Understand the Union’s position</a:t>
            </a:r>
          </a:p>
          <a:p>
            <a:pPr marL="514350" indent="-514350">
              <a:buFont typeface="+mj-lt"/>
              <a:buAutoNum type="arabicPeriod"/>
            </a:pPr>
            <a:r>
              <a:rPr lang="en-US" sz="3000" dirty="0">
                <a:solidFill>
                  <a:schemeClr val="tx1">
                    <a:lumMod val="75000"/>
                    <a:lumOff val="25000"/>
                  </a:schemeClr>
                </a:solidFill>
              </a:rPr>
              <a:t>Summarize in 20 seconds or less</a:t>
            </a:r>
          </a:p>
          <a:p>
            <a:pPr marL="514350" indent="-514350">
              <a:buFont typeface="+mj-lt"/>
              <a:buAutoNum type="arabicPeriod"/>
            </a:pPr>
            <a:r>
              <a:rPr lang="en-US" sz="3000" dirty="0">
                <a:solidFill>
                  <a:schemeClr val="tx1">
                    <a:lumMod val="75000"/>
                    <a:lumOff val="25000"/>
                  </a:schemeClr>
                </a:solidFill>
              </a:rPr>
              <a:t>Avoid jargon, technical terms, or acronyms</a:t>
            </a:r>
          </a:p>
          <a:p>
            <a:endParaRPr lang="en-US" sz="2500" dirty="0">
              <a:solidFill>
                <a:schemeClr val="tx1">
                  <a:lumMod val="75000"/>
                  <a:lumOff val="25000"/>
                </a:schemeClr>
              </a:solidFill>
            </a:endParaRPr>
          </a:p>
        </p:txBody>
      </p:sp>
      <p:sp>
        <p:nvSpPr>
          <p:cNvPr id="3" name="Title 2"/>
          <p:cNvSpPr>
            <a:spLocks noGrp="1"/>
          </p:cNvSpPr>
          <p:nvPr>
            <p:ph type="title"/>
          </p:nvPr>
        </p:nvSpPr>
        <p:spPr>
          <a:xfrm>
            <a:off x="330067" y="401363"/>
            <a:ext cx="10972800" cy="717989"/>
          </a:xfrm>
        </p:spPr>
        <p:txBody>
          <a:bodyPr/>
          <a:lstStyle/>
          <a:p>
            <a:r>
              <a:rPr lang="en-US" dirty="0"/>
              <a:t>Your Message</a:t>
            </a:r>
          </a:p>
        </p:txBody>
      </p:sp>
      <p:sp>
        <p:nvSpPr>
          <p:cNvPr id="4" name="Slide Number Placeholder 3"/>
          <p:cNvSpPr>
            <a:spLocks noGrp="1"/>
          </p:cNvSpPr>
          <p:nvPr>
            <p:ph type="sldNum" sz="quarter" idx="12"/>
          </p:nvPr>
        </p:nvSpPr>
        <p:spPr/>
        <p:txBody>
          <a:bodyPr/>
          <a:lstStyle/>
          <a:p>
            <a:pPr>
              <a:defRPr/>
            </a:pPr>
            <a:fld id="{1764DD08-AC14-473E-AF7D-64222617ACC3}" type="slidenum">
              <a:rPr lang="en-US" smtClean="0"/>
              <a:pPr>
                <a:defRPr/>
              </a:pPr>
              <a:t>91</a:t>
            </a:fld>
            <a:endParaRPr lang="en-US" dirty="0"/>
          </a:p>
        </p:txBody>
      </p:sp>
    </p:spTree>
    <p:extLst>
      <p:ext uri="{BB962C8B-B14F-4D97-AF65-F5344CB8AC3E}">
        <p14:creationId xmlns:p14="http://schemas.microsoft.com/office/powerpoint/2010/main" val="3079001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01157"/>
            <a:ext cx="10553700" cy="1113443"/>
          </a:xfrm>
        </p:spPr>
        <p:txBody>
          <a:bodyPr/>
          <a:lstStyle/>
          <a:p>
            <a:r>
              <a:rPr lang="en-US" sz="3000" dirty="0">
                <a:solidFill>
                  <a:schemeClr val="tx1">
                    <a:lumMod val="75000"/>
                    <a:lumOff val="25000"/>
                  </a:schemeClr>
                </a:solidFill>
              </a:rPr>
              <a:t>Who is your audience?</a:t>
            </a:r>
          </a:p>
        </p:txBody>
      </p:sp>
      <p:sp>
        <p:nvSpPr>
          <p:cNvPr id="3" name="Title 2"/>
          <p:cNvSpPr>
            <a:spLocks noGrp="1"/>
          </p:cNvSpPr>
          <p:nvPr>
            <p:ph type="title"/>
          </p:nvPr>
        </p:nvSpPr>
        <p:spPr>
          <a:xfrm>
            <a:off x="330067" y="401363"/>
            <a:ext cx="10972800" cy="717989"/>
          </a:xfrm>
        </p:spPr>
        <p:txBody>
          <a:bodyPr/>
          <a:lstStyle/>
          <a:p>
            <a:r>
              <a:rPr lang="en-US" dirty="0"/>
              <a:t>Your Audience</a:t>
            </a:r>
          </a:p>
        </p:txBody>
      </p:sp>
      <p:sp>
        <p:nvSpPr>
          <p:cNvPr id="4" name="Slide Number Placeholder 3"/>
          <p:cNvSpPr>
            <a:spLocks noGrp="1"/>
          </p:cNvSpPr>
          <p:nvPr>
            <p:ph type="sldNum" sz="quarter" idx="12"/>
          </p:nvPr>
        </p:nvSpPr>
        <p:spPr/>
        <p:txBody>
          <a:bodyPr/>
          <a:lstStyle/>
          <a:p>
            <a:pPr>
              <a:defRPr/>
            </a:pPr>
            <a:fld id="{1764DD08-AC14-473E-AF7D-64222617ACC3}" type="slidenum">
              <a:rPr lang="en-US" smtClean="0"/>
              <a:pPr>
                <a:defRPr/>
              </a:pPr>
              <a:t>92</a:t>
            </a:fld>
            <a:endParaRPr lang="en-US" dirty="0"/>
          </a:p>
        </p:txBody>
      </p:sp>
      <p:sp>
        <p:nvSpPr>
          <p:cNvPr id="5" name="Content Placeholder 1"/>
          <p:cNvSpPr txBox="1">
            <a:spLocks/>
          </p:cNvSpPr>
          <p:nvPr/>
        </p:nvSpPr>
        <p:spPr>
          <a:xfrm>
            <a:off x="749167" y="3790950"/>
            <a:ext cx="10553700" cy="2873376"/>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500" dirty="0">
              <a:solidFill>
                <a:schemeClr val="tx1">
                  <a:lumMod val="75000"/>
                  <a:lumOff val="25000"/>
                </a:schemeClr>
              </a:solidFill>
            </a:endParaRPr>
          </a:p>
        </p:txBody>
      </p:sp>
      <p:sp>
        <p:nvSpPr>
          <p:cNvPr id="6" name="Content Placeholder 1"/>
          <p:cNvSpPr txBox="1">
            <a:spLocks/>
          </p:cNvSpPr>
          <p:nvPr/>
        </p:nvSpPr>
        <p:spPr>
          <a:xfrm>
            <a:off x="609600" y="2181879"/>
            <a:ext cx="10553700" cy="111344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solidFill>
                  <a:schemeClr val="tx1">
                    <a:lumMod val="75000"/>
                    <a:lumOff val="25000"/>
                  </a:schemeClr>
                </a:solidFill>
              </a:rPr>
              <a:t>How are the concerns of your members relevant to the general public?</a:t>
            </a:r>
          </a:p>
          <a:p>
            <a:endParaRPr lang="en-US" sz="2500" dirty="0">
              <a:solidFill>
                <a:schemeClr val="tx1">
                  <a:lumMod val="75000"/>
                  <a:lumOff val="25000"/>
                </a:schemeClr>
              </a:solidFill>
            </a:endParaRPr>
          </a:p>
        </p:txBody>
      </p:sp>
    </p:spTree>
    <p:extLst>
      <p:ext uri="{BB962C8B-B14F-4D97-AF65-F5344CB8AC3E}">
        <p14:creationId xmlns:p14="http://schemas.microsoft.com/office/powerpoint/2010/main" val="3059958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155846" y="1965105"/>
            <a:ext cx="5959953" cy="4054696"/>
          </a:xfrm>
        </p:spPr>
        <p:txBody>
          <a:bodyPr/>
          <a:lstStyle/>
          <a:p>
            <a:pPr marL="0" indent="0">
              <a:buNone/>
            </a:pPr>
            <a:r>
              <a:rPr lang="en-US" sz="3000" dirty="0">
                <a:solidFill>
                  <a:schemeClr val="tx1">
                    <a:lumMod val="75000"/>
                    <a:lumOff val="25000"/>
                  </a:schemeClr>
                </a:solidFill>
              </a:rPr>
              <a:t>AFGE’s policy: </a:t>
            </a:r>
          </a:p>
          <a:p>
            <a:r>
              <a:rPr lang="en-US" sz="3000" dirty="0">
                <a:solidFill>
                  <a:schemeClr val="tx1">
                    <a:lumMod val="75000"/>
                    <a:lumOff val="25000"/>
                  </a:schemeClr>
                </a:solidFill>
              </a:rPr>
              <a:t>Contact your District, Council, or the National Office before speaking to the media</a:t>
            </a:r>
          </a:p>
          <a:p>
            <a:endParaRPr lang="en-US" sz="3000" dirty="0">
              <a:solidFill>
                <a:schemeClr val="tx1">
                  <a:lumMod val="75000"/>
                  <a:lumOff val="25000"/>
                </a:schemeClr>
              </a:solidFill>
            </a:endParaRPr>
          </a:p>
          <a:p>
            <a:endParaRPr lang="en-US" sz="3000" dirty="0">
              <a:solidFill>
                <a:schemeClr val="tx1">
                  <a:lumMod val="75000"/>
                  <a:lumOff val="25000"/>
                </a:schemeClr>
              </a:solidFill>
            </a:endParaRPr>
          </a:p>
        </p:txBody>
      </p:sp>
      <p:sp>
        <p:nvSpPr>
          <p:cNvPr id="3" name="Title 2"/>
          <p:cNvSpPr>
            <a:spLocks noGrp="1"/>
          </p:cNvSpPr>
          <p:nvPr>
            <p:ph type="title"/>
          </p:nvPr>
        </p:nvSpPr>
        <p:spPr>
          <a:xfrm>
            <a:off x="330067" y="401363"/>
            <a:ext cx="10972800" cy="717989"/>
          </a:xfrm>
        </p:spPr>
        <p:txBody>
          <a:bodyPr/>
          <a:lstStyle/>
          <a:p>
            <a:r>
              <a:rPr lang="en-US" dirty="0"/>
              <a:t>Talking to the Media</a:t>
            </a:r>
          </a:p>
        </p:txBody>
      </p:sp>
      <p:sp>
        <p:nvSpPr>
          <p:cNvPr id="4" name="Slide Number Placeholder 3"/>
          <p:cNvSpPr>
            <a:spLocks noGrp="1"/>
          </p:cNvSpPr>
          <p:nvPr>
            <p:ph type="sldNum" sz="quarter" idx="12"/>
          </p:nvPr>
        </p:nvSpPr>
        <p:spPr/>
        <p:txBody>
          <a:bodyPr/>
          <a:lstStyle/>
          <a:p>
            <a:pPr>
              <a:defRPr/>
            </a:pPr>
            <a:fld id="{1764DD08-AC14-473E-AF7D-64222617ACC3}" type="slidenum">
              <a:rPr lang="en-US" smtClean="0"/>
              <a:pPr>
                <a:defRPr/>
              </a:pPr>
              <a:t>93</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8849"/>
            <a:ext cx="6098697" cy="4038004"/>
          </a:xfrm>
          <a:prstGeom prst="rect">
            <a:avLst/>
          </a:prstGeom>
        </p:spPr>
      </p:pic>
    </p:spTree>
    <p:extLst>
      <p:ext uri="{BB962C8B-B14F-4D97-AF65-F5344CB8AC3E}">
        <p14:creationId xmlns:p14="http://schemas.microsoft.com/office/powerpoint/2010/main" val="10909483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39257"/>
            <a:ext cx="10553700" cy="4917094"/>
          </a:xfrm>
        </p:spPr>
        <p:txBody>
          <a:bodyPr/>
          <a:lstStyle/>
          <a:p>
            <a:r>
              <a:rPr lang="en-US" sz="3000" dirty="0">
                <a:solidFill>
                  <a:schemeClr val="tx1">
                    <a:lumMod val="75000"/>
                    <a:lumOff val="25000"/>
                  </a:schemeClr>
                </a:solidFill>
              </a:rPr>
              <a:t>Don’t defame anyone</a:t>
            </a:r>
          </a:p>
          <a:p>
            <a:r>
              <a:rPr lang="en-US" sz="3000" dirty="0">
                <a:solidFill>
                  <a:schemeClr val="tx1">
                    <a:lumMod val="75000"/>
                    <a:lumOff val="25000"/>
                  </a:schemeClr>
                </a:solidFill>
              </a:rPr>
              <a:t>Hatch Act regulates federal employee partisan activity</a:t>
            </a:r>
          </a:p>
          <a:p>
            <a:endParaRPr lang="en-US" sz="3000" dirty="0">
              <a:solidFill>
                <a:schemeClr val="tx1">
                  <a:lumMod val="75000"/>
                  <a:lumOff val="25000"/>
                </a:schemeClr>
              </a:solidFill>
            </a:endParaRPr>
          </a:p>
          <a:p>
            <a:endParaRPr lang="en-US" sz="3000" dirty="0">
              <a:solidFill>
                <a:schemeClr val="tx1">
                  <a:lumMod val="75000"/>
                  <a:lumOff val="25000"/>
                </a:schemeClr>
              </a:solidFill>
            </a:endParaRPr>
          </a:p>
        </p:txBody>
      </p:sp>
      <p:sp>
        <p:nvSpPr>
          <p:cNvPr id="3" name="Title 2"/>
          <p:cNvSpPr>
            <a:spLocks noGrp="1"/>
          </p:cNvSpPr>
          <p:nvPr>
            <p:ph type="title"/>
          </p:nvPr>
        </p:nvSpPr>
        <p:spPr>
          <a:xfrm>
            <a:off x="330067" y="401363"/>
            <a:ext cx="10972800" cy="717989"/>
          </a:xfrm>
        </p:spPr>
        <p:txBody>
          <a:bodyPr/>
          <a:lstStyle/>
          <a:p>
            <a:r>
              <a:rPr lang="en-US" dirty="0"/>
              <a:t>Legal Restrictions</a:t>
            </a:r>
          </a:p>
        </p:txBody>
      </p:sp>
      <p:sp>
        <p:nvSpPr>
          <p:cNvPr id="4" name="Slide Number Placeholder 3"/>
          <p:cNvSpPr>
            <a:spLocks noGrp="1"/>
          </p:cNvSpPr>
          <p:nvPr>
            <p:ph type="sldNum" sz="quarter" idx="12"/>
          </p:nvPr>
        </p:nvSpPr>
        <p:spPr/>
        <p:txBody>
          <a:bodyPr/>
          <a:lstStyle/>
          <a:p>
            <a:pPr>
              <a:defRPr/>
            </a:pPr>
            <a:fld id="{1764DD08-AC14-473E-AF7D-64222617ACC3}" type="slidenum">
              <a:rPr lang="en-US" smtClean="0"/>
              <a:pPr>
                <a:defRPr/>
              </a:pPr>
              <a:t>94</a:t>
            </a:fld>
            <a:endParaRPr lang="en-US" dirty="0"/>
          </a:p>
        </p:txBody>
      </p:sp>
    </p:spTree>
    <p:extLst>
      <p:ext uri="{BB962C8B-B14F-4D97-AF65-F5344CB8AC3E}">
        <p14:creationId xmlns:p14="http://schemas.microsoft.com/office/powerpoint/2010/main" val="1569110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29706"/>
            <a:ext cx="7527749" cy="5381407"/>
          </a:xfrm>
        </p:spPr>
        <p:txBody>
          <a:bodyPr/>
          <a:lstStyle/>
          <a:p>
            <a:pPr marL="514350" indent="-514350">
              <a:buFont typeface="+mj-lt"/>
              <a:buAutoNum type="arabicPeriod"/>
            </a:pPr>
            <a:r>
              <a:rPr lang="en-US" sz="2500" dirty="0">
                <a:solidFill>
                  <a:schemeClr val="tx1">
                    <a:lumMod val="75000"/>
                    <a:lumOff val="25000"/>
                  </a:schemeClr>
                </a:solidFill>
              </a:rPr>
              <a:t>Determine your goals</a:t>
            </a:r>
          </a:p>
          <a:p>
            <a:pPr marL="514350" indent="-514350">
              <a:buFont typeface="+mj-lt"/>
              <a:buAutoNum type="arabicPeriod"/>
            </a:pPr>
            <a:r>
              <a:rPr lang="en-US" sz="2500" dirty="0">
                <a:solidFill>
                  <a:schemeClr val="tx1">
                    <a:lumMod val="75000"/>
                    <a:lumOff val="25000"/>
                  </a:schemeClr>
                </a:solidFill>
              </a:rPr>
              <a:t>Develop a message</a:t>
            </a:r>
          </a:p>
          <a:p>
            <a:pPr marL="514350" indent="-514350">
              <a:buFont typeface="+mj-lt"/>
              <a:buAutoNum type="arabicPeriod"/>
            </a:pPr>
            <a:r>
              <a:rPr lang="en-US" sz="2500" dirty="0">
                <a:solidFill>
                  <a:schemeClr val="tx1">
                    <a:lumMod val="75000"/>
                    <a:lumOff val="25000"/>
                  </a:schemeClr>
                </a:solidFill>
              </a:rPr>
              <a:t>Evaluate where you are now</a:t>
            </a:r>
          </a:p>
          <a:p>
            <a:pPr lvl="1"/>
            <a:r>
              <a:rPr lang="en-US" sz="2500" dirty="0">
                <a:solidFill>
                  <a:schemeClr val="tx1">
                    <a:lumMod val="75000"/>
                    <a:lumOff val="25000"/>
                  </a:schemeClr>
                </a:solidFill>
              </a:rPr>
              <a:t>Tools?</a:t>
            </a:r>
          </a:p>
          <a:p>
            <a:pPr lvl="1"/>
            <a:r>
              <a:rPr lang="en-US" sz="2500" dirty="0">
                <a:solidFill>
                  <a:schemeClr val="tx1">
                    <a:lumMod val="75000"/>
                    <a:lumOff val="25000"/>
                  </a:schemeClr>
                </a:solidFill>
              </a:rPr>
              <a:t>Past topics/issues?</a:t>
            </a:r>
          </a:p>
          <a:p>
            <a:pPr lvl="1"/>
            <a:r>
              <a:rPr lang="en-US" sz="2500" dirty="0">
                <a:solidFill>
                  <a:schemeClr val="tx1">
                    <a:lumMod val="75000"/>
                    <a:lumOff val="25000"/>
                  </a:schemeClr>
                </a:solidFill>
              </a:rPr>
              <a:t>Resources?</a:t>
            </a:r>
          </a:p>
          <a:p>
            <a:pPr lvl="1"/>
            <a:r>
              <a:rPr lang="en-US" sz="2500" dirty="0">
                <a:solidFill>
                  <a:schemeClr val="tx1">
                    <a:lumMod val="75000"/>
                    <a:lumOff val="25000"/>
                  </a:schemeClr>
                </a:solidFill>
              </a:rPr>
              <a:t>Are you reaching your audience?</a:t>
            </a:r>
          </a:p>
          <a:p>
            <a:pPr marL="514350" indent="-514350">
              <a:buFont typeface="+mj-lt"/>
              <a:buAutoNum type="arabicPeriod"/>
            </a:pPr>
            <a:r>
              <a:rPr lang="en-US" sz="2500" dirty="0">
                <a:solidFill>
                  <a:schemeClr val="tx1">
                    <a:lumMod val="75000"/>
                    <a:lumOff val="25000"/>
                  </a:schemeClr>
                </a:solidFill>
              </a:rPr>
              <a:t>Evaluate success</a:t>
            </a:r>
          </a:p>
          <a:p>
            <a:pPr lvl="1"/>
            <a:r>
              <a:rPr lang="en-US" sz="2500" dirty="0">
                <a:solidFill>
                  <a:schemeClr val="tx1">
                    <a:lumMod val="75000"/>
                    <a:lumOff val="25000"/>
                  </a:schemeClr>
                </a:solidFill>
              </a:rPr>
              <a:t>How many people are you reaching?</a:t>
            </a:r>
          </a:p>
          <a:p>
            <a:pPr lvl="1"/>
            <a:r>
              <a:rPr lang="en-US" sz="2500" dirty="0">
                <a:solidFill>
                  <a:schemeClr val="tx1">
                    <a:lumMod val="75000"/>
                    <a:lumOff val="25000"/>
                  </a:schemeClr>
                </a:solidFill>
              </a:rPr>
              <a:t>How many of those people are engaging with your content?</a:t>
            </a:r>
          </a:p>
          <a:p>
            <a:pPr lvl="1"/>
            <a:r>
              <a:rPr lang="en-US" sz="2500" dirty="0">
                <a:solidFill>
                  <a:schemeClr val="tx1">
                    <a:lumMod val="75000"/>
                    <a:lumOff val="25000"/>
                  </a:schemeClr>
                </a:solidFill>
              </a:rPr>
              <a:t>How do you measure success?</a:t>
            </a:r>
            <a:endParaRPr lang="en-US" sz="2500" dirty="0"/>
          </a:p>
        </p:txBody>
      </p:sp>
      <p:sp>
        <p:nvSpPr>
          <p:cNvPr id="3" name="Title 2"/>
          <p:cNvSpPr>
            <a:spLocks noGrp="1"/>
          </p:cNvSpPr>
          <p:nvPr>
            <p:ph type="title"/>
          </p:nvPr>
        </p:nvSpPr>
        <p:spPr>
          <a:xfrm>
            <a:off x="330067" y="382313"/>
            <a:ext cx="10972800" cy="717989"/>
          </a:xfrm>
        </p:spPr>
        <p:txBody>
          <a:bodyPr/>
          <a:lstStyle/>
          <a:p>
            <a:r>
              <a:rPr lang="en-US" dirty="0"/>
              <a:t>Local Communications Planning</a:t>
            </a:r>
          </a:p>
        </p:txBody>
      </p:sp>
      <p:sp>
        <p:nvSpPr>
          <p:cNvPr id="4" name="Slide Number Placeholder 3"/>
          <p:cNvSpPr>
            <a:spLocks noGrp="1"/>
          </p:cNvSpPr>
          <p:nvPr>
            <p:ph type="sldNum" sz="quarter" idx="12"/>
          </p:nvPr>
        </p:nvSpPr>
        <p:spPr/>
        <p:txBody>
          <a:bodyPr/>
          <a:lstStyle/>
          <a:p>
            <a:pPr>
              <a:defRPr/>
            </a:pPr>
            <a:fld id="{1764DD08-AC14-473E-AF7D-64222617ACC3}" type="slidenum">
              <a:rPr lang="en-US" smtClean="0"/>
              <a:pPr>
                <a:defRPr/>
              </a:pPr>
              <a:t>95</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5271" t="5870" r="-1"/>
          <a:stretch/>
        </p:blipFill>
        <p:spPr>
          <a:xfrm>
            <a:off x="8137349" y="1728077"/>
            <a:ext cx="3938273" cy="3849623"/>
          </a:xfrm>
          <a:prstGeom prst="rect">
            <a:avLst/>
          </a:prstGeom>
        </p:spPr>
      </p:pic>
    </p:spTree>
    <p:extLst>
      <p:ext uri="{BB962C8B-B14F-4D97-AF65-F5344CB8AC3E}">
        <p14:creationId xmlns:p14="http://schemas.microsoft.com/office/powerpoint/2010/main" val="2606523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27533" y="1778000"/>
            <a:ext cx="8498971" cy="1727200"/>
          </a:xfrm>
        </p:spPr>
        <p:txBody>
          <a:bodyPr>
            <a:noAutofit/>
          </a:bodyPr>
          <a:lstStyle/>
          <a:p>
            <a:pPr algn="l"/>
            <a:r>
              <a:rPr lang="en-US" sz="7200" dirty="0">
                <a:solidFill>
                  <a:srgbClr val="003399"/>
                </a:solidFill>
                <a:latin typeface="+mn-lt"/>
                <a:cs typeface="Arial" panose="020B0604020202020204" pitchFamily="34" charset="0"/>
              </a:rPr>
              <a:t>How to Run a Local Meeting</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762" t="1963" r="25397" b="6626"/>
          <a:stretch/>
        </p:blipFill>
        <p:spPr>
          <a:xfrm>
            <a:off x="1062356" y="4286053"/>
            <a:ext cx="2043451" cy="173293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6590" t="44122" b="8208"/>
          <a:stretch/>
        </p:blipFill>
        <p:spPr>
          <a:xfrm>
            <a:off x="3971357" y="4278870"/>
            <a:ext cx="2021170" cy="1739981"/>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382" t="10005" r="-382" b="33338"/>
          <a:stretch/>
        </p:blipFill>
        <p:spPr>
          <a:xfrm>
            <a:off x="9753700" y="4286053"/>
            <a:ext cx="2034287" cy="1729276"/>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13835" t="9905" r="17270"/>
          <a:stretch/>
        </p:blipFill>
        <p:spPr>
          <a:xfrm>
            <a:off x="6865886" y="4281748"/>
            <a:ext cx="2022266" cy="1733581"/>
          </a:xfrm>
          <a:prstGeom prst="rect">
            <a:avLst/>
          </a:prstGeom>
        </p:spPr>
      </p:pic>
    </p:spTree>
    <p:extLst>
      <p:ext uri="{BB962C8B-B14F-4D97-AF65-F5344CB8AC3E}">
        <p14:creationId xmlns:p14="http://schemas.microsoft.com/office/powerpoint/2010/main" val="12560172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44007"/>
            <a:ext cx="10553700" cy="4562160"/>
          </a:xfrm>
        </p:spPr>
        <p:txBody>
          <a:bodyPr/>
          <a:lstStyle/>
          <a:p>
            <a:pPr marL="0" indent="0">
              <a:buNone/>
            </a:pPr>
            <a:r>
              <a:rPr lang="en-US" sz="3000" b="1" dirty="0">
                <a:solidFill>
                  <a:schemeClr val="tx1">
                    <a:lumMod val="75000"/>
                    <a:lumOff val="25000"/>
                  </a:schemeClr>
                </a:solidFill>
              </a:rPr>
              <a:t>Goal: making members – new and old – feel welcome</a:t>
            </a:r>
          </a:p>
          <a:p>
            <a:pPr marL="0" indent="0">
              <a:buNone/>
            </a:pPr>
            <a:r>
              <a:rPr lang="en-US" sz="3000" dirty="0">
                <a:solidFill>
                  <a:schemeClr val="tx1">
                    <a:lumMod val="75000"/>
                    <a:lumOff val="25000"/>
                  </a:schemeClr>
                </a:solidFill>
              </a:rPr>
              <a:t>An effective meeting enables the Union to:</a:t>
            </a:r>
          </a:p>
          <a:p>
            <a:r>
              <a:rPr lang="en-US" sz="2800" dirty="0">
                <a:solidFill>
                  <a:schemeClr val="tx1">
                    <a:lumMod val="75000"/>
                    <a:lumOff val="25000"/>
                  </a:schemeClr>
                </a:solidFill>
              </a:rPr>
              <a:t>Discuss problems and solutions</a:t>
            </a:r>
          </a:p>
          <a:p>
            <a:r>
              <a:rPr lang="en-US" sz="2800" dirty="0">
                <a:solidFill>
                  <a:schemeClr val="tx1">
                    <a:lumMod val="75000"/>
                    <a:lumOff val="25000"/>
                  </a:schemeClr>
                </a:solidFill>
              </a:rPr>
              <a:t>Get ideas for being more effective</a:t>
            </a:r>
          </a:p>
          <a:p>
            <a:r>
              <a:rPr lang="en-US" sz="2800" dirty="0">
                <a:solidFill>
                  <a:schemeClr val="tx1">
                    <a:lumMod val="75000"/>
                    <a:lumOff val="25000"/>
                  </a:schemeClr>
                </a:solidFill>
              </a:rPr>
              <a:t>Encourage participation</a:t>
            </a:r>
          </a:p>
          <a:p>
            <a:r>
              <a:rPr lang="en-US" sz="2800" dirty="0">
                <a:solidFill>
                  <a:schemeClr val="tx1">
                    <a:lumMod val="75000"/>
                    <a:lumOff val="25000"/>
                  </a:schemeClr>
                </a:solidFill>
              </a:rPr>
              <a:t>Build solidarity and community</a:t>
            </a:r>
          </a:p>
          <a:p>
            <a:r>
              <a:rPr lang="en-US" sz="2800" dirty="0">
                <a:solidFill>
                  <a:schemeClr val="tx1">
                    <a:lumMod val="75000"/>
                    <a:lumOff val="25000"/>
                  </a:schemeClr>
                </a:solidFill>
              </a:rPr>
              <a:t>Educate members about union goals</a:t>
            </a:r>
          </a:p>
          <a:p>
            <a:r>
              <a:rPr lang="en-US" sz="2800" dirty="0">
                <a:solidFill>
                  <a:schemeClr val="tx1">
                    <a:lumMod val="75000"/>
                    <a:lumOff val="25000"/>
                  </a:schemeClr>
                </a:solidFill>
              </a:rPr>
              <a:t>Bring complaints/conflicts out in the open</a:t>
            </a:r>
          </a:p>
          <a:p>
            <a:endParaRPr lang="en-US" sz="3000" dirty="0">
              <a:solidFill>
                <a:schemeClr val="tx1">
                  <a:lumMod val="75000"/>
                  <a:lumOff val="25000"/>
                </a:schemeClr>
              </a:solidFill>
            </a:endParaRPr>
          </a:p>
          <a:p>
            <a:endParaRPr lang="en-US" sz="2500" dirty="0">
              <a:solidFill>
                <a:schemeClr val="tx1">
                  <a:lumMod val="75000"/>
                  <a:lumOff val="25000"/>
                </a:schemeClr>
              </a:solidFill>
            </a:endParaRPr>
          </a:p>
        </p:txBody>
      </p:sp>
      <p:sp>
        <p:nvSpPr>
          <p:cNvPr id="3" name="Title 2"/>
          <p:cNvSpPr>
            <a:spLocks noGrp="1"/>
          </p:cNvSpPr>
          <p:nvPr>
            <p:ph type="title"/>
          </p:nvPr>
        </p:nvSpPr>
        <p:spPr>
          <a:xfrm>
            <a:off x="330067" y="401363"/>
            <a:ext cx="10972800" cy="717989"/>
          </a:xfrm>
        </p:spPr>
        <p:txBody>
          <a:bodyPr/>
          <a:lstStyle/>
          <a:p>
            <a:r>
              <a:rPr lang="en-US" dirty="0"/>
              <a:t>Union Meetings</a:t>
            </a:r>
          </a:p>
        </p:txBody>
      </p:sp>
      <p:sp>
        <p:nvSpPr>
          <p:cNvPr id="4" name="Slide Number Placeholder 3"/>
          <p:cNvSpPr>
            <a:spLocks noGrp="1"/>
          </p:cNvSpPr>
          <p:nvPr>
            <p:ph type="sldNum" sz="quarter" idx="12"/>
          </p:nvPr>
        </p:nvSpPr>
        <p:spPr/>
        <p:txBody>
          <a:bodyPr/>
          <a:lstStyle/>
          <a:p>
            <a:pPr>
              <a:defRPr/>
            </a:pPr>
            <a:fld id="{1764DD08-AC14-473E-AF7D-64222617ACC3}" type="slidenum">
              <a:rPr lang="en-US" smtClean="0"/>
              <a:pPr>
                <a:defRPr/>
              </a:pPr>
              <a:t>97</a:t>
            </a:fld>
            <a:endParaRPr lang="en-US" dirty="0"/>
          </a:p>
        </p:txBody>
      </p:sp>
      <p:sp>
        <p:nvSpPr>
          <p:cNvPr id="7" name="Content Placeholder 1"/>
          <p:cNvSpPr txBox="1">
            <a:spLocks/>
          </p:cNvSpPr>
          <p:nvPr/>
        </p:nvSpPr>
        <p:spPr>
          <a:xfrm>
            <a:off x="472966" y="5906167"/>
            <a:ext cx="11098919" cy="90454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i="1" dirty="0">
                <a:solidFill>
                  <a:srgbClr val="FFD965">
                    <a:lumMod val="75000"/>
                    <a:lumOff val="25000"/>
                  </a:srgbClr>
                </a:solidFill>
              </a:rPr>
              <a:t>Local Officers Resource Guide, Chapter 9: Running Effective Union Meetings</a:t>
            </a:r>
            <a:r>
              <a:rPr lang="en-US" sz="2400" dirty="0">
                <a:solidFill>
                  <a:srgbClr val="FFD965">
                    <a:lumMod val="75000"/>
                    <a:lumOff val="25000"/>
                  </a:srgbClr>
                </a:solidFill>
              </a:rPr>
              <a:t>  </a:t>
            </a:r>
          </a:p>
        </p:txBody>
      </p:sp>
    </p:spTree>
    <p:extLst>
      <p:ext uri="{BB962C8B-B14F-4D97-AF65-F5344CB8AC3E}">
        <p14:creationId xmlns:p14="http://schemas.microsoft.com/office/powerpoint/2010/main" val="3654715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44007"/>
            <a:ext cx="10553700" cy="2713643"/>
          </a:xfrm>
        </p:spPr>
        <p:txBody>
          <a:bodyPr/>
          <a:lstStyle/>
          <a:p>
            <a:r>
              <a:rPr lang="en-US" sz="3000" dirty="0">
                <a:solidFill>
                  <a:schemeClr val="tx1">
                    <a:lumMod val="75000"/>
                    <a:lumOff val="25000"/>
                  </a:schemeClr>
                </a:solidFill>
              </a:rPr>
              <a:t>Plan/organize ahead of time</a:t>
            </a:r>
          </a:p>
          <a:p>
            <a:r>
              <a:rPr lang="en-US" sz="3000" dirty="0">
                <a:solidFill>
                  <a:schemeClr val="tx1">
                    <a:lumMod val="75000"/>
                    <a:lumOff val="25000"/>
                  </a:schemeClr>
                </a:solidFill>
              </a:rPr>
              <a:t>Provide advance notice</a:t>
            </a:r>
          </a:p>
          <a:p>
            <a:r>
              <a:rPr lang="en-US" sz="3000" dirty="0">
                <a:solidFill>
                  <a:schemeClr val="tx1">
                    <a:lumMod val="75000"/>
                    <a:lumOff val="25000"/>
                  </a:schemeClr>
                </a:solidFill>
              </a:rPr>
              <a:t>Develop an agenda</a:t>
            </a:r>
          </a:p>
          <a:p>
            <a:r>
              <a:rPr lang="en-US" sz="3000" dirty="0">
                <a:solidFill>
                  <a:schemeClr val="tx1">
                    <a:lumMod val="75000"/>
                    <a:lumOff val="25000"/>
                  </a:schemeClr>
                </a:solidFill>
              </a:rPr>
              <a:t>Be sure the meeting space/time is convenient and accessible</a:t>
            </a:r>
          </a:p>
          <a:p>
            <a:r>
              <a:rPr lang="en-US" sz="3000" dirty="0">
                <a:solidFill>
                  <a:schemeClr val="tx1">
                    <a:lumMod val="75000"/>
                    <a:lumOff val="25000"/>
                  </a:schemeClr>
                </a:solidFill>
              </a:rPr>
              <a:t>Start and end on time</a:t>
            </a:r>
          </a:p>
          <a:p>
            <a:r>
              <a:rPr lang="en-US" sz="3000" dirty="0">
                <a:solidFill>
                  <a:schemeClr val="tx1">
                    <a:lumMod val="75000"/>
                    <a:lumOff val="25000"/>
                  </a:schemeClr>
                </a:solidFill>
              </a:rPr>
              <a:t>Run the meeting efficiently and democratically</a:t>
            </a:r>
            <a:endParaRPr lang="en-US" sz="2500" dirty="0">
              <a:solidFill>
                <a:schemeClr val="tx1">
                  <a:lumMod val="75000"/>
                  <a:lumOff val="25000"/>
                </a:schemeClr>
              </a:solidFill>
            </a:endParaRPr>
          </a:p>
        </p:txBody>
      </p:sp>
      <p:sp>
        <p:nvSpPr>
          <p:cNvPr id="3" name="Title 2"/>
          <p:cNvSpPr>
            <a:spLocks noGrp="1"/>
          </p:cNvSpPr>
          <p:nvPr>
            <p:ph type="title"/>
          </p:nvPr>
        </p:nvSpPr>
        <p:spPr>
          <a:xfrm>
            <a:off x="330067" y="401363"/>
            <a:ext cx="10972800" cy="717989"/>
          </a:xfrm>
        </p:spPr>
        <p:txBody>
          <a:bodyPr/>
          <a:lstStyle/>
          <a:p>
            <a:r>
              <a:rPr lang="en-US" dirty="0"/>
              <a:t>Planning Meetings</a:t>
            </a:r>
          </a:p>
        </p:txBody>
      </p:sp>
      <p:sp>
        <p:nvSpPr>
          <p:cNvPr id="4" name="Slide Number Placeholder 3"/>
          <p:cNvSpPr>
            <a:spLocks noGrp="1"/>
          </p:cNvSpPr>
          <p:nvPr>
            <p:ph type="sldNum" sz="quarter" idx="12"/>
          </p:nvPr>
        </p:nvSpPr>
        <p:spPr/>
        <p:txBody>
          <a:bodyPr/>
          <a:lstStyle/>
          <a:p>
            <a:pPr>
              <a:defRPr/>
            </a:pPr>
            <a:fld id="{1764DD08-AC14-473E-AF7D-64222617ACC3}" type="slidenum">
              <a:rPr lang="en-US" smtClean="0"/>
              <a:pPr>
                <a:defRPr/>
              </a:pPr>
              <a:t>98</a:t>
            </a:fld>
            <a:endParaRPr lang="en-US" dirty="0"/>
          </a:p>
        </p:txBody>
      </p:sp>
    </p:spTree>
    <p:extLst>
      <p:ext uri="{BB962C8B-B14F-4D97-AF65-F5344CB8AC3E}">
        <p14:creationId xmlns:p14="http://schemas.microsoft.com/office/powerpoint/2010/main" val="2316509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44007"/>
            <a:ext cx="10553700" cy="4871874"/>
          </a:xfrm>
        </p:spPr>
        <p:txBody>
          <a:bodyPr/>
          <a:lstStyle/>
          <a:p>
            <a:r>
              <a:rPr lang="en-US" sz="2800" dirty="0">
                <a:solidFill>
                  <a:schemeClr val="tx1">
                    <a:lumMod val="75000"/>
                    <a:lumOff val="25000"/>
                  </a:schemeClr>
                </a:solidFill>
              </a:rPr>
              <a:t>Call to Order</a:t>
            </a:r>
          </a:p>
          <a:p>
            <a:r>
              <a:rPr lang="en-US" sz="2800" dirty="0">
                <a:solidFill>
                  <a:schemeClr val="tx1">
                    <a:lumMod val="75000"/>
                    <a:lumOff val="25000"/>
                  </a:schemeClr>
                </a:solidFill>
              </a:rPr>
              <a:t>Roll call of officers</a:t>
            </a:r>
          </a:p>
          <a:p>
            <a:r>
              <a:rPr lang="en-US" sz="2800" dirty="0">
                <a:solidFill>
                  <a:schemeClr val="tx1">
                    <a:lumMod val="75000"/>
                    <a:lumOff val="25000"/>
                  </a:schemeClr>
                </a:solidFill>
              </a:rPr>
              <a:t>Reading minutes from previous meeting</a:t>
            </a:r>
          </a:p>
          <a:p>
            <a:r>
              <a:rPr lang="en-US" sz="2800" dirty="0">
                <a:solidFill>
                  <a:schemeClr val="tx1">
                    <a:lumMod val="75000"/>
                    <a:lumOff val="25000"/>
                  </a:schemeClr>
                </a:solidFill>
              </a:rPr>
              <a:t>President and other Officers’ Reports</a:t>
            </a:r>
          </a:p>
          <a:p>
            <a:r>
              <a:rPr lang="en-US" sz="2800" dirty="0">
                <a:solidFill>
                  <a:schemeClr val="tx1">
                    <a:lumMod val="75000"/>
                    <a:lumOff val="25000"/>
                  </a:schemeClr>
                </a:solidFill>
              </a:rPr>
              <a:t>Committee Reports</a:t>
            </a:r>
          </a:p>
          <a:p>
            <a:r>
              <a:rPr lang="en-US" sz="2800" dirty="0">
                <a:solidFill>
                  <a:schemeClr val="tx1">
                    <a:lumMod val="75000"/>
                    <a:lumOff val="25000"/>
                  </a:schemeClr>
                </a:solidFill>
              </a:rPr>
              <a:t>Unfinished business</a:t>
            </a:r>
          </a:p>
          <a:p>
            <a:r>
              <a:rPr lang="en-US" sz="2800" dirty="0">
                <a:solidFill>
                  <a:schemeClr val="tx1">
                    <a:lumMod val="75000"/>
                    <a:lumOff val="25000"/>
                  </a:schemeClr>
                </a:solidFill>
              </a:rPr>
              <a:t>New business</a:t>
            </a:r>
          </a:p>
          <a:p>
            <a:r>
              <a:rPr lang="en-US" sz="2800" dirty="0">
                <a:solidFill>
                  <a:schemeClr val="tx1">
                    <a:lumMod val="75000"/>
                    <a:lumOff val="25000"/>
                  </a:schemeClr>
                </a:solidFill>
              </a:rPr>
              <a:t>Good and Welfare</a:t>
            </a:r>
          </a:p>
          <a:p>
            <a:r>
              <a:rPr lang="en-US" sz="2800" dirty="0">
                <a:solidFill>
                  <a:schemeClr val="tx1">
                    <a:lumMod val="75000"/>
                    <a:lumOff val="25000"/>
                  </a:schemeClr>
                </a:solidFill>
              </a:rPr>
              <a:t>Adjournment</a:t>
            </a:r>
          </a:p>
        </p:txBody>
      </p:sp>
      <p:sp>
        <p:nvSpPr>
          <p:cNvPr id="3" name="Title 2"/>
          <p:cNvSpPr>
            <a:spLocks noGrp="1"/>
          </p:cNvSpPr>
          <p:nvPr>
            <p:ph type="title"/>
          </p:nvPr>
        </p:nvSpPr>
        <p:spPr>
          <a:xfrm>
            <a:off x="330067" y="401363"/>
            <a:ext cx="10972800" cy="717989"/>
          </a:xfrm>
        </p:spPr>
        <p:txBody>
          <a:bodyPr/>
          <a:lstStyle/>
          <a:p>
            <a:r>
              <a:rPr lang="en-US" dirty="0"/>
              <a:t>Agenda</a:t>
            </a:r>
          </a:p>
        </p:txBody>
      </p:sp>
      <p:sp>
        <p:nvSpPr>
          <p:cNvPr id="4" name="Slide Number Placeholder 3"/>
          <p:cNvSpPr>
            <a:spLocks noGrp="1"/>
          </p:cNvSpPr>
          <p:nvPr>
            <p:ph type="sldNum" sz="quarter" idx="12"/>
          </p:nvPr>
        </p:nvSpPr>
        <p:spPr/>
        <p:txBody>
          <a:bodyPr/>
          <a:lstStyle/>
          <a:p>
            <a:pPr>
              <a:defRPr/>
            </a:pPr>
            <a:fld id="{1764DD08-AC14-473E-AF7D-64222617ACC3}" type="slidenum">
              <a:rPr lang="en-US" smtClean="0"/>
              <a:pPr>
                <a:defRPr/>
              </a:pPr>
              <a:t>99</a:t>
            </a:fld>
            <a:endParaRPr lang="en-US" dirty="0"/>
          </a:p>
        </p:txBody>
      </p:sp>
      <p:sp>
        <p:nvSpPr>
          <p:cNvPr id="5" name="Content Placeholder 1"/>
          <p:cNvSpPr txBox="1">
            <a:spLocks/>
          </p:cNvSpPr>
          <p:nvPr/>
        </p:nvSpPr>
        <p:spPr>
          <a:xfrm>
            <a:off x="1261242" y="6215881"/>
            <a:ext cx="9375228" cy="556996"/>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i="1" dirty="0">
                <a:solidFill>
                  <a:srgbClr val="FFD965">
                    <a:lumMod val="75000"/>
                    <a:lumOff val="25000"/>
                  </a:srgbClr>
                </a:solidFill>
              </a:rPr>
              <a:t>Resource Guide page 2-53: Sample Local Member Meeting Agenda</a:t>
            </a:r>
            <a:endParaRPr lang="en-US" sz="2400" dirty="0">
              <a:solidFill>
                <a:srgbClr val="FFD965">
                  <a:lumMod val="75000"/>
                  <a:lumOff val="25000"/>
                </a:srgbClr>
              </a:solidFill>
            </a:endParaRPr>
          </a:p>
        </p:txBody>
      </p:sp>
    </p:spTree>
    <p:extLst>
      <p:ext uri="{BB962C8B-B14F-4D97-AF65-F5344CB8AC3E}">
        <p14:creationId xmlns:p14="http://schemas.microsoft.com/office/powerpoint/2010/main" val="4248525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GE Power Point Template" id="{A12034AD-029F-47A4-B0A6-C24DD15AFD80}" vid="{F27EBA32-BFE2-4039-BC76-9821B84C7C62}"/>
    </a:ext>
  </a:extLst>
</a:theme>
</file>

<file path=ppt/theme/theme10.xml><?xml version="1.0" encoding="utf-8"?>
<a:theme xmlns:a="http://schemas.openxmlformats.org/drawingml/2006/main" name="3_Facet">
  <a:themeElements>
    <a:clrScheme name="Custom 13">
      <a:dk1>
        <a:srgbClr val="0070C0"/>
      </a:dk1>
      <a:lt1>
        <a:sysClr val="window" lastClr="FFFFFF"/>
      </a:lt1>
      <a:dk2>
        <a:srgbClr val="323232"/>
      </a:dk2>
      <a:lt2>
        <a:srgbClr val="E3DED1"/>
      </a:lt2>
      <a:accent1>
        <a:srgbClr val="FF0000"/>
      </a:accent1>
      <a:accent2>
        <a:srgbClr val="0070C0"/>
      </a:accent2>
      <a:accent3>
        <a:srgbClr val="FFFFFF"/>
      </a:accent3>
      <a:accent4>
        <a:srgbClr val="FFFFFF"/>
      </a:accent4>
      <a:accent5>
        <a:srgbClr val="FFFFFF"/>
      </a:accent5>
      <a:accent6>
        <a:srgbClr val="FFFFFF"/>
      </a:accent6>
      <a:hlink>
        <a:srgbClr val="FFFF00"/>
      </a:hlink>
      <a:folHlink>
        <a:srgbClr val="B26B02"/>
      </a:folHlink>
    </a:clrScheme>
    <a:fontScheme name="Custom 1">
      <a:majorFont>
        <a:latin typeface="Trebuchet MS"/>
        <a:ea typeface=""/>
        <a:cs typeface=""/>
      </a:majorFont>
      <a:minorFont>
        <a:latin typeface="Trebuchet MS"/>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1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Leadership-themed PowerPoint 2007 template">
  <a:themeElements>
    <a:clrScheme name="Custom 37">
      <a:dk1>
        <a:srgbClr val="FFD965"/>
      </a:dk1>
      <a:lt1>
        <a:sysClr val="window" lastClr="FFFFFF"/>
      </a:lt1>
      <a:dk2>
        <a:srgbClr val="1F497D"/>
      </a:dk2>
      <a:lt2>
        <a:srgbClr val="EEECE1"/>
      </a:lt2>
      <a:accent1>
        <a:srgbClr val="4F81BD"/>
      </a:accent1>
      <a:accent2>
        <a:srgbClr val="C0504D"/>
      </a:accent2>
      <a:accent3>
        <a:srgbClr val="FFC000"/>
      </a:accent3>
      <a:accent4>
        <a:srgbClr val="65ADE9"/>
      </a:accent4>
      <a:accent5>
        <a:srgbClr val="0070C0"/>
      </a:accent5>
      <a:accent6>
        <a:srgbClr val="FF0000"/>
      </a:accent6>
      <a:hlink>
        <a:srgbClr val="0000FF"/>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Leadership-themed PowerPoint 2007 template">
  <a:themeElements>
    <a:clrScheme name="Custom 37">
      <a:dk1>
        <a:srgbClr val="FFD965"/>
      </a:dk1>
      <a:lt1>
        <a:sysClr val="window" lastClr="FFFFFF"/>
      </a:lt1>
      <a:dk2>
        <a:srgbClr val="1F497D"/>
      </a:dk2>
      <a:lt2>
        <a:srgbClr val="EEECE1"/>
      </a:lt2>
      <a:accent1>
        <a:srgbClr val="4F81BD"/>
      </a:accent1>
      <a:accent2>
        <a:srgbClr val="C0504D"/>
      </a:accent2>
      <a:accent3>
        <a:srgbClr val="FFC000"/>
      </a:accent3>
      <a:accent4>
        <a:srgbClr val="65ADE9"/>
      </a:accent4>
      <a:accent5>
        <a:srgbClr val="0070C0"/>
      </a:accent5>
      <a:accent6>
        <a:srgbClr val="FF0000"/>
      </a:accent6>
      <a:hlink>
        <a:srgbClr val="0000FF"/>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Leadership-themed PowerPoint 2007 template">
  <a:themeElements>
    <a:clrScheme name="Custom 37">
      <a:dk1>
        <a:srgbClr val="FFD965"/>
      </a:dk1>
      <a:lt1>
        <a:sysClr val="window" lastClr="FFFFFF"/>
      </a:lt1>
      <a:dk2>
        <a:srgbClr val="1F497D"/>
      </a:dk2>
      <a:lt2>
        <a:srgbClr val="EEECE1"/>
      </a:lt2>
      <a:accent1>
        <a:srgbClr val="4F81BD"/>
      </a:accent1>
      <a:accent2>
        <a:srgbClr val="C0504D"/>
      </a:accent2>
      <a:accent3>
        <a:srgbClr val="FFC000"/>
      </a:accent3>
      <a:accent4>
        <a:srgbClr val="65ADE9"/>
      </a:accent4>
      <a:accent5>
        <a:srgbClr val="0070C0"/>
      </a:accent5>
      <a:accent6>
        <a:srgbClr val="FF0000"/>
      </a:accent6>
      <a:hlink>
        <a:srgbClr val="0000FF"/>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Leadership-themed PowerPoint 2007 template">
  <a:themeElements>
    <a:clrScheme name="Custom 37">
      <a:dk1>
        <a:srgbClr val="FFD965"/>
      </a:dk1>
      <a:lt1>
        <a:sysClr val="window" lastClr="FFFFFF"/>
      </a:lt1>
      <a:dk2>
        <a:srgbClr val="1F497D"/>
      </a:dk2>
      <a:lt2>
        <a:srgbClr val="EEECE1"/>
      </a:lt2>
      <a:accent1>
        <a:srgbClr val="4F81BD"/>
      </a:accent1>
      <a:accent2>
        <a:srgbClr val="C0504D"/>
      </a:accent2>
      <a:accent3>
        <a:srgbClr val="FFC000"/>
      </a:accent3>
      <a:accent4>
        <a:srgbClr val="65ADE9"/>
      </a:accent4>
      <a:accent5>
        <a:srgbClr val="0070C0"/>
      </a:accent5>
      <a:accent6>
        <a:srgbClr val="FF0000"/>
      </a:accent6>
      <a:hlink>
        <a:srgbClr val="0000FF"/>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Leadership-themed PowerPoint 2007 template">
  <a:themeElements>
    <a:clrScheme name="Custom 37">
      <a:dk1>
        <a:srgbClr val="FFD965"/>
      </a:dk1>
      <a:lt1>
        <a:sysClr val="window" lastClr="FFFFFF"/>
      </a:lt1>
      <a:dk2>
        <a:srgbClr val="1F497D"/>
      </a:dk2>
      <a:lt2>
        <a:srgbClr val="EEECE1"/>
      </a:lt2>
      <a:accent1>
        <a:srgbClr val="4F81BD"/>
      </a:accent1>
      <a:accent2>
        <a:srgbClr val="C0504D"/>
      </a:accent2>
      <a:accent3>
        <a:srgbClr val="FFC000"/>
      </a:accent3>
      <a:accent4>
        <a:srgbClr val="65ADE9"/>
      </a:accent4>
      <a:accent5>
        <a:srgbClr val="0070C0"/>
      </a:accent5>
      <a:accent6>
        <a:srgbClr val="FF0000"/>
      </a:accent6>
      <a:hlink>
        <a:srgbClr val="0000FF"/>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8_Leadership-themed PowerPoint 2007 template">
  <a:themeElements>
    <a:clrScheme name="Custom 37">
      <a:dk1>
        <a:srgbClr val="FFD965"/>
      </a:dk1>
      <a:lt1>
        <a:sysClr val="window" lastClr="FFFFFF"/>
      </a:lt1>
      <a:dk2>
        <a:srgbClr val="1F497D"/>
      </a:dk2>
      <a:lt2>
        <a:srgbClr val="EEECE1"/>
      </a:lt2>
      <a:accent1>
        <a:srgbClr val="4F81BD"/>
      </a:accent1>
      <a:accent2>
        <a:srgbClr val="C0504D"/>
      </a:accent2>
      <a:accent3>
        <a:srgbClr val="FFC000"/>
      </a:accent3>
      <a:accent4>
        <a:srgbClr val="65ADE9"/>
      </a:accent4>
      <a:accent5>
        <a:srgbClr val="0070C0"/>
      </a:accent5>
      <a:accent6>
        <a:srgbClr val="FF0000"/>
      </a:accent6>
      <a:hlink>
        <a:srgbClr val="0000FF"/>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9_Leadership-themed PowerPoint 2007 template">
  <a:themeElements>
    <a:clrScheme name="Custom 37">
      <a:dk1>
        <a:srgbClr val="FFD965"/>
      </a:dk1>
      <a:lt1>
        <a:sysClr val="window" lastClr="FFFFFF"/>
      </a:lt1>
      <a:dk2>
        <a:srgbClr val="1F497D"/>
      </a:dk2>
      <a:lt2>
        <a:srgbClr val="EEECE1"/>
      </a:lt2>
      <a:accent1>
        <a:srgbClr val="4F81BD"/>
      </a:accent1>
      <a:accent2>
        <a:srgbClr val="C0504D"/>
      </a:accent2>
      <a:accent3>
        <a:srgbClr val="FFC000"/>
      </a:accent3>
      <a:accent4>
        <a:srgbClr val="65ADE9"/>
      </a:accent4>
      <a:accent5>
        <a:srgbClr val="0070C0"/>
      </a:accent5>
      <a:accent6>
        <a:srgbClr val="FF0000"/>
      </a:accent6>
      <a:hlink>
        <a:srgbClr val="0000FF"/>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0D59EEC6E74A5C4BAA7AE52BBD51DA13" ma:contentTypeVersion="3" ma:contentTypeDescription="Create a new document." ma:contentTypeScope="" ma:versionID="ea13ac15935ec01eb4cccd218b129212">
  <xsd:schema xmlns:xsd="http://www.w3.org/2001/XMLSchema" xmlns:xs="http://www.w3.org/2001/XMLSchema" xmlns:p="http://schemas.microsoft.com/office/2006/metadata/properties" xmlns:ns2="32aae8b8-55c8-4f84-a93d-2b8bd2e1c2a2" xmlns:ns3="cbe6c278-a929-49cd-aa4e-937952369aef" targetNamespace="http://schemas.microsoft.com/office/2006/metadata/properties" ma:root="true" ma:fieldsID="c16bf1c2a51a39ebd1dc7a595af7d809" ns2:_="" ns3:_="">
    <xsd:import namespace="32aae8b8-55c8-4f84-a93d-2b8bd2e1c2a2"/>
    <xsd:import namespace="cbe6c278-a929-49cd-aa4e-937952369aef"/>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aae8b8-55c8-4f84-a93d-2b8bd2e1c2a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be6c278-a929-49cd-aa4e-937952369ae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32aae8b8-55c8-4f84-a93d-2b8bd2e1c2a2">APFFPMSYZXWP-90-1912</_dlc_DocId>
    <_dlc_DocIdUrl xmlns="32aae8b8-55c8-4f84-a93d-2b8bd2e1c2a2">
      <Url>https://afgenational.sharepoint.com/districtsdepts/depts/Communications/_layouts/15/DocIdRedir.aspx?ID=APFFPMSYZXWP-90-1912</Url>
      <Description>APFFPMSYZXWP-90-1912</Description>
    </_dlc_DocIdUrl>
  </documentManagement>
</p:properties>
</file>

<file path=customXml/itemProps1.xml><?xml version="1.0" encoding="utf-8"?>
<ds:datastoreItem xmlns:ds="http://schemas.openxmlformats.org/officeDocument/2006/customXml" ds:itemID="{AB210295-D5F1-4DFF-A790-3AB7931C8D1A}">
  <ds:schemaRefs>
    <ds:schemaRef ds:uri="http://schemas.microsoft.com/sharepoint/v3/contenttype/forms"/>
  </ds:schemaRefs>
</ds:datastoreItem>
</file>

<file path=customXml/itemProps2.xml><?xml version="1.0" encoding="utf-8"?>
<ds:datastoreItem xmlns:ds="http://schemas.openxmlformats.org/officeDocument/2006/customXml" ds:itemID="{1DF187F5-2F11-4CFC-A034-A58E78B54F3E}">
  <ds:schemaRefs>
    <ds:schemaRef ds:uri="http://schemas.microsoft.com/sharepoint/events"/>
  </ds:schemaRefs>
</ds:datastoreItem>
</file>

<file path=customXml/itemProps3.xml><?xml version="1.0" encoding="utf-8"?>
<ds:datastoreItem xmlns:ds="http://schemas.openxmlformats.org/officeDocument/2006/customXml" ds:itemID="{D1D8ECB6-A85B-406F-954E-BE0C1D9B81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aae8b8-55c8-4f84-a93d-2b8bd2e1c2a2"/>
    <ds:schemaRef ds:uri="cbe6c278-a929-49cd-aa4e-937952369a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748AA0D-7C79-4138-AD01-03790833F22A}">
  <ds:schemaRefs>
    <ds:schemaRef ds:uri="http://purl.org/dc/dcmitype/"/>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cbe6c278-a929-49cd-aa4e-937952369aef"/>
    <ds:schemaRef ds:uri="32aae8b8-55c8-4f84-a93d-2b8bd2e1c2a2"/>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AFGE Power Point Template</Template>
  <TotalTime>18096</TotalTime>
  <Words>14454</Words>
  <Application>Microsoft Office PowerPoint</Application>
  <PresentationFormat>Widescreen</PresentationFormat>
  <Paragraphs>1553</Paragraphs>
  <Slides>102</Slides>
  <Notes>102</Notes>
  <HiddenSlides>0</HiddenSlides>
  <MMClips>0</MMClips>
  <ScaleCrop>false</ScaleCrop>
  <HeadingPairs>
    <vt:vector size="6" baseType="variant">
      <vt:variant>
        <vt:lpstr>Fonts Used</vt:lpstr>
      </vt:variant>
      <vt:variant>
        <vt:i4>15</vt:i4>
      </vt:variant>
      <vt:variant>
        <vt:lpstr>Theme</vt:lpstr>
      </vt:variant>
      <vt:variant>
        <vt:i4>11</vt:i4>
      </vt:variant>
      <vt:variant>
        <vt:lpstr>Slide Titles</vt:lpstr>
      </vt:variant>
      <vt:variant>
        <vt:i4>102</vt:i4>
      </vt:variant>
    </vt:vector>
  </HeadingPairs>
  <TitlesOfParts>
    <vt:vector size="128" baseType="lpstr">
      <vt:lpstr>Aharoni</vt:lpstr>
      <vt:lpstr>AngsanaUPC</vt:lpstr>
      <vt:lpstr>Arial</vt:lpstr>
      <vt:lpstr>Arial Black</vt:lpstr>
      <vt:lpstr>Arial Narrow</vt:lpstr>
      <vt:lpstr>Book Antiqua</vt:lpstr>
      <vt:lpstr>Calibri</vt:lpstr>
      <vt:lpstr>Calibri Light</vt:lpstr>
      <vt:lpstr>Cambria</vt:lpstr>
      <vt:lpstr>Courier New</vt:lpstr>
      <vt:lpstr>Symbol</vt:lpstr>
      <vt:lpstr>Times New Roman</vt:lpstr>
      <vt:lpstr>Trebuchet MS</vt:lpstr>
      <vt:lpstr>Wingdings</vt:lpstr>
      <vt:lpstr>Wingdings 3</vt:lpstr>
      <vt:lpstr>Office Theme</vt:lpstr>
      <vt:lpstr>1_Leadership-themed PowerPoint 2007 template</vt:lpstr>
      <vt:lpstr>4_Leadership-themed PowerPoint 2007 template</vt:lpstr>
      <vt:lpstr>5_Leadership-themed PowerPoint 2007 template</vt:lpstr>
      <vt:lpstr>6_Leadership-themed PowerPoint 2007 template</vt:lpstr>
      <vt:lpstr>8_Leadership-themed PowerPoint 2007 template</vt:lpstr>
      <vt:lpstr>18_Leadership-themed PowerPoint 2007 template</vt:lpstr>
      <vt:lpstr>2_Custom Design</vt:lpstr>
      <vt:lpstr>19_Leadership-themed PowerPoint 2007 template</vt:lpstr>
      <vt:lpstr>3_Facet</vt:lpstr>
      <vt:lpstr>2_Office Theme</vt:lpstr>
      <vt:lpstr>NEW OFFICERS TRAINING</vt:lpstr>
      <vt:lpstr>Big Enough  to Win!</vt:lpstr>
      <vt:lpstr>COURSE OBJECTIVES</vt:lpstr>
      <vt:lpstr>COURSE OVERVIEW</vt:lpstr>
      <vt:lpstr>What Norms can we Abide by in this Learning Community? </vt:lpstr>
      <vt:lpstr>What are your Expectations from this Course? </vt:lpstr>
      <vt:lpstr>INTRODUCTIONS</vt:lpstr>
      <vt:lpstr>….Building Strong Locals </vt:lpstr>
      <vt:lpstr>….Building Strong Locals </vt:lpstr>
      <vt:lpstr>Labor HISTORY</vt:lpstr>
      <vt:lpstr>AFGE HISTORY</vt:lpstr>
      <vt:lpstr>PowerPoint Presentation</vt:lpstr>
      <vt:lpstr>AFGE National Constitution</vt:lpstr>
      <vt:lpstr>PowerPoint Presentation</vt:lpstr>
      <vt:lpstr>PowerPoint Presentation</vt:lpstr>
      <vt:lpstr>PowerPoint Presentation</vt:lpstr>
      <vt:lpstr>PowerPoint Presentation</vt:lpstr>
      <vt:lpstr>PowerPoint Presentation</vt:lpstr>
      <vt:lpstr>PowerPoint Presentation</vt:lpstr>
      <vt:lpstr>AFGE Councils</vt:lpstr>
      <vt:lpstr>AFL-CIO</vt:lpstr>
      <vt:lpstr>LEGAL FRAMEWORK</vt:lpstr>
      <vt:lpstr>   Relevant Laws  </vt:lpstr>
      <vt:lpstr>Enforcement/Accountability </vt:lpstr>
      <vt:lpstr>The Statute </vt:lpstr>
      <vt:lpstr>Standards of Conduct 29 C.F.R.</vt:lpstr>
      <vt:lpstr>Activity: In Your Own Words</vt:lpstr>
      <vt:lpstr>PowerPoint Presentation</vt:lpstr>
      <vt:lpstr>PowerPoint Presentation</vt:lpstr>
      <vt:lpstr>PowerPoint Presentation</vt:lpstr>
      <vt:lpstr>PowerPoint Presentation</vt:lpstr>
      <vt:lpstr>Trusteeship</vt:lpstr>
      <vt:lpstr>Trusteeship</vt:lpstr>
      <vt:lpstr>HARD CASES</vt:lpstr>
      <vt:lpstr>Chuck attends all local membership meetings, but he is loud and critical of the leadership at virtually every meeting.   Because of his antics and verbal abuse of officers and other members, attendance of other members has declined, and it is difficult to conduct business at the meetings.   The Executive Board is meeting to consider what to do about Chuck. What options does it have? Can it bar him from meetings, order him to leave if he criticizes, file disciplinary charges against him, or suspend him from membership? </vt:lpstr>
      <vt:lpstr>Judy wants to join your Local.   Unfortunately, in the past she has loudly criticized AFGE and has urged other employees to seek another union.   Now she brags that she will get into the Local in order to “destroy it from the inside.” She has signed and submitted a SF-1187, dues allotment form, to become a member.   What can your Local do? </vt:lpstr>
      <vt:lpstr>Your Local Vice President has just come to you, Local 3333’s President, and confessed that he was convicted of a felony – obstruction of justice – seven years ago, but never served time in jail because he was sentenced to two years on parole, which ended five years ago.   Is this a problem? If so, what should you do?</vt:lpstr>
      <vt:lpstr>FIDUCIARY RESPONSIBILTIES</vt:lpstr>
      <vt:lpstr>Who Are The  Financial Officers ? </vt:lpstr>
      <vt:lpstr>General Responsibilities</vt:lpstr>
      <vt:lpstr>Fiduciary Responsibilities</vt:lpstr>
      <vt:lpstr>Where is this Information? </vt:lpstr>
      <vt:lpstr>AFGE Constitution and Fiduciary Responsibilities </vt:lpstr>
      <vt:lpstr>AFGE Constitution and Fiduciary Responsibilities </vt:lpstr>
      <vt:lpstr>29 U.S.C. and DOL </vt:lpstr>
      <vt:lpstr>Fiduciary Responsibilities  Under Section 501 of the Labor-Management Reporting and Disclosure Act of 1959 (LMRDA)</vt:lpstr>
      <vt:lpstr>Local Credit Cards</vt:lpstr>
      <vt:lpstr>LOANS</vt:lpstr>
      <vt:lpstr>Guilty of a Violation?</vt:lpstr>
      <vt:lpstr>Annual Local Audit Checks and Balances</vt:lpstr>
      <vt:lpstr>Conducting A Local Audit</vt:lpstr>
      <vt:lpstr>Conducting Local Audits</vt:lpstr>
      <vt:lpstr>Records Needed to Perform Audit</vt:lpstr>
      <vt:lpstr>    Red Flag Items During an Audit</vt:lpstr>
      <vt:lpstr>    Bonding</vt:lpstr>
      <vt:lpstr>Bonding Requirements</vt:lpstr>
      <vt:lpstr>LMRDA Bonding Requirements</vt:lpstr>
      <vt:lpstr>TRUE or FALSE</vt:lpstr>
      <vt:lpstr>True or False</vt:lpstr>
      <vt:lpstr>Fiduciary Reporting</vt:lpstr>
      <vt:lpstr>Who Do You Report To?</vt:lpstr>
      <vt:lpstr>     Reporting</vt:lpstr>
      <vt:lpstr> Annual Informational Return</vt:lpstr>
      <vt:lpstr>Penalties for Not Filing on Time</vt:lpstr>
      <vt:lpstr>Can Penalties for Filing Late be Abated?</vt:lpstr>
      <vt:lpstr>Is your Local an Employer?</vt:lpstr>
      <vt:lpstr>IRS’s Description of an Employee (only one needs to exist)</vt:lpstr>
      <vt:lpstr>PowerPoint Presentation</vt:lpstr>
      <vt:lpstr>When are the Labor Department Reports Due?</vt:lpstr>
      <vt:lpstr>Reporting to your Local Membership </vt:lpstr>
      <vt:lpstr>Retention of Documents and Other Important Items</vt:lpstr>
      <vt:lpstr>Retention of Documents and Other Important Items</vt:lpstr>
      <vt:lpstr>Retention of Documents and Other Important Items</vt:lpstr>
      <vt:lpstr>Payments that are Not-Taxable</vt:lpstr>
      <vt:lpstr>  IRS 1099 Reporting</vt:lpstr>
      <vt:lpstr>AFGE Local’s Financial System</vt:lpstr>
      <vt:lpstr>Officer Leadership Skills 101</vt:lpstr>
      <vt:lpstr>What skills are needed to be an effective leader? </vt:lpstr>
      <vt:lpstr>What are some qualities of an effective leader? </vt:lpstr>
      <vt:lpstr>Eisenhowers Urgent Important </vt:lpstr>
      <vt:lpstr>PowerPoint Presentation</vt:lpstr>
      <vt:lpstr>PowerPoint Presentation</vt:lpstr>
      <vt:lpstr>PowerPoint Presentation</vt:lpstr>
      <vt:lpstr>BIG ENOUGH TO WIN LOCAL PLANNING TEMPLATE Below is a simple template that is useful for Locals to use in regards to Big Enough to Win Strategic Thinking.   </vt:lpstr>
      <vt:lpstr>Organizing your Team</vt:lpstr>
      <vt:lpstr>Problem Solving</vt:lpstr>
      <vt:lpstr>Communications</vt:lpstr>
      <vt:lpstr>Communications</vt:lpstr>
      <vt:lpstr>Communications</vt:lpstr>
      <vt:lpstr>Newsletters</vt:lpstr>
      <vt:lpstr>Your Message</vt:lpstr>
      <vt:lpstr>Your Audience</vt:lpstr>
      <vt:lpstr>Talking to the Media</vt:lpstr>
      <vt:lpstr>Legal Restrictions</vt:lpstr>
      <vt:lpstr>Local Communications Planning</vt:lpstr>
      <vt:lpstr>How to Run a Local Meeting</vt:lpstr>
      <vt:lpstr>Union Meetings</vt:lpstr>
      <vt:lpstr>Planning Meetings</vt:lpstr>
      <vt:lpstr>Agenda</vt:lpstr>
      <vt:lpstr>Parliamentary Procedure</vt:lpstr>
      <vt:lpstr>Parliamentary Procedure and Robert’s Rules</vt:lpstr>
      <vt:lpstr>Close Out/Next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Desirae Gaskins</dc:creator>
  <cp:lastModifiedBy>Shara Smith</cp:lastModifiedBy>
  <cp:revision>297</cp:revision>
  <cp:lastPrinted>2016-07-07T18:51:54Z</cp:lastPrinted>
  <dcterms:created xsi:type="dcterms:W3CDTF">2015-11-12T17:38:52Z</dcterms:created>
  <dcterms:modified xsi:type="dcterms:W3CDTF">2017-04-25T17:13:34Z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0x0101000D59EEC6E74A5C4BAA7AE52BBD51DA13</vt:lpwstr>
  </property>
  <property fmtid="{D5CDD505-2E9C-101B-9397-08002B2CF9AE}" pid="3" name="_dlc_DocIdItemGuid">
    <vt:lpwstr>410a4381-7b45-4cbe-8d39-5161fe3afd69</vt:lpwstr>
  </property>
</Properties>
</file>